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77.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87.xml" ContentType="application/vnd.openxmlformats-officedocument.presentationml.notesSlide+xml"/>
  <Override PartName="/ppt/notesSlides/notesSlide42.xml" ContentType="application/vnd.openxmlformats-officedocument.presentationml.notesSlide+xml"/>
  <Override PartName="/ppt/notesSlides/notesSlide37.xml" ContentType="application/vnd.openxmlformats-officedocument.presentationml.notesSlide+xml"/>
  <Override PartName="/ppt/notesSlides/notesSlide86.xml" ContentType="application/vnd.openxmlformats-officedocument.presentationml.notesSlide+xml"/>
  <Override PartName="/ppt/notesSlides/notesSlide105.xml" ContentType="application/vnd.openxmlformats-officedocument.presentationml.notesSlide+xml"/>
  <Override PartName="/ppt/notesSlides/_rels/notesSlide30.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29.xml.rels" ContentType="application/vnd.openxmlformats-package.relationships+xml"/>
  <Override PartName="/ppt/notesSlides/_rels/notesSlide82.xml.rels" ContentType="application/vnd.openxmlformats-package.relationships+xml"/>
  <Override PartName="/ppt/notesSlides/_rels/notesSlide88.xml.rels" ContentType="application/vnd.openxmlformats-package.relationships+xml"/>
  <Override PartName="/ppt/notesSlides/_rels/notesSlide12.xml.rels" ContentType="application/vnd.openxmlformats-package.relationships+xml"/>
  <Override PartName="/ppt/notesSlides/_rels/notesSlide16.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31.xml.rels" ContentType="application/vnd.openxmlformats-package.relationships+xml"/>
  <Override PartName="/ppt/notesSlides/_rels/notesSlide37.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34.xml.rels" ContentType="application/vnd.openxmlformats-package.relationships+xml"/>
  <Override PartName="/ppt/notesSlides/_rels/notesSlide43.xml.rels" ContentType="application/vnd.openxmlformats-package.relationships+xml"/>
  <Override PartName="/ppt/notesSlides/_rels/notesSlide27.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86.xml.rels" ContentType="application/vnd.openxmlformats-package.relationships+xml"/>
  <Override PartName="/ppt/notesSlides/_rels/notesSlide8.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87.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105.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77.xml.rels" ContentType="application/vnd.openxmlformats-package.relationships+xml"/>
  <Override PartName="/ppt/notesSlides/_rels/notesSlide40.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44.xml.rels" ContentType="application/vnd.openxmlformats-package.relationships+xml"/>
  <Override PartName="/ppt/notesSlides/_rels/notesSlide51.xml.rels" ContentType="application/vnd.openxmlformats-package.relationships+xml"/>
  <Override PartName="/ppt/notesSlides/_rels/notesSlide35.xml.rels" ContentType="application/vnd.openxmlformats-package.relationships+xml"/>
  <Override PartName="/ppt/notesSlides/_rels/notesSlide52.xml.rels" ContentType="application/vnd.openxmlformats-package.relationships+xml"/>
  <Override PartName="/ppt/notesSlides/_rels/notesSlide13.xml.rels" ContentType="application/vnd.openxmlformats-package.relationships+xml"/>
  <Override PartName="/ppt/notesSlides/_rels/notesSlide33.xml.rels" ContentType="application/vnd.openxmlformats-package.relationships+xml"/>
  <Override PartName="/ppt/notesSlides/_rels/notesSlide42.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notesSlide51.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2.xml" ContentType="application/vnd.openxmlformats-officedocument.presentationml.notesSlide+xml"/>
  <Override PartName="/ppt/notesSlides/notesSlide88.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6.xml" ContentType="application/vnd.openxmlformats-officedocument.presentationml.notesSlide+xml"/>
  <Override PartName="/ppt/notesSlides/notesSlide33.xml" ContentType="application/vnd.openxmlformats-officedocument.presentationml.notesSlide+xml"/>
  <Override PartName="/ppt/notesSlides/notesSlide82.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47.png" ContentType="image/png"/>
  <Override PartName="/ppt/media/image10.png" ContentType="image/png"/>
  <Override PartName="/ppt/media/image35.png" ContentType="image/png"/>
  <Override PartName="/ppt/media/image5.png" ContentType="image/png"/>
  <Override PartName="/ppt/media/image17.png" ContentType="image/png"/>
  <Override PartName="/ppt/media/image34.png" ContentType="image/png"/>
  <Override PartName="/ppt/media/image27.png" ContentType="image/png"/>
  <Override PartName="/ppt/media/image36.png" ContentType="image/png"/>
  <Override PartName="/ppt/media/image56.jpeg" ContentType="image/jpeg"/>
  <Override PartName="/ppt/media/image33.png" ContentType="image/png"/>
  <Override PartName="/ppt/media/image3.png" ContentType="image/png"/>
  <Override PartName="/ppt/media/image15.png" ContentType="image/png"/>
  <Override PartName="/ppt/media/image26.png" ContentType="image/png"/>
  <Override PartName="/ppt/media/image4.png" ContentType="image/png"/>
  <Override PartName="/ppt/media/image16.png" ContentType="image/png"/>
  <Override PartName="/ppt/media/image60.jpeg" ContentType="image/jpeg"/>
  <Override PartName="/ppt/media/image30.png" ContentType="image/png"/>
  <Override PartName="/ppt/media/image22.png" ContentType="image/png"/>
  <Override PartName="/ppt/media/image21.png" ContentType="image/png"/>
  <Override PartName="/ppt/media/image51.jpeg" ContentType="image/jpeg"/>
  <Override PartName="/ppt/media/image28.jpeg" ContentType="image/jpeg"/>
  <Override PartName="/ppt/media/image20.png" ContentType="image/png"/>
  <Override PartName="/ppt/media/image32.png" ContentType="image/png"/>
  <Override PartName="/ppt/media/image14.png" ContentType="image/png"/>
  <Override PartName="/ppt/media/image2.png" ContentType="image/png"/>
  <Override PartName="/ppt/media/image61.png" ContentType="image/png"/>
  <Override PartName="/ppt/media/image24.png" ContentType="image/png"/>
  <Override PartName="/ppt/media/image29.png" ContentType="image/png"/>
  <Override PartName="/ppt/media/image31.png" ContentType="image/png"/>
  <Override PartName="/ppt/media/image25.png" ContentType="image/png"/>
  <Override PartName="/ppt/media/image11.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9.png" ContentType="image/png"/>
  <Override PartName="/ppt/media/image39.png" ContentType="image/png"/>
  <Override PartName="/ppt/media/image40.png" ContentType="image/png"/>
  <Override PartName="/ppt/media/image41.png" ContentType="image/png"/>
  <Override PartName="/ppt/media/image42.png" ContentType="image/png"/>
  <Override PartName="/ppt/media/image55.jpeg" ContentType="image/jpeg"/>
  <Override PartName="/ppt/media/image43.png" ContentType="image/png"/>
  <Override PartName="/ppt/media/image57.jpeg" ContentType="image/jpeg"/>
  <Override PartName="/ppt/media/image38.png" ContentType="image/png"/>
  <Override PartName="/ppt/media/image44.jpeg" ContentType="image/jpeg"/>
  <Override PartName="/ppt/media/image45.png" ContentType="image/png"/>
  <Override PartName="/ppt/media/image46.png" ContentType="image/png"/>
  <Override PartName="/ppt/media/image48.jpeg" ContentType="image/jpeg"/>
  <Override PartName="/ppt/media/image50.png" ContentType="image/png"/>
  <Override PartName="/ppt/media/image1.png" ContentType="image/png"/>
  <Override PartName="/ppt/media/image13.png" ContentType="image/png"/>
  <Override PartName="/ppt/media/image52.jpeg" ContentType="image/jpeg"/>
  <Override PartName="/ppt/media/image23.png" ContentType="image/png"/>
  <Override PartName="/ppt/media/image53.jpeg" ContentType="image/jpeg"/>
  <Override PartName="/ppt/media/image54.png" ContentType="image/png"/>
  <Override PartName="/ppt/media/image58.jpeg" ContentType="image/jpeg"/>
  <Override PartName="/ppt/media/image59.jpeg" ContentType="image/jpeg"/>
  <Override PartName="/ppt/media/image6.png" ContentType="image/png"/>
  <Override PartName="/ppt/media/image18.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18.xml.rels" ContentType="application/vnd.openxmlformats-package.relationships+xml"/>
  <Override PartName="/ppt/slides/_rels/slide22.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2.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0.xml.rels" ContentType="application/vnd.openxmlformats-package.relationships+xml"/>
  <Override PartName="/ppt/slides/_rels/slide102.xml.rels" ContentType="application/vnd.openxmlformats-package.relationships+xml"/>
  <Override PartName="/ppt/slides/_rels/slide11.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64.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75.xml.rels" ContentType="application/vnd.openxmlformats-package.relationships+xml"/>
  <Override PartName="/ppt/slides/_rels/slide105.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104.xml" ContentType="application/vnd.openxmlformats-officedocument.presentationml.slide+xml"/>
  <Override PartName="/ppt/slides/slide96.xml" ContentType="application/vnd.openxmlformats-officedocument.presentationml.slide+xml"/>
  <Override PartName="/ppt/slides/slide64.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9.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mo</a:t>
            </a:r>
            <a:r>
              <a:rPr b="0" lang="en-US" sz="4400" spc="-1" strike="noStrike">
                <a:latin typeface="Arial"/>
              </a:rPr>
              <a:t>ve </a:t>
            </a:r>
            <a:r>
              <a:rPr b="0" lang="en-US" sz="4400" spc="-1" strike="noStrike">
                <a:latin typeface="Arial"/>
              </a:rPr>
              <a:t>the </a:t>
            </a:r>
            <a:r>
              <a:rPr b="0" lang="en-US" sz="4400" spc="-1" strike="noStrike">
                <a:latin typeface="Arial"/>
              </a:rPr>
              <a:t>slid</a:t>
            </a:r>
            <a:r>
              <a:rPr b="0" lang="en-US" sz="4400" spc="-1" strike="noStrike">
                <a:latin typeface="Arial"/>
              </a:rPr>
              <a:t>e</a:t>
            </a:r>
            <a:endParaRPr b="0" lang="en-US" sz="4400" spc="-1" strike="noStrike">
              <a:latin typeface="Arial"/>
            </a:endParaRPr>
          </a:p>
        </p:txBody>
      </p:sp>
      <p:sp>
        <p:nvSpPr>
          <p:cNvPr id="8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8"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9"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90"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91"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90679CE1-08B0-433C-9FDA-0479CE7F641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380880" y="685800"/>
            <a:ext cx="6095160" cy="3428280"/>
          </a:xfrm>
          <a:prstGeom prst="rect">
            <a:avLst/>
          </a:prstGeom>
          <a:ln w="0">
            <a:noFill/>
          </a:ln>
        </p:spPr>
      </p:sp>
      <p:sp>
        <p:nvSpPr>
          <p:cNvPr id="841"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42" name="PlaceHolder 3"/>
          <p:cNvSpPr>
            <a:spLocks noGrp="1"/>
          </p:cNvSpPr>
          <p:nvPr>
            <p:ph type="sldNum" idx="115"/>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5F1062AE-E268-41A5-B389-75D95F83337F}"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sldImg"/>
          </p:nvPr>
        </p:nvSpPr>
        <p:spPr>
          <a:xfrm>
            <a:off x="380880" y="685800"/>
            <a:ext cx="6095160" cy="3428280"/>
          </a:xfrm>
          <a:prstGeom prst="rect">
            <a:avLst/>
          </a:prstGeom>
          <a:ln w="0">
            <a:noFill/>
          </a:ln>
        </p:spPr>
      </p:sp>
      <p:sp>
        <p:nvSpPr>
          <p:cNvPr id="868"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69" name="PlaceHolder 3"/>
          <p:cNvSpPr>
            <a:spLocks noGrp="1"/>
          </p:cNvSpPr>
          <p:nvPr>
            <p:ph type="sldNum" idx="124"/>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DEF676D0-F81F-407D-A757-8EEA57D95A04}"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PlaceHolder 1"/>
          <p:cNvSpPr>
            <a:spLocks noGrp="1"/>
          </p:cNvSpPr>
          <p:nvPr>
            <p:ph type="sldImg"/>
          </p:nvPr>
        </p:nvSpPr>
        <p:spPr>
          <a:xfrm>
            <a:off x="380880" y="685800"/>
            <a:ext cx="6095160" cy="3428280"/>
          </a:xfrm>
          <a:prstGeom prst="rect">
            <a:avLst/>
          </a:prstGeom>
          <a:ln w="0">
            <a:noFill/>
          </a:ln>
        </p:spPr>
      </p:sp>
      <p:sp>
        <p:nvSpPr>
          <p:cNvPr id="988"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89" name="PlaceHolder 3"/>
          <p:cNvSpPr>
            <a:spLocks noGrp="1"/>
          </p:cNvSpPr>
          <p:nvPr>
            <p:ph type="sldNum" idx="164"/>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5A63998D-3DED-4008-B0AC-22F0DE92FC5B}"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380880" y="685800"/>
            <a:ext cx="6095160" cy="3428280"/>
          </a:xfrm>
          <a:prstGeom prst="rect">
            <a:avLst/>
          </a:prstGeom>
          <a:ln w="0">
            <a:noFill/>
          </a:ln>
        </p:spPr>
      </p:sp>
      <p:sp>
        <p:nvSpPr>
          <p:cNvPr id="871"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72" name="PlaceHolder 3"/>
          <p:cNvSpPr>
            <a:spLocks noGrp="1"/>
          </p:cNvSpPr>
          <p:nvPr>
            <p:ph type="sldNum" idx="125"/>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E820C282-54EB-4A1A-B733-31BAED0DD465}"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sldImg"/>
          </p:nvPr>
        </p:nvSpPr>
        <p:spPr>
          <a:xfrm>
            <a:off x="380880" y="685800"/>
            <a:ext cx="6095160" cy="3428280"/>
          </a:xfrm>
          <a:prstGeom prst="rect">
            <a:avLst/>
          </a:prstGeom>
          <a:ln w="0">
            <a:noFill/>
          </a:ln>
        </p:spPr>
      </p:sp>
      <p:sp>
        <p:nvSpPr>
          <p:cNvPr id="874"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75" name="PlaceHolder 3"/>
          <p:cNvSpPr>
            <a:spLocks noGrp="1"/>
          </p:cNvSpPr>
          <p:nvPr>
            <p:ph type="sldNum" idx="126"/>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401677FC-0929-419D-A673-96CBABD0E5C1}"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sldImg"/>
          </p:nvPr>
        </p:nvSpPr>
        <p:spPr>
          <a:xfrm>
            <a:off x="380880" y="685800"/>
            <a:ext cx="6095160" cy="3428280"/>
          </a:xfrm>
          <a:prstGeom prst="rect">
            <a:avLst/>
          </a:prstGeom>
          <a:ln w="0">
            <a:noFill/>
          </a:ln>
        </p:spPr>
      </p:sp>
      <p:sp>
        <p:nvSpPr>
          <p:cNvPr id="877"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78" name="PlaceHolder 3"/>
          <p:cNvSpPr>
            <a:spLocks noGrp="1"/>
          </p:cNvSpPr>
          <p:nvPr>
            <p:ph type="sldNum" idx="127"/>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8A5DE6EB-061F-434E-A002-C8147D8BE073}"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380880" y="685800"/>
            <a:ext cx="6095160" cy="3428280"/>
          </a:xfrm>
          <a:prstGeom prst="rect">
            <a:avLst/>
          </a:prstGeom>
          <a:ln w="0">
            <a:noFill/>
          </a:ln>
        </p:spPr>
      </p:sp>
      <p:sp>
        <p:nvSpPr>
          <p:cNvPr id="880"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81" name="PlaceHolder 3"/>
          <p:cNvSpPr>
            <a:spLocks noGrp="1"/>
          </p:cNvSpPr>
          <p:nvPr>
            <p:ph type="sldNum" idx="128"/>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BD4039BB-457F-48FD-8E05-690508E8201B}"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380880" y="685800"/>
            <a:ext cx="6095160" cy="3428280"/>
          </a:xfrm>
          <a:prstGeom prst="rect">
            <a:avLst/>
          </a:prstGeom>
          <a:ln w="0">
            <a:noFill/>
          </a:ln>
        </p:spPr>
      </p:sp>
      <p:sp>
        <p:nvSpPr>
          <p:cNvPr id="883"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84" name="PlaceHolder 3"/>
          <p:cNvSpPr>
            <a:spLocks noGrp="1"/>
          </p:cNvSpPr>
          <p:nvPr>
            <p:ph type="sldNum" idx="129"/>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D838694D-6286-41CD-90A4-D1C19BD1B64A}"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sldImg"/>
          </p:nvPr>
        </p:nvSpPr>
        <p:spPr>
          <a:xfrm>
            <a:off x="380880" y="685800"/>
            <a:ext cx="6095160" cy="3428280"/>
          </a:xfrm>
          <a:prstGeom prst="rect">
            <a:avLst/>
          </a:prstGeom>
          <a:ln w="0">
            <a:noFill/>
          </a:ln>
        </p:spPr>
      </p:sp>
      <p:sp>
        <p:nvSpPr>
          <p:cNvPr id="886"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87" name="PlaceHolder 3"/>
          <p:cNvSpPr>
            <a:spLocks noGrp="1"/>
          </p:cNvSpPr>
          <p:nvPr>
            <p:ph type="sldNum" idx="130"/>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457E46A9-4CA6-42C8-92F7-D231024BB8F9}"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sldImg"/>
          </p:nvPr>
        </p:nvSpPr>
        <p:spPr>
          <a:xfrm>
            <a:off x="380880" y="685800"/>
            <a:ext cx="6095160" cy="3428280"/>
          </a:xfrm>
          <a:prstGeom prst="rect">
            <a:avLst/>
          </a:prstGeom>
          <a:ln w="0">
            <a:noFill/>
          </a:ln>
        </p:spPr>
      </p:sp>
      <p:sp>
        <p:nvSpPr>
          <p:cNvPr id="889"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90" name="PlaceHolder 3"/>
          <p:cNvSpPr>
            <a:spLocks noGrp="1"/>
          </p:cNvSpPr>
          <p:nvPr>
            <p:ph type="sldNum" idx="131"/>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3ABC74BE-335E-4DCA-9A9D-DD85663EE137}"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sldImg"/>
          </p:nvPr>
        </p:nvSpPr>
        <p:spPr>
          <a:xfrm>
            <a:off x="380880" y="685800"/>
            <a:ext cx="6095160" cy="3428280"/>
          </a:xfrm>
          <a:prstGeom prst="rect">
            <a:avLst/>
          </a:prstGeom>
          <a:ln w="0">
            <a:noFill/>
          </a:ln>
        </p:spPr>
      </p:sp>
      <p:sp>
        <p:nvSpPr>
          <p:cNvPr id="892"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93" name="PlaceHolder 3"/>
          <p:cNvSpPr>
            <a:spLocks noGrp="1"/>
          </p:cNvSpPr>
          <p:nvPr>
            <p:ph type="sldNum" idx="132"/>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F411A7B0-119A-4FAB-B8EF-47505EEC392B}"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380880" y="685800"/>
            <a:ext cx="6095160" cy="3428280"/>
          </a:xfrm>
          <a:prstGeom prst="rect">
            <a:avLst/>
          </a:prstGeom>
          <a:ln w="0">
            <a:noFill/>
          </a:ln>
        </p:spPr>
      </p:sp>
      <p:sp>
        <p:nvSpPr>
          <p:cNvPr id="895"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96" name="PlaceHolder 3"/>
          <p:cNvSpPr>
            <a:spLocks noGrp="1"/>
          </p:cNvSpPr>
          <p:nvPr>
            <p:ph type="sldNum" idx="133"/>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A32FD9B3-C52D-4D5D-A739-CDB49EDC1CD1}"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sldImg"/>
          </p:nvPr>
        </p:nvSpPr>
        <p:spPr>
          <a:xfrm>
            <a:off x="380880" y="685800"/>
            <a:ext cx="6095160" cy="3428280"/>
          </a:xfrm>
          <a:prstGeom prst="rect">
            <a:avLst/>
          </a:prstGeom>
          <a:ln w="0">
            <a:noFill/>
          </a:ln>
        </p:spPr>
      </p:sp>
      <p:sp>
        <p:nvSpPr>
          <p:cNvPr id="844"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45" name="PlaceHolder 3"/>
          <p:cNvSpPr>
            <a:spLocks noGrp="1"/>
          </p:cNvSpPr>
          <p:nvPr>
            <p:ph type="sldNum" idx="116"/>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BAB58BB8-B676-437A-B2C8-C592F0EFF1C8}"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sldImg"/>
          </p:nvPr>
        </p:nvSpPr>
        <p:spPr>
          <a:xfrm>
            <a:off x="380880" y="685800"/>
            <a:ext cx="6095160" cy="3428280"/>
          </a:xfrm>
          <a:prstGeom prst="rect">
            <a:avLst/>
          </a:prstGeom>
          <a:ln w="0">
            <a:noFill/>
          </a:ln>
        </p:spPr>
      </p:sp>
      <p:sp>
        <p:nvSpPr>
          <p:cNvPr id="898"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99" name="PlaceHolder 3"/>
          <p:cNvSpPr>
            <a:spLocks noGrp="1"/>
          </p:cNvSpPr>
          <p:nvPr>
            <p:ph type="sldNum" idx="134"/>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6C8D2925-4D9A-4FE6-936F-D890403AA324}"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sldImg"/>
          </p:nvPr>
        </p:nvSpPr>
        <p:spPr>
          <a:xfrm>
            <a:off x="380880" y="685800"/>
            <a:ext cx="6095160" cy="3428280"/>
          </a:xfrm>
          <a:prstGeom prst="rect">
            <a:avLst/>
          </a:prstGeom>
          <a:ln w="0">
            <a:noFill/>
          </a:ln>
        </p:spPr>
      </p:sp>
      <p:sp>
        <p:nvSpPr>
          <p:cNvPr id="901"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Calibri"/>
                <a:ea typeface="Calibri"/>
              </a:rPr>
              <a:t>3</a:t>
            </a:r>
            <a:endParaRPr b="0" lang="en-US" sz="1200" spc="-1" strike="noStrike">
              <a:latin typeface="Arial"/>
            </a:endParaRPr>
          </a:p>
        </p:txBody>
      </p:sp>
      <p:sp>
        <p:nvSpPr>
          <p:cNvPr id="902" name="PlaceHolder 3"/>
          <p:cNvSpPr>
            <a:spLocks noGrp="1"/>
          </p:cNvSpPr>
          <p:nvPr>
            <p:ph type="sldNum" idx="135"/>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FAEDE66D-9A8E-422C-880D-9B152C477ED6}"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sldImg"/>
          </p:nvPr>
        </p:nvSpPr>
        <p:spPr>
          <a:xfrm>
            <a:off x="380880" y="685800"/>
            <a:ext cx="6095160" cy="3428280"/>
          </a:xfrm>
          <a:prstGeom prst="rect">
            <a:avLst/>
          </a:prstGeom>
          <a:ln w="0">
            <a:noFill/>
          </a:ln>
        </p:spPr>
      </p:sp>
      <p:sp>
        <p:nvSpPr>
          <p:cNvPr id="904"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Calibri"/>
                <a:ea typeface="Calibri"/>
              </a:rPr>
              <a:t>(foo,3) (foo,4) (baz, 2) (baz, 3) (bar, 1) (bar, 2)    --&gt; 6</a:t>
            </a:r>
            <a:endParaRPr b="0" lang="en-US" sz="1200" spc="-1" strike="noStrike">
              <a:latin typeface="Arial"/>
            </a:endParaRPr>
          </a:p>
        </p:txBody>
      </p:sp>
      <p:sp>
        <p:nvSpPr>
          <p:cNvPr id="905" name="PlaceHolder 3"/>
          <p:cNvSpPr>
            <a:spLocks noGrp="1"/>
          </p:cNvSpPr>
          <p:nvPr>
            <p:ph type="sldNum" idx="136"/>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C71B0C3A-5E8A-4836-B82D-219B9822FB0F}"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380880" y="685800"/>
            <a:ext cx="6095160" cy="3428280"/>
          </a:xfrm>
          <a:prstGeom prst="rect">
            <a:avLst/>
          </a:prstGeom>
          <a:ln w="0">
            <a:noFill/>
          </a:ln>
        </p:spPr>
      </p:sp>
      <p:sp>
        <p:nvSpPr>
          <p:cNvPr id="907"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Calibri"/>
                <a:ea typeface="Calibri"/>
              </a:rPr>
              <a:t>2 – joins on ID = 2 and 4, no match for the others</a:t>
            </a:r>
            <a:endParaRPr b="0" lang="en-US" sz="1200" spc="-1" strike="noStrike">
              <a:latin typeface="Arial"/>
            </a:endParaRPr>
          </a:p>
        </p:txBody>
      </p:sp>
      <p:sp>
        <p:nvSpPr>
          <p:cNvPr id="908" name="PlaceHolder 3"/>
          <p:cNvSpPr>
            <a:spLocks noGrp="1"/>
          </p:cNvSpPr>
          <p:nvPr>
            <p:ph type="sldNum" idx="137"/>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557C8F30-6335-409C-B5A5-C6AB434BE26F}"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sldImg"/>
          </p:nvPr>
        </p:nvSpPr>
        <p:spPr>
          <a:xfrm>
            <a:off x="380880" y="685800"/>
            <a:ext cx="6095160" cy="3428280"/>
          </a:xfrm>
          <a:prstGeom prst="rect">
            <a:avLst/>
          </a:prstGeom>
          <a:ln w="0">
            <a:noFill/>
          </a:ln>
        </p:spPr>
      </p:sp>
      <p:sp>
        <p:nvSpPr>
          <p:cNvPr id="910"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Calibri"/>
                <a:ea typeface="Calibri"/>
              </a:rPr>
              <a:t>Union of IDs --- 1, 2, 4, 5, 6, 7   ---&gt; 6</a:t>
            </a:r>
            <a:endParaRPr b="0" lang="en-US" sz="1200" spc="-1" strike="noStrike">
              <a:latin typeface="Arial"/>
            </a:endParaRPr>
          </a:p>
        </p:txBody>
      </p:sp>
      <p:sp>
        <p:nvSpPr>
          <p:cNvPr id="911" name="PlaceHolder 3"/>
          <p:cNvSpPr>
            <a:spLocks noGrp="1"/>
          </p:cNvSpPr>
          <p:nvPr>
            <p:ph type="sldNum" idx="138"/>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ADFB138F-5662-4012-8C2E-ABD7120793B3}"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sldImg"/>
          </p:nvPr>
        </p:nvSpPr>
        <p:spPr>
          <a:xfrm>
            <a:off x="380880" y="685800"/>
            <a:ext cx="6095160" cy="3428280"/>
          </a:xfrm>
          <a:prstGeom prst="rect">
            <a:avLst/>
          </a:prstGeom>
          <a:ln w="0">
            <a:noFill/>
          </a:ln>
        </p:spPr>
      </p:sp>
      <p:sp>
        <p:nvSpPr>
          <p:cNvPr id="913"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14" name="PlaceHolder 3"/>
          <p:cNvSpPr>
            <a:spLocks noGrp="1"/>
          </p:cNvSpPr>
          <p:nvPr>
            <p:ph type="sldNum" idx="139"/>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C6C2EB94-D91B-4B30-BA02-D0C8831B2393}"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sldImg"/>
          </p:nvPr>
        </p:nvSpPr>
        <p:spPr>
          <a:xfrm>
            <a:off x="380880" y="685800"/>
            <a:ext cx="6095160" cy="3428280"/>
          </a:xfrm>
          <a:prstGeom prst="rect">
            <a:avLst/>
          </a:prstGeom>
          <a:ln w="0">
            <a:noFill/>
          </a:ln>
        </p:spPr>
      </p:sp>
      <p:sp>
        <p:nvSpPr>
          <p:cNvPr id="916"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17" name="PlaceHolder 3"/>
          <p:cNvSpPr>
            <a:spLocks noGrp="1"/>
          </p:cNvSpPr>
          <p:nvPr>
            <p:ph type="sldNum" idx="140"/>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A48BAD86-0877-44F1-837C-8A78EE78006B}"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sldImg"/>
          </p:nvPr>
        </p:nvSpPr>
        <p:spPr>
          <a:xfrm>
            <a:off x="380880" y="685800"/>
            <a:ext cx="6095160" cy="3428280"/>
          </a:xfrm>
          <a:prstGeom prst="rect">
            <a:avLst/>
          </a:prstGeom>
          <a:ln w="0">
            <a:noFill/>
          </a:ln>
        </p:spPr>
      </p:sp>
      <p:sp>
        <p:nvSpPr>
          <p:cNvPr id="919"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20" name="PlaceHolder 3"/>
          <p:cNvSpPr>
            <a:spLocks noGrp="1"/>
          </p:cNvSpPr>
          <p:nvPr>
            <p:ph type="sldNum" idx="141"/>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040B0F5C-2A01-471B-9068-D2A712D32894}"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sldImg"/>
          </p:nvPr>
        </p:nvSpPr>
        <p:spPr>
          <a:xfrm>
            <a:off x="380880" y="685800"/>
            <a:ext cx="6095160" cy="3428280"/>
          </a:xfrm>
          <a:prstGeom prst="rect">
            <a:avLst/>
          </a:prstGeom>
          <a:ln w="0">
            <a:noFill/>
          </a:ln>
        </p:spPr>
      </p:sp>
      <p:sp>
        <p:nvSpPr>
          <p:cNvPr id="922"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23" name="PlaceHolder 3"/>
          <p:cNvSpPr>
            <a:spLocks noGrp="1"/>
          </p:cNvSpPr>
          <p:nvPr>
            <p:ph type="sldNum" idx="142"/>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196CFBE1-0643-4995-BB4B-4F50EC1B1EC0}"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sldImg"/>
          </p:nvPr>
        </p:nvSpPr>
        <p:spPr>
          <a:xfrm>
            <a:off x="380880" y="685800"/>
            <a:ext cx="6095160" cy="3428280"/>
          </a:xfrm>
          <a:prstGeom prst="rect">
            <a:avLst/>
          </a:prstGeom>
          <a:ln w="0">
            <a:noFill/>
          </a:ln>
        </p:spPr>
      </p:sp>
      <p:sp>
        <p:nvSpPr>
          <p:cNvPr id="925"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26" name="PlaceHolder 3"/>
          <p:cNvSpPr>
            <a:spLocks noGrp="1"/>
          </p:cNvSpPr>
          <p:nvPr>
            <p:ph type="sldNum" idx="143"/>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FF6E9D15-FB12-49CD-8062-67366C971F3A}"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380880" y="685800"/>
            <a:ext cx="6095160" cy="3428280"/>
          </a:xfrm>
          <a:prstGeom prst="rect">
            <a:avLst/>
          </a:prstGeom>
          <a:ln w="0">
            <a:noFill/>
          </a:ln>
        </p:spPr>
      </p:sp>
      <p:sp>
        <p:nvSpPr>
          <p:cNvPr id="847"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Calibri"/>
                <a:ea typeface="Calibri"/>
              </a:rPr>
              <a:t>NumPy = low-level LinAlg storage and manipulation</a:t>
            </a: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Calibri"/>
                <a:ea typeface="Calibri"/>
              </a:rPr>
              <a:t>SciPy = scientific computing &amp; stats algorithms built on top of NumPy</a:t>
            </a: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Calibri"/>
                <a:ea typeface="Calibri"/>
              </a:rPr>
              <a:t>Pandas = friendlier version of NumPy backed by raw NumPy</a:t>
            </a:r>
            <a:endParaRPr b="0" lang="en-US" sz="1200" spc="-1" strike="noStrike">
              <a:latin typeface="Arial"/>
            </a:endParaRPr>
          </a:p>
        </p:txBody>
      </p:sp>
      <p:sp>
        <p:nvSpPr>
          <p:cNvPr id="848" name="PlaceHolder 3"/>
          <p:cNvSpPr>
            <a:spLocks noGrp="1"/>
          </p:cNvSpPr>
          <p:nvPr>
            <p:ph type="sldNum" idx="117"/>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A333675C-9F09-44FE-BECF-5A3778BA382B}"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PlaceHolder 1"/>
          <p:cNvSpPr>
            <a:spLocks noGrp="1"/>
          </p:cNvSpPr>
          <p:nvPr>
            <p:ph type="sldImg"/>
          </p:nvPr>
        </p:nvSpPr>
        <p:spPr>
          <a:xfrm>
            <a:off x="380880" y="685800"/>
            <a:ext cx="6095160" cy="3428280"/>
          </a:xfrm>
          <a:prstGeom prst="rect">
            <a:avLst/>
          </a:prstGeom>
          <a:ln w="0">
            <a:noFill/>
          </a:ln>
        </p:spPr>
      </p:sp>
      <p:sp>
        <p:nvSpPr>
          <p:cNvPr id="928"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29" name="PlaceHolder 3"/>
          <p:cNvSpPr>
            <a:spLocks noGrp="1"/>
          </p:cNvSpPr>
          <p:nvPr>
            <p:ph type="sldNum" idx="144"/>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1EDB55FE-5D0B-4136-BDEC-C11F4B9F2AEE}"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PlaceHolder 1"/>
          <p:cNvSpPr>
            <a:spLocks noGrp="1"/>
          </p:cNvSpPr>
          <p:nvPr>
            <p:ph type="sldImg"/>
          </p:nvPr>
        </p:nvSpPr>
        <p:spPr>
          <a:xfrm>
            <a:off x="380880" y="685800"/>
            <a:ext cx="6095160" cy="3428280"/>
          </a:xfrm>
          <a:prstGeom prst="rect">
            <a:avLst/>
          </a:prstGeom>
          <a:ln w="0">
            <a:noFill/>
          </a:ln>
        </p:spPr>
      </p:sp>
      <p:sp>
        <p:nvSpPr>
          <p:cNvPr id="931"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32" name="PlaceHolder 3"/>
          <p:cNvSpPr>
            <a:spLocks noGrp="1"/>
          </p:cNvSpPr>
          <p:nvPr>
            <p:ph type="sldNum" idx="145"/>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92664BB0-F9C2-4960-8A6C-69D8C1EF2CDB}"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PlaceHolder 1"/>
          <p:cNvSpPr>
            <a:spLocks noGrp="1"/>
          </p:cNvSpPr>
          <p:nvPr>
            <p:ph type="sldImg"/>
          </p:nvPr>
        </p:nvSpPr>
        <p:spPr>
          <a:xfrm>
            <a:off x="380880" y="685800"/>
            <a:ext cx="6095160" cy="3428280"/>
          </a:xfrm>
          <a:prstGeom prst="rect">
            <a:avLst/>
          </a:prstGeom>
          <a:ln w="0">
            <a:noFill/>
          </a:ln>
        </p:spPr>
      </p:sp>
      <p:sp>
        <p:nvSpPr>
          <p:cNvPr id="934"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35" name="PlaceHolder 3"/>
          <p:cNvSpPr>
            <a:spLocks noGrp="1"/>
          </p:cNvSpPr>
          <p:nvPr>
            <p:ph type="sldNum" idx="146"/>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2D145308-58DA-4F02-9A66-5717EF62D9E0}"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PlaceHolder 1"/>
          <p:cNvSpPr>
            <a:spLocks noGrp="1"/>
          </p:cNvSpPr>
          <p:nvPr>
            <p:ph type="sldImg"/>
          </p:nvPr>
        </p:nvSpPr>
        <p:spPr>
          <a:xfrm>
            <a:off x="380880" y="685800"/>
            <a:ext cx="6095160" cy="3428280"/>
          </a:xfrm>
          <a:prstGeom prst="rect">
            <a:avLst/>
          </a:prstGeom>
          <a:ln w="0">
            <a:noFill/>
          </a:ln>
        </p:spPr>
      </p:sp>
      <p:sp>
        <p:nvSpPr>
          <p:cNvPr id="937"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38" name="PlaceHolder 3"/>
          <p:cNvSpPr>
            <a:spLocks noGrp="1"/>
          </p:cNvSpPr>
          <p:nvPr>
            <p:ph type="sldNum" idx="147"/>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209B0B6A-8D67-4C62-BD02-24802631664B}"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PlaceHolder 1"/>
          <p:cNvSpPr>
            <a:spLocks noGrp="1"/>
          </p:cNvSpPr>
          <p:nvPr>
            <p:ph type="sldImg"/>
          </p:nvPr>
        </p:nvSpPr>
        <p:spPr>
          <a:xfrm>
            <a:off x="380880" y="685800"/>
            <a:ext cx="6095160" cy="3428280"/>
          </a:xfrm>
          <a:prstGeom prst="rect">
            <a:avLst/>
          </a:prstGeom>
          <a:ln w="0">
            <a:noFill/>
          </a:ln>
        </p:spPr>
      </p:sp>
      <p:sp>
        <p:nvSpPr>
          <p:cNvPr id="940"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41" name="PlaceHolder 3"/>
          <p:cNvSpPr>
            <a:spLocks noGrp="1"/>
          </p:cNvSpPr>
          <p:nvPr>
            <p:ph type="sldNum" idx="148"/>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B5FC0AC1-A7A7-44EB-817E-DB1DC0F0FBD7}"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sldImg"/>
          </p:nvPr>
        </p:nvSpPr>
        <p:spPr>
          <a:xfrm>
            <a:off x="380880" y="685800"/>
            <a:ext cx="6095160" cy="3428280"/>
          </a:xfrm>
          <a:prstGeom prst="rect">
            <a:avLst/>
          </a:prstGeom>
          <a:ln w="0">
            <a:noFill/>
          </a:ln>
        </p:spPr>
      </p:sp>
      <p:sp>
        <p:nvSpPr>
          <p:cNvPr id="943"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44" name="PlaceHolder 3"/>
          <p:cNvSpPr>
            <a:spLocks noGrp="1"/>
          </p:cNvSpPr>
          <p:nvPr>
            <p:ph type="sldNum" idx="149"/>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9D4EBC11-73C2-4482-8386-A4F87D6A273E}"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PlaceHolder 1"/>
          <p:cNvSpPr>
            <a:spLocks noGrp="1"/>
          </p:cNvSpPr>
          <p:nvPr>
            <p:ph type="sldImg"/>
          </p:nvPr>
        </p:nvSpPr>
        <p:spPr>
          <a:xfrm>
            <a:off x="380880" y="685800"/>
            <a:ext cx="6095160" cy="3428280"/>
          </a:xfrm>
          <a:prstGeom prst="rect">
            <a:avLst/>
          </a:prstGeom>
          <a:ln w="0">
            <a:noFill/>
          </a:ln>
        </p:spPr>
      </p:sp>
      <p:sp>
        <p:nvSpPr>
          <p:cNvPr id="946"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47" name="PlaceHolder 3"/>
          <p:cNvSpPr>
            <a:spLocks noGrp="1"/>
          </p:cNvSpPr>
          <p:nvPr>
            <p:ph type="sldNum" idx="150"/>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B72FBE38-14C9-49E4-B79E-E82B53F5E0DE}"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sldImg"/>
          </p:nvPr>
        </p:nvSpPr>
        <p:spPr>
          <a:xfrm>
            <a:off x="380880" y="685800"/>
            <a:ext cx="6095160" cy="3428280"/>
          </a:xfrm>
          <a:prstGeom prst="rect">
            <a:avLst/>
          </a:prstGeom>
          <a:ln w="0">
            <a:noFill/>
          </a:ln>
        </p:spPr>
      </p:sp>
      <p:sp>
        <p:nvSpPr>
          <p:cNvPr id="949"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50" name="PlaceHolder 3"/>
          <p:cNvSpPr>
            <a:spLocks noGrp="1"/>
          </p:cNvSpPr>
          <p:nvPr>
            <p:ph type="sldNum" idx="151"/>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36B4E1B5-7082-4D5D-9BB9-469EA47B854A}"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sldImg"/>
          </p:nvPr>
        </p:nvSpPr>
        <p:spPr>
          <a:xfrm>
            <a:off x="380880" y="685800"/>
            <a:ext cx="6095160" cy="3428280"/>
          </a:xfrm>
          <a:prstGeom prst="rect">
            <a:avLst/>
          </a:prstGeom>
          <a:ln w="0">
            <a:noFill/>
          </a:ln>
        </p:spPr>
      </p:sp>
      <p:sp>
        <p:nvSpPr>
          <p:cNvPr id="952"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53" name="PlaceHolder 3"/>
          <p:cNvSpPr>
            <a:spLocks noGrp="1"/>
          </p:cNvSpPr>
          <p:nvPr>
            <p:ph type="sldNum" idx="152"/>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99484368-E9B9-4C68-BD6B-EAC218D0035C}"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sldImg"/>
          </p:nvPr>
        </p:nvSpPr>
        <p:spPr>
          <a:xfrm>
            <a:off x="380880" y="685800"/>
            <a:ext cx="6095160" cy="3428280"/>
          </a:xfrm>
          <a:prstGeom prst="rect">
            <a:avLst/>
          </a:prstGeom>
          <a:ln w="0">
            <a:noFill/>
          </a:ln>
        </p:spPr>
      </p:sp>
      <p:sp>
        <p:nvSpPr>
          <p:cNvPr id="850"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51" name="PlaceHolder 3"/>
          <p:cNvSpPr>
            <a:spLocks noGrp="1"/>
          </p:cNvSpPr>
          <p:nvPr>
            <p:ph type="sldNum" idx="118"/>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A8CEDDCD-1B05-4B56-9242-E5EC71F8182A}"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sldImg"/>
          </p:nvPr>
        </p:nvSpPr>
        <p:spPr>
          <a:xfrm>
            <a:off x="380880" y="685800"/>
            <a:ext cx="6095160" cy="3428280"/>
          </a:xfrm>
          <a:prstGeom prst="rect">
            <a:avLst/>
          </a:prstGeom>
          <a:ln w="0">
            <a:noFill/>
          </a:ln>
        </p:spPr>
      </p:sp>
      <p:sp>
        <p:nvSpPr>
          <p:cNvPr id="955"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Calibri"/>
                <a:ea typeface="Calibri"/>
              </a:rPr>
              <a:t>What if we had treatments C, D, E, F</a:t>
            </a:r>
            <a:endParaRPr b="0" lang="en-US" sz="1200" spc="-1" strike="noStrike">
              <a:latin typeface="Arial"/>
            </a:endParaRPr>
          </a:p>
        </p:txBody>
      </p:sp>
      <p:sp>
        <p:nvSpPr>
          <p:cNvPr id="956" name="PlaceHolder 3"/>
          <p:cNvSpPr>
            <a:spLocks noGrp="1"/>
          </p:cNvSpPr>
          <p:nvPr>
            <p:ph type="sldNum" idx="153"/>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FA2E6431-C639-457A-8B60-5C0D1ED712A6}"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PlaceHolder 1"/>
          <p:cNvSpPr>
            <a:spLocks noGrp="1"/>
          </p:cNvSpPr>
          <p:nvPr>
            <p:ph type="sldImg"/>
          </p:nvPr>
        </p:nvSpPr>
        <p:spPr>
          <a:xfrm>
            <a:off x="380880" y="685800"/>
            <a:ext cx="6095160" cy="3428280"/>
          </a:xfrm>
          <a:prstGeom prst="rect">
            <a:avLst/>
          </a:prstGeom>
          <a:ln w="0">
            <a:noFill/>
          </a:ln>
        </p:spPr>
      </p:sp>
      <p:sp>
        <p:nvSpPr>
          <p:cNvPr id="958"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59" name="PlaceHolder 3"/>
          <p:cNvSpPr>
            <a:spLocks noGrp="1"/>
          </p:cNvSpPr>
          <p:nvPr>
            <p:ph type="sldNum" idx="154"/>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131179E3-45E5-4BC8-8561-ACB47F85AC56}"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sldImg"/>
          </p:nvPr>
        </p:nvSpPr>
        <p:spPr>
          <a:xfrm>
            <a:off x="380880" y="685800"/>
            <a:ext cx="6095160" cy="3428280"/>
          </a:xfrm>
          <a:prstGeom prst="rect">
            <a:avLst/>
          </a:prstGeom>
          <a:ln w="0">
            <a:noFill/>
          </a:ln>
        </p:spPr>
      </p:sp>
      <p:sp>
        <p:nvSpPr>
          <p:cNvPr id="961"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62" name="PlaceHolder 3"/>
          <p:cNvSpPr>
            <a:spLocks noGrp="1"/>
          </p:cNvSpPr>
          <p:nvPr>
            <p:ph type="sldNum" idx="155"/>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2DB353CE-7186-450B-BB0A-C5676431759A}"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3" name="PlaceHolder 1"/>
          <p:cNvSpPr>
            <a:spLocks noGrp="1"/>
          </p:cNvSpPr>
          <p:nvPr>
            <p:ph type="sldImg"/>
          </p:nvPr>
        </p:nvSpPr>
        <p:spPr>
          <a:xfrm>
            <a:off x="380880" y="685800"/>
            <a:ext cx="6095160" cy="3428280"/>
          </a:xfrm>
          <a:prstGeom prst="rect">
            <a:avLst/>
          </a:prstGeom>
          <a:ln w="0">
            <a:noFill/>
          </a:ln>
        </p:spPr>
      </p:sp>
      <p:sp>
        <p:nvSpPr>
          <p:cNvPr id="964"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Calibri"/>
                <a:ea typeface="Calibri"/>
              </a:rPr>
              <a:t>This function is useful to massage a DataFrame into a format where one or more columns are identifier variables (</a:t>
            </a:r>
            <a:r>
              <a:rPr b="0" i="1" lang="en-US" sz="1200" spc="-1" strike="noStrike">
                <a:solidFill>
                  <a:srgbClr val="000000"/>
                </a:solidFill>
                <a:latin typeface="Calibri"/>
                <a:ea typeface="Calibri"/>
              </a:rPr>
              <a:t>id_vars</a:t>
            </a:r>
            <a:r>
              <a:rPr b="0" lang="en-US" sz="1200" spc="-1" strike="noStrike">
                <a:solidFill>
                  <a:srgbClr val="000000"/>
                </a:solidFill>
                <a:latin typeface="Calibri"/>
                <a:ea typeface="Calibri"/>
              </a:rPr>
              <a:t>), while all other columns, considered measured variables (</a:t>
            </a:r>
            <a:r>
              <a:rPr b="0" i="1" lang="en-US" sz="1200" spc="-1" strike="noStrike">
                <a:solidFill>
                  <a:srgbClr val="000000"/>
                </a:solidFill>
                <a:latin typeface="Calibri"/>
                <a:ea typeface="Calibri"/>
              </a:rPr>
              <a:t>value_vars</a:t>
            </a:r>
            <a:r>
              <a:rPr b="0" lang="en-US" sz="1200" spc="-1" strike="noStrike">
                <a:solidFill>
                  <a:srgbClr val="000000"/>
                </a:solidFill>
                <a:latin typeface="Calibri"/>
                <a:ea typeface="Calibri"/>
              </a:rPr>
              <a:t>), are “unpivoted” to the row axis, leaving just two non-identifier columns, ‘variable’ and ‘value’.</a:t>
            </a:r>
            <a:endParaRPr b="0" lang="en-US" sz="1200" spc="-1" strike="noStrike">
              <a:latin typeface="Arial"/>
            </a:endParaRPr>
          </a:p>
        </p:txBody>
      </p:sp>
      <p:sp>
        <p:nvSpPr>
          <p:cNvPr id="965" name="PlaceHolder 3"/>
          <p:cNvSpPr>
            <a:spLocks noGrp="1"/>
          </p:cNvSpPr>
          <p:nvPr>
            <p:ph type="sldNum" idx="156"/>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A6D659CB-DFA5-47F3-9A52-0068ACCBBA93}"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380880" y="685800"/>
            <a:ext cx="6095160" cy="3428280"/>
          </a:xfrm>
          <a:prstGeom prst="rect">
            <a:avLst/>
          </a:prstGeom>
          <a:ln w="0">
            <a:noFill/>
          </a:ln>
        </p:spPr>
      </p:sp>
      <p:sp>
        <p:nvSpPr>
          <p:cNvPr id="853"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54" name="PlaceHolder 3"/>
          <p:cNvSpPr>
            <a:spLocks noGrp="1"/>
          </p:cNvSpPr>
          <p:nvPr>
            <p:ph type="sldNum" idx="119"/>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12DA59C1-6839-4167-BBBC-11D364807C72}"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sldImg"/>
          </p:nvPr>
        </p:nvSpPr>
        <p:spPr>
          <a:xfrm>
            <a:off x="380880" y="685800"/>
            <a:ext cx="6095160" cy="3428280"/>
          </a:xfrm>
          <a:prstGeom prst="rect">
            <a:avLst/>
          </a:prstGeom>
          <a:ln w="0">
            <a:noFill/>
          </a:ln>
        </p:spPr>
      </p:sp>
      <p:sp>
        <p:nvSpPr>
          <p:cNvPr id="967"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68" name="PlaceHolder 3"/>
          <p:cNvSpPr>
            <a:spLocks noGrp="1"/>
          </p:cNvSpPr>
          <p:nvPr>
            <p:ph type="sldNum" idx="157"/>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7A5A5DAE-BC7E-4840-8953-017F325F8F33}"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type="sldImg"/>
          </p:nvPr>
        </p:nvSpPr>
        <p:spPr>
          <a:xfrm>
            <a:off x="380880" y="685800"/>
            <a:ext cx="6095160" cy="3428280"/>
          </a:xfrm>
          <a:prstGeom prst="rect">
            <a:avLst/>
          </a:prstGeom>
          <a:ln w="0">
            <a:noFill/>
          </a:ln>
        </p:spPr>
      </p:sp>
      <p:sp>
        <p:nvSpPr>
          <p:cNvPr id="970"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71" name="PlaceHolder 3"/>
          <p:cNvSpPr>
            <a:spLocks noGrp="1"/>
          </p:cNvSpPr>
          <p:nvPr>
            <p:ph type="sldNum" idx="158"/>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CB7ACCBC-D250-4E00-BD67-0D1868CE9ED5}"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sldImg"/>
          </p:nvPr>
        </p:nvSpPr>
        <p:spPr>
          <a:xfrm>
            <a:off x="380880" y="685800"/>
            <a:ext cx="6095160" cy="3428280"/>
          </a:xfrm>
          <a:prstGeom prst="rect">
            <a:avLst/>
          </a:prstGeom>
          <a:ln w="0">
            <a:noFill/>
          </a:ln>
        </p:spPr>
      </p:sp>
      <p:sp>
        <p:nvSpPr>
          <p:cNvPr id="856"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57" name="PlaceHolder 3"/>
          <p:cNvSpPr>
            <a:spLocks noGrp="1"/>
          </p:cNvSpPr>
          <p:nvPr>
            <p:ph type="sldNum" idx="120"/>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66FED3A0-E527-41DE-BD3F-CE3347661E83}"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sldImg"/>
          </p:nvPr>
        </p:nvSpPr>
        <p:spPr>
          <a:xfrm>
            <a:off x="380880" y="685800"/>
            <a:ext cx="6095160" cy="3428280"/>
          </a:xfrm>
          <a:prstGeom prst="rect">
            <a:avLst/>
          </a:prstGeom>
          <a:ln w="0">
            <a:noFill/>
          </a:ln>
        </p:spPr>
      </p:sp>
      <p:sp>
        <p:nvSpPr>
          <p:cNvPr id="859"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60" name="PlaceHolder 3"/>
          <p:cNvSpPr>
            <a:spLocks noGrp="1"/>
          </p:cNvSpPr>
          <p:nvPr>
            <p:ph type="sldNum" idx="121"/>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82EC10EB-4F4D-419E-97DD-4017185B7385}"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sldImg"/>
          </p:nvPr>
        </p:nvSpPr>
        <p:spPr>
          <a:xfrm>
            <a:off x="380880" y="685800"/>
            <a:ext cx="6095160" cy="3428280"/>
          </a:xfrm>
          <a:prstGeom prst="rect">
            <a:avLst/>
          </a:prstGeom>
          <a:ln w="0">
            <a:noFill/>
          </a:ln>
        </p:spPr>
      </p:sp>
      <p:sp>
        <p:nvSpPr>
          <p:cNvPr id="973"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74" name="PlaceHolder 3"/>
          <p:cNvSpPr>
            <a:spLocks noGrp="1"/>
          </p:cNvSpPr>
          <p:nvPr>
            <p:ph type="sldNum" idx="159"/>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38AD0EFD-E17B-4652-B2F8-EBB7D0148935}"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sldImg"/>
          </p:nvPr>
        </p:nvSpPr>
        <p:spPr>
          <a:xfrm>
            <a:off x="380880" y="685800"/>
            <a:ext cx="6095160" cy="3428280"/>
          </a:xfrm>
          <a:prstGeom prst="rect">
            <a:avLst/>
          </a:prstGeom>
          <a:ln w="0">
            <a:noFill/>
          </a:ln>
        </p:spPr>
      </p:sp>
      <p:sp>
        <p:nvSpPr>
          <p:cNvPr id="862"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63" name="PlaceHolder 3"/>
          <p:cNvSpPr>
            <a:spLocks noGrp="1"/>
          </p:cNvSpPr>
          <p:nvPr>
            <p:ph type="sldNum" idx="122"/>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3836F58C-6F81-48EE-9531-054BBCA695D9}"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PlaceHolder 1"/>
          <p:cNvSpPr>
            <a:spLocks noGrp="1"/>
          </p:cNvSpPr>
          <p:nvPr>
            <p:ph type="sldImg"/>
          </p:nvPr>
        </p:nvSpPr>
        <p:spPr>
          <a:xfrm>
            <a:off x="380880" y="685800"/>
            <a:ext cx="6095160" cy="3428280"/>
          </a:xfrm>
          <a:prstGeom prst="rect">
            <a:avLst/>
          </a:prstGeom>
          <a:ln w="0">
            <a:noFill/>
          </a:ln>
        </p:spPr>
      </p:sp>
      <p:sp>
        <p:nvSpPr>
          <p:cNvPr id="976"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77" name="PlaceHolder 3"/>
          <p:cNvSpPr>
            <a:spLocks noGrp="1"/>
          </p:cNvSpPr>
          <p:nvPr>
            <p:ph type="sldNum" idx="160"/>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F5EBB606-7959-4B3E-8D43-08A24F2E52BB}"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PlaceHolder 1"/>
          <p:cNvSpPr>
            <a:spLocks noGrp="1"/>
          </p:cNvSpPr>
          <p:nvPr>
            <p:ph type="sldImg"/>
          </p:nvPr>
        </p:nvSpPr>
        <p:spPr>
          <a:xfrm>
            <a:off x="380880" y="685800"/>
            <a:ext cx="6095160" cy="3428280"/>
          </a:xfrm>
          <a:prstGeom prst="rect">
            <a:avLst/>
          </a:prstGeom>
          <a:ln w="0">
            <a:noFill/>
          </a:ln>
        </p:spPr>
      </p:sp>
      <p:sp>
        <p:nvSpPr>
          <p:cNvPr id="979"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80" name="PlaceHolder 3"/>
          <p:cNvSpPr>
            <a:spLocks noGrp="1"/>
          </p:cNvSpPr>
          <p:nvPr>
            <p:ph type="sldNum" idx="161"/>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2D2D3D1C-5840-4BB8-A186-18E3D6931586}"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PlaceHolder 1"/>
          <p:cNvSpPr>
            <a:spLocks noGrp="1"/>
          </p:cNvSpPr>
          <p:nvPr>
            <p:ph type="sldImg"/>
          </p:nvPr>
        </p:nvSpPr>
        <p:spPr>
          <a:xfrm>
            <a:off x="380880" y="685800"/>
            <a:ext cx="6095160" cy="3428280"/>
          </a:xfrm>
          <a:prstGeom prst="rect">
            <a:avLst/>
          </a:prstGeom>
          <a:ln w="0">
            <a:noFill/>
          </a:ln>
        </p:spPr>
      </p:sp>
      <p:sp>
        <p:nvSpPr>
          <p:cNvPr id="982"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83" name="PlaceHolder 3"/>
          <p:cNvSpPr>
            <a:spLocks noGrp="1"/>
          </p:cNvSpPr>
          <p:nvPr>
            <p:ph type="sldNum" idx="162"/>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D6AC2878-C8F9-4FCD-8B80-5C9C1DF658A2}"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PlaceHolder 1"/>
          <p:cNvSpPr>
            <a:spLocks noGrp="1"/>
          </p:cNvSpPr>
          <p:nvPr>
            <p:ph type="sldImg"/>
          </p:nvPr>
        </p:nvSpPr>
        <p:spPr>
          <a:xfrm>
            <a:off x="380880" y="685800"/>
            <a:ext cx="6095160" cy="3428280"/>
          </a:xfrm>
          <a:prstGeom prst="rect">
            <a:avLst/>
          </a:prstGeom>
          <a:ln w="0">
            <a:noFill/>
          </a:ln>
        </p:spPr>
      </p:sp>
      <p:sp>
        <p:nvSpPr>
          <p:cNvPr id="985"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986" name="PlaceHolder 3"/>
          <p:cNvSpPr>
            <a:spLocks noGrp="1"/>
          </p:cNvSpPr>
          <p:nvPr>
            <p:ph type="sldNum" idx="163"/>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92E252F9-AA3E-4616-B414-147D650D37CF}"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Img"/>
          </p:nvPr>
        </p:nvSpPr>
        <p:spPr>
          <a:xfrm>
            <a:off x="380880" y="685800"/>
            <a:ext cx="6095160" cy="3428280"/>
          </a:xfrm>
          <a:prstGeom prst="rect">
            <a:avLst/>
          </a:prstGeom>
          <a:ln w="0">
            <a:noFill/>
          </a:ln>
        </p:spPr>
      </p:sp>
      <p:sp>
        <p:nvSpPr>
          <p:cNvPr id="865"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866" name="PlaceHolder 3"/>
          <p:cNvSpPr>
            <a:spLocks noGrp="1"/>
          </p:cNvSpPr>
          <p:nvPr>
            <p:ph type="sldNum" idx="123"/>
          </p:nvPr>
        </p:nvSpPr>
        <p:spPr>
          <a:xfrm>
            <a:off x="3884760" y="8685360"/>
            <a:ext cx="2971080" cy="4564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4CEF2480-7A05-4B01-BC31-CB02DF748C09}" type="slidenum">
              <a:rPr b="0" lang="en-US"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CC9ADDED-39CF-4C1F-A1D7-04805757FCF4}"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B1CB0E9-7913-4867-905E-4059497D582E}"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AC280958-486B-4425-8C6A-3CDFDBEFBAAE}"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4692A84E-4E12-439F-88D7-1E273C4998F9}"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77179B5-CB5D-4E1A-A259-B34C7E0483A9}"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90B52B4-38E8-491D-953B-16518F36E481}"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9152C07-1CA1-4BE7-99B7-0DD282E5B67F}"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778D671-8489-4E69-B96E-063B629C45C4}"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78D8A81-26CC-4AEA-BA5A-3641C79B7819}"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E3E2BD5-81F4-4F39-BF6D-3702FFA3381A}"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013D9D4-0DD2-4502-9F72-88784029F7FB}"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86D201F-EC40-4AC2-B58F-983E2E0019B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9E03BDD-27A5-444B-B477-F969D9E0EB64}"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EE3F861-594E-4D31-9A2B-E7EBB9373087}"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2427BD1-EF36-44E8-8A53-896E355A3FE9}"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F72A6400-E8C2-4921-8F17-1488FBCBC6FC}"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6267EB94-3962-41C9-94FF-FE5B4285536A}"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81DFFBD-00F8-4536-B396-64EF32C41AD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46BF8B8-3476-4CA7-A7DC-98EA8B19795C}"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E683336-6D8B-4241-A507-E9A69A7A5F92}"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BAE61E3-4259-4BBA-BE90-5B4653140CFA}"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82F9BAD-09C6-4BC6-94E4-F87CB2B5F31F}"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1F47AC7-6C58-4D53-9FDB-C783ACF0B0C9}"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77F4B8E-B0B2-441D-A875-5D86600A3230}"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15;p1"/>
          <p:cNvSpPr/>
          <p:nvPr/>
        </p:nvSpPr>
        <p:spPr>
          <a:xfrm>
            <a:off x="12001320" y="0"/>
            <a:ext cx="189720" cy="1370880"/>
          </a:xfrm>
          <a:prstGeom prst="rect">
            <a:avLst/>
          </a:prstGeom>
          <a:solidFill>
            <a:srgbClr val="d1282e"/>
          </a:solidFill>
          <a:ln w="0">
            <a:noFill/>
          </a:ln>
        </p:spPr>
        <p:style>
          <a:lnRef idx="0"/>
          <a:fillRef idx="0"/>
          <a:effectRef idx="0"/>
          <a:fontRef idx="minor"/>
        </p:style>
      </p:sp>
      <p:sp>
        <p:nvSpPr>
          <p:cNvPr id="1" name="Google Shape;16;p1"/>
          <p:cNvSpPr/>
          <p:nvPr/>
        </p:nvSpPr>
        <p:spPr>
          <a:xfrm>
            <a:off x="12001320" y="1371600"/>
            <a:ext cx="189720" cy="5485680"/>
          </a:xfrm>
          <a:prstGeom prst="rect">
            <a:avLst/>
          </a:prstGeom>
          <a:solidFill>
            <a:srgbClr val="000000"/>
          </a:solidFill>
          <a:ln w="0">
            <a:noFill/>
          </a:ln>
        </p:spPr>
        <p:style>
          <a:lnRef idx="0"/>
          <a:fillRef idx="0"/>
          <a:effectRef idx="0"/>
          <a:fontRef idx="minor"/>
        </p:style>
      </p:sp>
      <p:sp>
        <p:nvSpPr>
          <p:cNvPr id="2" name="PlaceHolder 1"/>
          <p:cNvSpPr>
            <a:spLocks noGrp="1"/>
          </p:cNvSpPr>
          <p:nvPr>
            <p:ph type="ftr" idx="1"/>
          </p:nvPr>
        </p:nvSpPr>
        <p:spPr>
          <a:xfrm>
            <a:off x="3809880" y="6492960"/>
            <a:ext cx="4571280" cy="282960"/>
          </a:xfrm>
          <a:prstGeom prst="rect">
            <a:avLst/>
          </a:prstGeom>
          <a:noFill/>
          <a:ln w="0">
            <a:noFill/>
          </a:ln>
        </p:spPr>
        <p:txBody>
          <a:bodyPr lIns="90000" rIns="90000" tIns="45000" bIns="4500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3" name="PlaceHolder 2"/>
          <p:cNvSpPr>
            <a:spLocks noGrp="1"/>
          </p:cNvSpPr>
          <p:nvPr>
            <p:ph type="sldNum" idx="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28D480E8-37DB-4288-AA36-2BD4C91BA6E3}"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4" name="PlaceHolder 3"/>
          <p:cNvSpPr>
            <a:spLocks noGrp="1"/>
          </p:cNvSpPr>
          <p:nvPr>
            <p:ph type="dt" idx="3"/>
          </p:nvPr>
        </p:nvSpPr>
        <p:spPr>
          <a:xfrm>
            <a:off x="609480" y="6172200"/>
            <a:ext cx="4571280" cy="304200"/>
          </a:xfrm>
          <a:prstGeom prst="rect">
            <a:avLst/>
          </a:prstGeom>
          <a:noFill/>
          <a:ln w="0">
            <a:noFill/>
          </a:ln>
        </p:spPr>
        <p:txBody>
          <a:bodyPr lIns="90000" rIns="90000" tIns="45000" bIns="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Google Shape;15;p1"/>
          <p:cNvSpPr/>
          <p:nvPr/>
        </p:nvSpPr>
        <p:spPr>
          <a:xfrm>
            <a:off x="12001320" y="0"/>
            <a:ext cx="189720" cy="1370880"/>
          </a:xfrm>
          <a:prstGeom prst="rect">
            <a:avLst/>
          </a:prstGeom>
          <a:solidFill>
            <a:srgbClr val="d1282e"/>
          </a:solidFill>
          <a:ln w="0">
            <a:noFill/>
          </a:ln>
        </p:spPr>
        <p:style>
          <a:lnRef idx="0"/>
          <a:fillRef idx="0"/>
          <a:effectRef idx="0"/>
          <a:fontRef idx="minor"/>
        </p:style>
      </p:sp>
      <p:sp>
        <p:nvSpPr>
          <p:cNvPr id="44" name="Google Shape;16;p1"/>
          <p:cNvSpPr/>
          <p:nvPr/>
        </p:nvSpPr>
        <p:spPr>
          <a:xfrm>
            <a:off x="12001320" y="1371600"/>
            <a:ext cx="189720" cy="5485680"/>
          </a:xfrm>
          <a:prstGeom prst="rect">
            <a:avLst/>
          </a:prstGeom>
          <a:solidFill>
            <a:srgbClr val="000000"/>
          </a:solidFill>
          <a:ln w="0">
            <a:noFill/>
          </a:ln>
        </p:spPr>
        <p:style>
          <a:lnRef idx="0"/>
          <a:fillRef idx="0"/>
          <a:effectRef idx="0"/>
          <a:fontRef idx="minor"/>
        </p:style>
      </p:sp>
      <p:sp>
        <p:nvSpPr>
          <p:cNvPr id="45" name="PlaceHolder 1"/>
          <p:cNvSpPr>
            <a:spLocks noGrp="1"/>
          </p:cNvSpPr>
          <p:nvPr>
            <p:ph type="title"/>
          </p:nvPr>
        </p:nvSpPr>
        <p:spPr>
          <a:xfrm>
            <a:off x="609480" y="152640"/>
            <a:ext cx="7720920" cy="1370880"/>
          </a:xfrm>
          <a:prstGeom prst="rect">
            <a:avLst/>
          </a:prstGeom>
          <a:noFill/>
          <a:ln w="0">
            <a:noFill/>
          </a:ln>
        </p:spPr>
        <p:txBody>
          <a:bodyPr lIns="0" rIns="0" tIns="0" bIns="0" anchor="ctr">
            <a:noAutofit/>
          </a:bodyPr>
          <a:p>
            <a:pPr algn="ctr">
              <a:buNone/>
            </a:pPr>
            <a:r>
              <a:rPr b="0" lang="en-US" sz="4400" spc="-1" strike="noStrike">
                <a:latin typeface="Arial"/>
              </a:rPr>
              <a:t>Click to edit the title text </a:t>
            </a:r>
            <a:r>
              <a:rPr b="0" lang="en-US" sz="4400" spc="-1" strike="noStrike">
                <a:latin typeface="Arial"/>
              </a:rPr>
              <a:t>format</a:t>
            </a:r>
            <a:endParaRPr b="0" lang="en-US" sz="4400" spc="-1" strike="noStrike">
              <a:latin typeface="Arial"/>
            </a:endParaRPr>
          </a:p>
        </p:txBody>
      </p:sp>
      <p:sp>
        <p:nvSpPr>
          <p:cNvPr id="46" name="PlaceHolder 2"/>
          <p:cNvSpPr>
            <a:spLocks noGrp="1"/>
          </p:cNvSpPr>
          <p:nvPr>
            <p:ph type="ftr" idx="4"/>
          </p:nvPr>
        </p:nvSpPr>
        <p:spPr>
          <a:xfrm>
            <a:off x="3809880" y="6492960"/>
            <a:ext cx="4571280" cy="282960"/>
          </a:xfrm>
          <a:prstGeom prst="rect">
            <a:avLst/>
          </a:prstGeom>
          <a:noFill/>
          <a:ln w="0">
            <a:noFill/>
          </a:ln>
        </p:spPr>
        <p:txBody>
          <a:bodyPr lIns="90000" rIns="90000" tIns="45000" bIns="4500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7" name="PlaceHolder 3"/>
          <p:cNvSpPr>
            <a:spLocks noGrp="1"/>
          </p:cNvSpPr>
          <p:nvPr>
            <p:ph type="sldNum" idx="5"/>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6FDE491A-7E50-4A40-A133-C2196CF8D94D}"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48" name="PlaceHolder 4"/>
          <p:cNvSpPr>
            <a:spLocks noGrp="1"/>
          </p:cNvSpPr>
          <p:nvPr>
            <p:ph type="dt" idx="6"/>
          </p:nvPr>
        </p:nvSpPr>
        <p:spPr>
          <a:xfrm>
            <a:off x="609480" y="6172200"/>
            <a:ext cx="4571280" cy="304200"/>
          </a:xfrm>
          <a:prstGeom prst="rect">
            <a:avLst/>
          </a:prstGeom>
          <a:noFill/>
          <a:ln w="0">
            <a:noFill/>
          </a:ln>
        </p:spPr>
        <p:txBody>
          <a:bodyPr lIns="90000" rIns="90000" tIns="45000" bIns="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image" Target="../media/image54.png"/><Relationship Id="rId3" Type="http://schemas.openxmlformats.org/officeDocument/2006/relationships/image" Target="../media/image55.jpeg"/><Relationship Id="rId4"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image" Target="../media/image57.jpeg"/><Relationship Id="rId3"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10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hyperlink" Target="https://pandas.pydata.org/docs/reference/api/pandas.melt.html" TargetMode="Externa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1.xml"/><Relationship Id="rId5"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jpeg"/><Relationship Id="rId3"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xml"/><Relationship Id="rId4"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9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jpeg"/><Relationship Id="rId3"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jpeg"/><Relationship Id="rId5" Type="http://schemas.openxmlformats.org/officeDocument/2006/relationships/image" Target="../media/image49.png"/><Relationship Id="rId6"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7.xml"/>
</Relationships>
</file>

<file path=ppt/slides/_rels/slide99.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jpe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REV</a:t>
            </a:r>
            <a:r>
              <a:rPr b="0" lang="en-US" sz="3600" spc="-1" strike="noStrike">
                <a:solidFill>
                  <a:srgbClr val="d1282e"/>
                </a:solidFill>
                <a:latin typeface="Arial Black"/>
                <a:ea typeface="Arial Black"/>
              </a:rPr>
              <a:t>IEW </a:t>
            </a:r>
            <a:r>
              <a:rPr b="0" lang="en-US" sz="3600" spc="-1" strike="noStrike">
                <a:solidFill>
                  <a:srgbClr val="d1282e"/>
                </a:solidFill>
                <a:latin typeface="Arial Black"/>
                <a:ea typeface="Arial Black"/>
              </a:rPr>
              <a:t>OF </a:t>
            </a:r>
            <a:r>
              <a:rPr b="0" lang="en-US" sz="3600" spc="-1" strike="noStrike">
                <a:solidFill>
                  <a:srgbClr val="d1282e"/>
                </a:solidFill>
                <a:latin typeface="Arial Black"/>
                <a:ea typeface="Arial Black"/>
              </a:rPr>
              <a:t>LAS</a:t>
            </a:r>
            <a:r>
              <a:rPr b="0" lang="en-US" sz="3600" spc="-1" strike="noStrike">
                <a:solidFill>
                  <a:srgbClr val="d1282e"/>
                </a:solidFill>
                <a:latin typeface="Arial Black"/>
                <a:ea typeface="Arial Black"/>
              </a:rPr>
              <a:t>T </a:t>
            </a:r>
            <a:r>
              <a:rPr b="0" lang="en-US" sz="3600" spc="-1" strike="noStrike">
                <a:solidFill>
                  <a:srgbClr val="d1282e"/>
                </a:solidFill>
                <a:latin typeface="Arial Black"/>
                <a:ea typeface="Arial Black"/>
              </a:rPr>
              <a:t>LEC</a:t>
            </a:r>
            <a:r>
              <a:rPr b="0" lang="en-US" sz="3600" spc="-1" strike="noStrike">
                <a:solidFill>
                  <a:srgbClr val="d1282e"/>
                </a:solidFill>
                <a:latin typeface="Arial Black"/>
                <a:ea typeface="Arial Black"/>
              </a:rPr>
              <a:t>TUR</a:t>
            </a:r>
            <a:r>
              <a:rPr b="0" lang="en-US" sz="3600" spc="-1" strike="noStrike">
                <a:solidFill>
                  <a:srgbClr val="d1282e"/>
                </a:solidFill>
                <a:latin typeface="Arial Black"/>
                <a:ea typeface="Arial Black"/>
              </a:rPr>
              <a:t>E(S)</a:t>
            </a:r>
            <a:endParaRPr b="0" lang="en-US" sz="3600" spc="-1" strike="noStrike">
              <a:latin typeface="Arial"/>
            </a:endParaRPr>
          </a:p>
        </p:txBody>
      </p:sp>
      <p:sp>
        <p:nvSpPr>
          <p:cNvPr id="93" name="PlaceHolder 2"/>
          <p:cNvSpPr>
            <a:spLocks noGrp="1"/>
          </p:cNvSpPr>
          <p:nvPr>
            <p:ph/>
          </p:nvPr>
        </p:nvSpPr>
        <p:spPr>
          <a:xfrm>
            <a:off x="609480" y="1752480"/>
            <a:ext cx="10159200" cy="4372920"/>
          </a:xfrm>
          <a:prstGeom prst="rect">
            <a:avLst/>
          </a:prstGeom>
          <a:noFill/>
          <a:ln w="0">
            <a:noFill/>
          </a:ln>
        </p:spPr>
        <p:txBody>
          <a:bodyPr lIns="90000" rIns="90000" tIns="45000" bIns="731520" anchor="t">
            <a:normAutofit fontScale="75000"/>
          </a:bodyPr>
          <a:p>
            <a:pPr marL="457200" indent="-457200">
              <a:lnSpc>
                <a:spcPct val="100000"/>
              </a:lnSpc>
              <a:buClr>
                <a:srgbClr val="d1282e"/>
              </a:buClr>
              <a:buFont typeface="StarSymbol"/>
              <a:buAutoNum type="arabicPeriod"/>
            </a:pPr>
            <a:r>
              <a:rPr b="1" lang="en-US" sz="2000" spc="-1" strike="noStrike">
                <a:solidFill>
                  <a:srgbClr val="d1282e"/>
                </a:solidFill>
                <a:latin typeface="Arial"/>
                <a:ea typeface="Arial"/>
              </a:rPr>
              <a:t>NumPy: Python Library for Manipulating nD Arrays</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d1282e"/>
                </a:solidFill>
                <a:latin typeface="Arial"/>
                <a:ea typeface="Arial"/>
              </a:rPr>
              <a:t>Multidimensional Arrays, and a variety of operations including Linear Algebra</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indent="-457200">
              <a:lnSpc>
                <a:spcPct val="100000"/>
              </a:lnSpc>
              <a:spcBef>
                <a:spcPts val="309"/>
              </a:spcBef>
              <a:buClr>
                <a:srgbClr val="000000"/>
              </a:buClr>
              <a:buFont typeface="StarSymbol"/>
              <a:buAutoNum type="arabicPeriod"/>
              <a:tabLst>
                <a:tab algn="l" pos="0"/>
              </a:tabLst>
            </a:pPr>
            <a:r>
              <a:rPr b="1" lang="en-US" sz="2000" spc="-1" strike="noStrike">
                <a:solidFill>
                  <a:srgbClr val="000000"/>
                </a:solidFill>
                <a:latin typeface="Arial"/>
                <a:ea typeface="Arial"/>
              </a:rPr>
              <a:t>Pandas: Python Library for Manipulating Tabular Data, &amp; Tidy Data</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000000"/>
                </a:solidFill>
                <a:latin typeface="Arial"/>
                <a:ea typeface="Arial"/>
              </a:rPr>
              <a:t>Series, Tables (also called </a:t>
            </a:r>
            <a:r>
              <a:rPr b="1" lang="en-US" sz="2000" spc="-1" strike="noStrike">
                <a:solidFill>
                  <a:srgbClr val="000000"/>
                </a:solidFill>
                <a:latin typeface="Arial"/>
                <a:ea typeface="Arial"/>
              </a:rPr>
              <a:t>DataFrames</a:t>
            </a:r>
            <a:r>
              <a:rPr b="0" lang="en-US" sz="2000" spc="-1" strike="noStrike">
                <a:solidFill>
                  <a:srgbClr val="000000"/>
                </a:solidFill>
                <a:latin typeface="Arial"/>
                <a:ea typeface="Arial"/>
              </a:rPr>
              <a:t>)</a:t>
            </a:r>
            <a:endParaRPr b="0" lang="en-US" sz="2000" spc="-1" strike="noStrike">
              <a:latin typeface="Arial"/>
            </a:endParaRPr>
          </a:p>
          <a:p>
            <a:pPr marL="457200">
              <a:lnSpc>
                <a:spcPct val="100000"/>
              </a:lnSpc>
              <a:spcBef>
                <a:spcPts val="309"/>
              </a:spcBef>
              <a:buNone/>
              <a:tabLst>
                <a:tab algn="l" pos="0"/>
              </a:tabLst>
            </a:pPr>
            <a:r>
              <a:rPr b="0" lang="en-US" sz="2000" spc="-1" strike="noStrike">
                <a:solidFill>
                  <a:srgbClr val="000000"/>
                </a:solidFill>
                <a:latin typeface="Arial"/>
                <a:ea typeface="Arial"/>
              </a:rPr>
              <a:t>Many operations to manipulate and combine tables/series</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indent="-457200">
              <a:lnSpc>
                <a:spcPct val="100000"/>
              </a:lnSpc>
              <a:spcBef>
                <a:spcPts val="309"/>
              </a:spcBef>
              <a:buClr>
                <a:srgbClr val="000000"/>
              </a:buClr>
              <a:buFont typeface="StarSymbol"/>
              <a:buAutoNum type="arabicPeriod"/>
              <a:tabLst>
                <a:tab algn="l" pos="0"/>
              </a:tabLst>
            </a:pPr>
            <a:r>
              <a:rPr b="1" lang="en-US" sz="2000" spc="-1" strike="noStrike">
                <a:solidFill>
                  <a:srgbClr val="000000"/>
                </a:solidFill>
                <a:latin typeface="Arial"/>
                <a:ea typeface="Arial"/>
              </a:rPr>
              <a:t>Relational Databases</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000000"/>
                </a:solidFill>
                <a:latin typeface="Arial"/>
                <a:ea typeface="Arial"/>
              </a:rPr>
              <a:t>Tables/Relations, and SQL (similar to Pandas operations)</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a:lnSpc>
                <a:spcPct val="100000"/>
              </a:lnSpc>
              <a:spcBef>
                <a:spcPts val="309"/>
              </a:spcBef>
              <a:buNone/>
              <a:tabLst>
                <a:tab algn="l" pos="0"/>
              </a:tabLst>
            </a:pPr>
            <a:r>
              <a:rPr b="1" lang="en-US" sz="2000" spc="-1" strike="noStrike">
                <a:solidFill>
                  <a:srgbClr val="000000"/>
                </a:solidFill>
                <a:latin typeface="Arial"/>
                <a:ea typeface="Arial"/>
              </a:rPr>
              <a:t>4.    Apache Spark</a:t>
            </a:r>
            <a:endParaRPr b="0" lang="en-US" sz="2000" spc="-1" strike="noStrike">
              <a:latin typeface="Arial"/>
            </a:endParaRPr>
          </a:p>
          <a:p>
            <a:pPr marL="274320">
              <a:lnSpc>
                <a:spcPct val="100000"/>
              </a:lnSpc>
              <a:spcBef>
                <a:spcPts val="910"/>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Sets of objects or key-value pairs </a:t>
            </a:r>
            <a:endParaRPr b="0" lang="en-US" sz="2000" spc="-1" strike="noStrike">
              <a:latin typeface="Arial"/>
            </a:endParaRPr>
          </a:p>
          <a:p>
            <a:pPr marL="274320">
              <a:lnSpc>
                <a:spcPct val="100000"/>
              </a:lnSpc>
              <a:spcBef>
                <a:spcPts val="309"/>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MapReduce and SQL-like operations</a:t>
            </a:r>
            <a:endParaRPr b="0" lang="en-US" sz="2000" spc="-1" strike="noStrike">
              <a:latin typeface="Arial"/>
            </a:endParaRPr>
          </a:p>
        </p:txBody>
      </p:sp>
      <p:sp>
        <p:nvSpPr>
          <p:cNvPr id="94" name="PlaceHolder 3"/>
          <p:cNvSpPr>
            <a:spLocks noGrp="1"/>
          </p:cNvSpPr>
          <p:nvPr>
            <p:ph type="sldNum" idx="10"/>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869C5428-42ED-40EA-97D5-435FDA2E13D6}" type="slidenum">
              <a:rPr b="1" lang="en-US" sz="2400" spc="-1" strike="noStrike">
                <a:solidFill>
                  <a:srgbClr val="d1282e"/>
                </a:solidFill>
                <a:latin typeface="Arial"/>
                <a:ea typeface="Arial"/>
              </a:rPr>
              <a:t>1</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2. </a:t>
            </a:r>
            <a:r>
              <a:rPr b="0" lang="en-US" sz="3600" spc="-1" strike="noStrike">
                <a:solidFill>
                  <a:srgbClr val="d1282e"/>
                </a:solidFill>
                <a:latin typeface="Arial Black"/>
                <a:ea typeface="Arial Black"/>
              </a:rPr>
              <a:t>AGG</a:t>
            </a:r>
            <a:r>
              <a:rPr b="0" lang="en-US" sz="3600" spc="-1" strike="noStrike">
                <a:solidFill>
                  <a:srgbClr val="d1282e"/>
                </a:solidFill>
                <a:latin typeface="Arial Black"/>
                <a:ea typeface="Arial Black"/>
              </a:rPr>
              <a:t>REG</a:t>
            </a:r>
            <a:r>
              <a:rPr b="0" lang="en-US" sz="3600" spc="-1" strike="noStrike">
                <a:solidFill>
                  <a:srgbClr val="d1282e"/>
                </a:solidFill>
                <a:latin typeface="Arial Black"/>
                <a:ea typeface="Arial Black"/>
              </a:rPr>
              <a:t>ATE/</a:t>
            </a:r>
            <a:r>
              <a:rPr b="0" lang="en-US" sz="3600" spc="-1" strike="noStrike">
                <a:solidFill>
                  <a:srgbClr val="d1282e"/>
                </a:solidFill>
                <a:latin typeface="Arial Black"/>
                <a:ea typeface="Arial Black"/>
              </a:rPr>
              <a:t>RED</a:t>
            </a:r>
            <a:r>
              <a:rPr b="0" lang="en-US" sz="3600" spc="-1" strike="noStrike">
                <a:solidFill>
                  <a:srgbClr val="d1282e"/>
                </a:solidFill>
                <a:latin typeface="Arial Black"/>
                <a:ea typeface="Arial Black"/>
              </a:rPr>
              <a:t>UCE</a:t>
            </a:r>
            <a:endParaRPr b="0" lang="en-US" sz="3600" spc="-1" strike="noStrike">
              <a:latin typeface="Arial"/>
            </a:endParaRPr>
          </a:p>
        </p:txBody>
      </p:sp>
      <p:sp>
        <p:nvSpPr>
          <p:cNvPr id="159"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Combine values across a column into a single value</a:t>
            </a:r>
            <a:endParaRPr b="0" lang="en-US" sz="2000" spc="-1" strike="noStrike">
              <a:latin typeface="Arial"/>
            </a:endParaRPr>
          </a:p>
        </p:txBody>
      </p:sp>
      <p:sp>
        <p:nvSpPr>
          <p:cNvPr id="160" name="PlaceHolder 3"/>
          <p:cNvSpPr>
            <a:spLocks noGrp="1"/>
          </p:cNvSpPr>
          <p:nvPr>
            <p:ph type="sldNum" idx="19"/>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68612538-D3E1-4D31-A360-7CD9ACF3A46E}" type="slidenum">
              <a:rPr b="1" lang="en-US" sz="2400" spc="-1" strike="noStrike">
                <a:solidFill>
                  <a:srgbClr val="d1282e"/>
                </a:solidFill>
                <a:latin typeface="Arial"/>
                <a:ea typeface="Arial"/>
              </a:rPr>
              <a:t>10</a:t>
            </a:fld>
            <a:endParaRPr b="0" lang="en-US" sz="2400" spc="-1" strike="noStrike">
              <a:latin typeface="Times New Roman"/>
            </a:endParaRPr>
          </a:p>
        </p:txBody>
      </p:sp>
      <p:graphicFrame>
        <p:nvGraphicFramePr>
          <p:cNvPr id="161" name="Google Shape;222;p22"/>
          <p:cNvGraphicFramePr/>
          <p:nvPr/>
        </p:nvGraphicFramePr>
        <p:xfrm>
          <a:off x="1162800" y="2851200"/>
          <a:ext cx="4155840" cy="1897200"/>
        </p:xfrm>
        <a:graphic>
          <a:graphicData uri="http://schemas.openxmlformats.org/drawingml/2006/table">
            <a:tbl>
              <a:tblPr/>
              <a:tblGrid>
                <a:gridCol w="1038960"/>
                <a:gridCol w="1038960"/>
                <a:gridCol w="1038960"/>
                <a:gridCol w="103932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62" name="Google Shape;223;p22"/>
          <p:cNvSpPr/>
          <p:nvPr/>
        </p:nvSpPr>
        <p:spPr>
          <a:xfrm>
            <a:off x="6189840" y="2332800"/>
            <a:ext cx="6969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SUM</a:t>
            </a:r>
            <a:endParaRPr b="0" lang="en-US" sz="1800" spc="-1" strike="noStrike">
              <a:latin typeface="Arial"/>
            </a:endParaRPr>
          </a:p>
        </p:txBody>
      </p:sp>
      <p:sp>
        <p:nvSpPr>
          <p:cNvPr id="163" name="Google Shape;224;p22"/>
          <p:cNvSpPr/>
          <p:nvPr/>
        </p:nvSpPr>
        <p:spPr>
          <a:xfrm>
            <a:off x="6189840" y="4231440"/>
            <a:ext cx="27806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SUM(wgt_kg^2 - hgt_cm)</a:t>
            </a:r>
            <a:endParaRPr b="0" lang="en-US" sz="1800" spc="-1" strike="noStrike">
              <a:latin typeface="Arial"/>
            </a:endParaRPr>
          </a:p>
        </p:txBody>
      </p:sp>
      <p:sp>
        <p:nvSpPr>
          <p:cNvPr id="164" name="Google Shape;225;p22"/>
          <p:cNvSpPr/>
          <p:nvPr/>
        </p:nvSpPr>
        <p:spPr>
          <a:xfrm>
            <a:off x="5319360" y="4330440"/>
            <a:ext cx="2715480" cy="84528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165" name="Google Shape;226;p22"/>
          <p:cNvSpPr/>
          <p:nvPr/>
        </p:nvSpPr>
        <p:spPr>
          <a:xfrm flipH="1" rot="10800000">
            <a:off x="5319360" y="2469600"/>
            <a:ext cx="2409840" cy="76968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graphicFrame>
        <p:nvGraphicFramePr>
          <p:cNvPr id="166" name="Google Shape;227;p22"/>
          <p:cNvGraphicFramePr/>
          <p:nvPr/>
        </p:nvGraphicFramePr>
        <p:xfrm>
          <a:off x="7474320" y="2021040"/>
          <a:ext cx="3116520" cy="379080"/>
        </p:xfrm>
        <a:graphic>
          <a:graphicData uri="http://schemas.openxmlformats.org/drawingml/2006/table">
            <a:tbl>
              <a:tblPr/>
              <a:tblGrid>
                <a:gridCol w="1038960"/>
                <a:gridCol w="1038960"/>
                <a:gridCol w="1038960"/>
              </a:tblGrid>
              <a:tr h="379440">
                <a:tc>
                  <a:txBody>
                    <a:bodyPr anchor="t">
                      <a:noAutofit/>
                    </a:bodyPr>
                    <a:p>
                      <a:pPr>
                        <a:lnSpc>
                          <a:spcPct val="100000"/>
                        </a:lnSpc>
                        <a:buNone/>
                        <a:tabLst>
                          <a:tab algn="l" pos="0"/>
                        </a:tabLst>
                      </a:pPr>
                      <a:r>
                        <a:rPr b="1" lang="en-US" sz="1800" spc="-1" strike="noStrike">
                          <a:solidFill>
                            <a:srgbClr val="000000"/>
                          </a:solidFill>
                          <a:latin typeface="Arial"/>
                          <a:ea typeface="Arial"/>
                        </a:rPr>
                        <a:t>73.9</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anchor="t">
                      <a:noAutofit/>
                    </a:bodyPr>
                    <a:p>
                      <a:pPr>
                        <a:lnSpc>
                          <a:spcPct val="100000"/>
                        </a:lnSpc>
                        <a:buNone/>
                        <a:tabLst>
                          <a:tab algn="l" pos="0"/>
                        </a:tabLst>
                      </a:pPr>
                      <a:r>
                        <a:rPr b="1" lang="en-US" sz="1800" spc="-1" strike="noStrike">
                          <a:solidFill>
                            <a:srgbClr val="000000"/>
                          </a:solidFill>
                          <a:latin typeface="Arial"/>
                          <a:ea typeface="Arial"/>
                        </a:rPr>
                        <a:t>232.6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anchor="t">
                      <a:noAutofit/>
                    </a:bodyPr>
                    <a:p>
                      <a:pPr>
                        <a:lnSpc>
                          <a:spcPct val="100000"/>
                        </a:lnSpc>
                        <a:buNone/>
                        <a:tabLst>
                          <a:tab algn="l" pos="0"/>
                        </a:tabLst>
                      </a:pPr>
                      <a:r>
                        <a:rPr b="1" lang="en-US" sz="1800" spc="-1" strike="noStrike">
                          <a:solidFill>
                            <a:srgbClr val="000000"/>
                          </a:solidFill>
                          <a:latin typeface="Arial"/>
                          <a:ea typeface="Arial"/>
                        </a:rPr>
                        <a:t>640.0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r>
            </a:tbl>
          </a:graphicData>
        </a:graphic>
      </p:graphicFrame>
      <p:sp>
        <p:nvSpPr>
          <p:cNvPr id="167" name="Google Shape;228;p22"/>
          <p:cNvSpPr/>
          <p:nvPr/>
        </p:nvSpPr>
        <p:spPr>
          <a:xfrm>
            <a:off x="6189840" y="3239280"/>
            <a:ext cx="6969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MAX</a:t>
            </a:r>
            <a:endParaRPr b="0" lang="en-US" sz="1800" spc="-1" strike="noStrike">
              <a:latin typeface="Arial"/>
            </a:endParaRPr>
          </a:p>
        </p:txBody>
      </p:sp>
      <p:sp>
        <p:nvSpPr>
          <p:cNvPr id="168" name="Google Shape;229;p22"/>
          <p:cNvSpPr/>
          <p:nvPr/>
        </p:nvSpPr>
        <p:spPr>
          <a:xfrm flipH="1" rot="10800000">
            <a:off x="5319360" y="3623040"/>
            <a:ext cx="2409840" cy="17712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graphicFrame>
        <p:nvGraphicFramePr>
          <p:cNvPr id="169" name="Google Shape;230;p22"/>
          <p:cNvGraphicFramePr/>
          <p:nvPr/>
        </p:nvGraphicFramePr>
        <p:xfrm>
          <a:off x="7550640" y="3192840"/>
          <a:ext cx="3116520" cy="379080"/>
        </p:xfrm>
        <a:graphic>
          <a:graphicData uri="http://schemas.openxmlformats.org/drawingml/2006/table">
            <a:tbl>
              <a:tblPr/>
              <a:tblGrid>
                <a:gridCol w="1038960"/>
                <a:gridCol w="1038960"/>
                <a:gridCol w="1038960"/>
              </a:tblGrid>
              <a:tr h="379440">
                <a:tc>
                  <a:txBody>
                    <a:bodyPr anchor="t">
                      <a:noAutofit/>
                    </a:bodyPr>
                    <a:p>
                      <a:pPr>
                        <a:lnSpc>
                          <a:spcPct val="100000"/>
                        </a:lnSpc>
                        <a:buNone/>
                        <a:tabLst>
                          <a:tab algn="l" pos="0"/>
                        </a:tabLst>
                      </a:pPr>
                      <a:r>
                        <a:rPr b="1"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anchor="t">
                      <a:noAutofit/>
                    </a:bodyPr>
                    <a:p>
                      <a:pPr>
                        <a:lnSpc>
                          <a:spcPct val="100000"/>
                        </a:lnSpc>
                        <a:buNone/>
                        <a:tabLst>
                          <a:tab algn="l" pos="0"/>
                        </a:tabLst>
                      </a:pPr>
                      <a:r>
                        <a:rPr b="1"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anchor="t">
                      <a:noAutofit/>
                    </a:bodyPr>
                    <a:p>
                      <a:pPr>
                        <a:lnSpc>
                          <a:spcPct val="100000"/>
                        </a:lnSpc>
                        <a:buNone/>
                        <a:tabLst>
                          <a:tab algn="l" pos="0"/>
                        </a:tabLst>
                      </a:pPr>
                      <a:r>
                        <a:rPr b="1"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r>
            </a:tbl>
          </a:graphicData>
        </a:graphic>
      </p:graphicFrame>
      <p:graphicFrame>
        <p:nvGraphicFramePr>
          <p:cNvPr id="170" name="Google Shape;231;p22"/>
          <p:cNvGraphicFramePr/>
          <p:nvPr/>
        </p:nvGraphicFramePr>
        <p:xfrm>
          <a:off x="8035200" y="5176440"/>
          <a:ext cx="1298160" cy="379080"/>
        </p:xfrm>
        <a:graphic>
          <a:graphicData uri="http://schemas.openxmlformats.org/drawingml/2006/table">
            <a:tbl>
              <a:tblPr/>
              <a:tblGrid>
                <a:gridCol w="1298520"/>
              </a:tblGrid>
              <a:tr h="379440">
                <a:tc>
                  <a:txBody>
                    <a:bodyPr anchor="t">
                      <a:noAutofit/>
                    </a:bodyPr>
                    <a:p>
                      <a:pPr>
                        <a:lnSpc>
                          <a:spcPct val="100000"/>
                        </a:lnSpc>
                        <a:buNone/>
                        <a:tabLst>
                          <a:tab algn="l" pos="0"/>
                        </a:tabLst>
                      </a:pPr>
                      <a:r>
                        <a:rPr b="1" lang="en-US" sz="1800" spc="-1" strike="noStrike">
                          <a:solidFill>
                            <a:srgbClr val="000000"/>
                          </a:solidFill>
                          <a:latin typeface="Arial"/>
                          <a:ea typeface="Arial"/>
                        </a:rPr>
                        <a:t>14167.66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r>
            </a:tbl>
          </a:graphicData>
        </a:graphic>
      </p:graphicFrame>
      <p:sp>
        <p:nvSpPr>
          <p:cNvPr id="171" name="Google Shape;232;p22"/>
          <p:cNvSpPr/>
          <p:nvPr/>
        </p:nvSpPr>
        <p:spPr>
          <a:xfrm>
            <a:off x="609480" y="5258880"/>
            <a:ext cx="5262120" cy="91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n-US" sz="1800" spc="-1" strike="noStrike">
                <a:solidFill>
                  <a:srgbClr val="000000"/>
                </a:solidFill>
                <a:latin typeface="Arial"/>
                <a:ea typeface="Arial"/>
              </a:rPr>
              <a:t>What about ID/Index column?</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Usually not meaningful to aggregate across it</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May need to explicitly add an ID column</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99" dur="indefinite" restart="never" nodeType="tmRoot">
          <p:childTnLst>
            <p:seq>
              <p:cTn id="100" dur="indefinite" nodeType="mainSeq">
                <p:childTnLst>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162"/>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165"/>
                                        </p:tgtEl>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tgtEl>
                                          <p:spTgt spid="16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167"/>
                                        </p:tgtEl>
                                        <p:attrNameLst>
                                          <p:attrName>style.visibility</p:attrName>
                                        </p:attrNameLst>
                                      </p:cBhvr>
                                      <p:to>
                                        <p:strVal val="visible"/>
                                      </p:to>
                                    </p:set>
                                  </p:childTnLst>
                                </p:cTn>
                              </p:par>
                              <p:par>
                                <p:cTn id="113" nodeType="withEffect" fill="hold" presetClass="entr" presetID="1">
                                  <p:stCondLst>
                                    <p:cond delay="0"/>
                                  </p:stCondLst>
                                  <p:childTnLst>
                                    <p:set>
                                      <p:cBhvr>
                                        <p:cTn id="114" dur="1" fill="hold">
                                          <p:stCondLst>
                                            <p:cond delay="0"/>
                                          </p:stCondLst>
                                        </p:cTn>
                                        <p:tgtEl>
                                          <p:spTgt spid="168"/>
                                        </p:tgtEl>
                                        <p:attrNameLst>
                                          <p:attrName>style.visibility</p:attrName>
                                        </p:attrNameLst>
                                      </p:cBhvr>
                                      <p:to>
                                        <p:strVal val="visible"/>
                                      </p:to>
                                    </p:set>
                                  </p:childTnLst>
                                </p:cTn>
                              </p:par>
                              <p:par>
                                <p:cTn id="115" nodeType="withEffect" fill="hold" presetClass="entr" presetID="1">
                                  <p:stCondLst>
                                    <p:cond delay="0"/>
                                  </p:stCondLst>
                                  <p:childTnLst>
                                    <p:set>
                                      <p:cBhvr>
                                        <p:cTn id="116" dur="1" fill="hold">
                                          <p:stCondLst>
                                            <p:cond delay="0"/>
                                          </p:stCondLst>
                                        </p:cTn>
                                        <p:tgtEl>
                                          <p:spTgt spid="16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63"/>
                                        </p:tgtEl>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tgtEl>
                                          <p:spTgt spid="170"/>
                                        </p:tgtEl>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tgtEl>
                                          <p:spTgt spid="16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JO(H)N SNOW, 1813—58</a:t>
            </a:r>
            <a:endParaRPr b="0" lang="en-US" sz="3600" spc="-1" strike="noStrike">
              <a:latin typeface="Arial"/>
            </a:endParaRPr>
          </a:p>
        </p:txBody>
      </p:sp>
      <p:sp>
        <p:nvSpPr>
          <p:cNvPr id="807"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Which one?</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https://en.wikipedia.org/wiki/John_Snow</a:t>
            </a:r>
            <a:endParaRPr b="0" lang="en-US" sz="2000" spc="-1" strike="noStrike">
              <a:latin typeface="Arial"/>
            </a:endParaRPr>
          </a:p>
        </p:txBody>
      </p:sp>
      <p:grpSp>
        <p:nvGrpSpPr>
          <p:cNvPr id="808" name="Google Shape;1269;p112"/>
          <p:cNvGrpSpPr/>
          <p:nvPr/>
        </p:nvGrpSpPr>
        <p:grpSpPr>
          <a:xfrm>
            <a:off x="631800" y="3296880"/>
            <a:ext cx="1981080" cy="3649680"/>
            <a:chOff x="631800" y="3296880"/>
            <a:chExt cx="1981080" cy="3649680"/>
          </a:xfrm>
        </p:grpSpPr>
        <p:pic>
          <p:nvPicPr>
            <p:cNvPr id="809" name="Google Shape;1270;p112" descr="John Snow - Wikipedia"/>
            <p:cNvPicPr/>
            <p:nvPr/>
          </p:nvPicPr>
          <p:blipFill>
            <a:blip r:embed="rId1"/>
            <a:stretch/>
          </p:blipFill>
          <p:spPr>
            <a:xfrm>
              <a:off x="666720" y="3296880"/>
              <a:ext cx="1910520" cy="2808000"/>
            </a:xfrm>
            <a:prstGeom prst="rect">
              <a:avLst/>
            </a:prstGeom>
            <a:ln w="0">
              <a:noFill/>
            </a:ln>
          </p:spPr>
        </p:pic>
        <p:sp>
          <p:nvSpPr>
            <p:cNvPr id="810" name="Google Shape;1271;p112"/>
            <p:cNvSpPr/>
            <p:nvPr/>
          </p:nvSpPr>
          <p:spPr>
            <a:xfrm>
              <a:off x="631800" y="6126120"/>
              <a:ext cx="1981080" cy="8204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200" spc="-1" strike="noStrike">
                  <a:solidFill>
                    <a:srgbClr val="000000"/>
                  </a:solidFill>
                  <a:latin typeface="Arial"/>
                  <a:ea typeface="Arial"/>
                </a:rPr>
                <a:t>Big name in epidemiology, the study of determinants of population-level disease</a:t>
              </a:r>
              <a:endParaRPr b="0" lang="en-US" sz="1200" spc="-1" strike="noStrike">
                <a:latin typeface="Arial"/>
              </a:endParaRPr>
            </a:p>
          </p:txBody>
        </p:sp>
      </p:grpSp>
      <p:grpSp>
        <p:nvGrpSpPr>
          <p:cNvPr id="811" name="Google Shape;1272;p112"/>
          <p:cNvGrpSpPr/>
          <p:nvPr/>
        </p:nvGrpSpPr>
        <p:grpSpPr>
          <a:xfrm>
            <a:off x="3215160" y="3044520"/>
            <a:ext cx="3429720" cy="3076920"/>
            <a:chOff x="3215160" y="3044520"/>
            <a:chExt cx="3429720" cy="3076920"/>
          </a:xfrm>
        </p:grpSpPr>
        <p:pic>
          <p:nvPicPr>
            <p:cNvPr id="812" name="Google Shape;1273;p112" descr="jon snow, game of thrones (super pouty)"/>
            <p:cNvPicPr/>
            <p:nvPr/>
          </p:nvPicPr>
          <p:blipFill>
            <a:blip r:embed="rId2"/>
            <a:stretch/>
          </p:blipFill>
          <p:spPr>
            <a:xfrm>
              <a:off x="3215160" y="3044520"/>
              <a:ext cx="3429720" cy="2441520"/>
            </a:xfrm>
            <a:prstGeom prst="rect">
              <a:avLst/>
            </a:prstGeom>
            <a:ln w="0">
              <a:noFill/>
            </a:ln>
          </p:spPr>
        </p:pic>
        <p:sp>
          <p:nvSpPr>
            <p:cNvPr id="813" name="Google Shape;1274;p112"/>
            <p:cNvSpPr/>
            <p:nvPr/>
          </p:nvSpPr>
          <p:spPr>
            <a:xfrm>
              <a:off x="3939120" y="5483520"/>
              <a:ext cx="1981080" cy="637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200" spc="-1" strike="noStrike">
                  <a:solidFill>
                    <a:srgbClr val="000000"/>
                  </a:solidFill>
                  <a:latin typeface="Arial"/>
                  <a:ea typeface="Arial"/>
                </a:rPr>
                <a:t>Big name (Jon, not John) in the North, let down by some writers  </a:t>
              </a:r>
              <a:endParaRPr b="0" lang="en-US" sz="1200" spc="-1" strike="noStrike">
                <a:latin typeface="Arial"/>
              </a:endParaRPr>
            </a:p>
          </p:txBody>
        </p:sp>
      </p:grpSp>
      <p:grpSp>
        <p:nvGrpSpPr>
          <p:cNvPr id="814" name="Google Shape;1275;p112"/>
          <p:cNvGrpSpPr/>
          <p:nvPr/>
        </p:nvGrpSpPr>
        <p:grpSpPr>
          <a:xfrm>
            <a:off x="7069320" y="2072880"/>
            <a:ext cx="4317120" cy="3558960"/>
            <a:chOff x="7069320" y="2072880"/>
            <a:chExt cx="4317120" cy="3558960"/>
          </a:xfrm>
        </p:grpSpPr>
        <p:pic>
          <p:nvPicPr>
            <p:cNvPr id="815" name="Google Shape;1276;p112" descr="John Snow"/>
            <p:cNvPicPr/>
            <p:nvPr/>
          </p:nvPicPr>
          <p:blipFill>
            <a:blip r:embed="rId3"/>
            <a:stretch/>
          </p:blipFill>
          <p:spPr>
            <a:xfrm>
              <a:off x="7069320" y="2072880"/>
              <a:ext cx="4317120" cy="2920320"/>
            </a:xfrm>
            <a:prstGeom prst="rect">
              <a:avLst/>
            </a:prstGeom>
            <a:ln w="0">
              <a:noFill/>
            </a:ln>
          </p:spPr>
        </p:pic>
        <p:sp>
          <p:nvSpPr>
            <p:cNvPr id="816" name="Google Shape;1277;p112"/>
            <p:cNvSpPr/>
            <p:nvPr/>
          </p:nvSpPr>
          <p:spPr>
            <a:xfrm>
              <a:off x="8026200" y="4993920"/>
              <a:ext cx="2403360" cy="637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200" spc="-1" strike="noStrike">
                  <a:solidFill>
                    <a:srgbClr val="000000"/>
                  </a:solidFill>
                  <a:latin typeface="Arial"/>
                  <a:ea typeface="Arial"/>
                </a:rPr>
                <a:t>A public house built at the epicenter of a truly virulent cholera outbreak circa 1800s</a:t>
              </a:r>
              <a:endParaRPr b="0" lang="en-US" sz="1200" spc="-1" strike="noStrike">
                <a:latin typeface="Arial"/>
              </a:endParaRPr>
            </a:p>
          </p:txBody>
        </p:sp>
      </p:grpSp>
      <p:sp>
        <p:nvSpPr>
          <p:cNvPr id="817" name="PlaceHolder 3"/>
          <p:cNvSpPr>
            <a:spLocks noGrp="1"/>
          </p:cNvSpPr>
          <p:nvPr>
            <p:ph type="sldNum" idx="109"/>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412C9409-AACC-4CDC-8FEC-32745C5ADDC4}"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JOHN SNOW’S MAP</a:t>
            </a:r>
            <a:endParaRPr b="0" lang="en-US" sz="3600" spc="-1" strike="noStrike">
              <a:latin typeface="Arial"/>
            </a:endParaRPr>
          </a:p>
        </p:txBody>
      </p:sp>
      <p:sp>
        <p:nvSpPr>
          <p:cNvPr id="819" name="PlaceHolder 2"/>
          <p:cNvSpPr>
            <a:spLocks noGrp="1"/>
          </p:cNvSpPr>
          <p:nvPr>
            <p:ph/>
          </p:nvPr>
        </p:nvSpPr>
        <p:spPr>
          <a:xfrm>
            <a:off x="609480" y="4656600"/>
            <a:ext cx="4953960" cy="2043000"/>
          </a:xfrm>
          <a:prstGeom prst="rect">
            <a:avLst/>
          </a:prstGeom>
          <a:noFill/>
          <a:ln w="0">
            <a:noFill/>
          </a:ln>
        </p:spPr>
        <p:txBody>
          <a:bodyPr lIns="90000" rIns="90000" tIns="45000" bIns="45000" anchor="t">
            <a:normAutofit fontScale="83000"/>
          </a:bodyPr>
          <a:p>
            <a:pPr>
              <a:lnSpc>
                <a:spcPct val="100000"/>
              </a:lnSpc>
              <a:buNone/>
              <a:tabLst>
                <a:tab algn="l" pos="0"/>
              </a:tabLst>
            </a:pPr>
            <a:r>
              <a:rPr b="1" lang="en-US" sz="2000" spc="-1" strike="noStrike">
                <a:solidFill>
                  <a:srgbClr val="000000"/>
                </a:solidFill>
                <a:latin typeface="Arial"/>
                <a:ea typeface="Arial"/>
              </a:rPr>
              <a:t>Snow’s Map: </a:t>
            </a:r>
            <a:endParaRPr b="0" lang="en-US" sz="2000" spc="-1" strike="noStrike">
              <a:latin typeface="Arial"/>
            </a:endParaRPr>
          </a:p>
          <a:p>
            <a:pPr lvl="1" marL="457200" indent="-182880">
              <a:lnSpc>
                <a:spcPct val="100000"/>
              </a:lnSpc>
              <a:spcBef>
                <a:spcPts val="969"/>
              </a:spcBef>
              <a:buClr>
                <a:srgbClr val="d1282e"/>
              </a:buClr>
              <a:buFont typeface="Arial"/>
              <a:buChar char="•"/>
              <a:tabLst>
                <a:tab algn="l" pos="0"/>
              </a:tabLst>
            </a:pPr>
            <a:r>
              <a:rPr b="0" lang="en-US" sz="2000" spc="-1" strike="noStrike">
                <a:solidFill>
                  <a:srgbClr val="000000"/>
                </a:solidFill>
                <a:latin typeface="Arial"/>
                <a:ea typeface="Arial"/>
              </a:rPr>
              <a:t>Black bar represents one death. </a:t>
            </a:r>
            <a:endParaRPr b="0" lang="en-US" sz="2000" spc="-1" strike="noStrike">
              <a:latin typeface="Arial"/>
            </a:endParaRPr>
          </a:p>
          <a:p>
            <a:pPr lvl="1" marL="457200" indent="-182880">
              <a:lnSpc>
                <a:spcPct val="100000"/>
              </a:lnSpc>
              <a:spcBef>
                <a:spcPts val="371"/>
              </a:spcBef>
              <a:buClr>
                <a:srgbClr val="d1282e"/>
              </a:buClr>
              <a:buFont typeface="Arial"/>
              <a:buChar char="•"/>
              <a:tabLst>
                <a:tab algn="l" pos="0"/>
              </a:tabLst>
            </a:pPr>
            <a:r>
              <a:rPr b="0" lang="en-US" sz="2000" spc="-1" strike="noStrike">
                <a:solidFill>
                  <a:srgbClr val="000000"/>
                </a:solidFill>
                <a:latin typeface="Arial"/>
                <a:ea typeface="Arial"/>
              </a:rPr>
              <a:t>Multiple deaths at same address 🡪 bars stacked on top of each other</a:t>
            </a:r>
            <a:endParaRPr b="0" lang="en-US" sz="2000" spc="-1" strike="noStrike">
              <a:latin typeface="Arial"/>
            </a:endParaRPr>
          </a:p>
          <a:p>
            <a:pPr lvl="1" marL="457200" indent="-182880">
              <a:lnSpc>
                <a:spcPct val="100000"/>
              </a:lnSpc>
              <a:spcBef>
                <a:spcPts val="371"/>
              </a:spcBef>
              <a:buClr>
                <a:srgbClr val="d1282e"/>
              </a:buClr>
              <a:buFont typeface="Arial"/>
              <a:buChar char="•"/>
              <a:tabLst>
                <a:tab algn="l" pos="0"/>
              </a:tabLst>
            </a:pPr>
            <a:r>
              <a:rPr b="0" lang="en-US" sz="2000" spc="-1" strike="noStrike">
                <a:solidFill>
                  <a:srgbClr val="000000"/>
                </a:solidFill>
                <a:latin typeface="Arial"/>
                <a:ea typeface="Arial"/>
              </a:rPr>
              <a:t>Black discs mark the locations of water pumps. </a:t>
            </a:r>
            <a:endParaRPr b="0" lang="en-US" sz="2000" spc="-1" strike="noStrike">
              <a:latin typeface="Arial"/>
            </a:endParaRPr>
          </a:p>
          <a:p>
            <a:pPr lvl="1" marL="457200" indent="-182880">
              <a:lnSpc>
                <a:spcPct val="100000"/>
              </a:lnSpc>
              <a:spcBef>
                <a:spcPts val="371"/>
              </a:spcBef>
              <a:buClr>
                <a:srgbClr val="d1282e"/>
              </a:buClr>
              <a:buFont typeface="Arial"/>
              <a:buChar char="•"/>
              <a:tabLst>
                <a:tab algn="l" pos="0"/>
              </a:tabLst>
            </a:pPr>
            <a:r>
              <a:rPr b="0" lang="en-US" sz="2000" spc="-1" strike="noStrike">
                <a:solidFill>
                  <a:srgbClr val="000000"/>
                </a:solidFill>
                <a:latin typeface="Arial"/>
                <a:ea typeface="Arial"/>
              </a:rPr>
              <a:t>Creates a “natural experiment”</a:t>
            </a:r>
            <a:endParaRPr b="0" lang="en-US" sz="2000" spc="-1" strike="noStrike">
              <a:latin typeface="Arial"/>
            </a:endParaRPr>
          </a:p>
        </p:txBody>
      </p:sp>
      <p:pic>
        <p:nvPicPr>
          <p:cNvPr id="820" name="Google Shape;1285;p113" descr=""/>
          <p:cNvPicPr/>
          <p:nvPr/>
        </p:nvPicPr>
        <p:blipFill>
          <a:blip r:embed="rId1"/>
          <a:stretch/>
        </p:blipFill>
        <p:spPr>
          <a:xfrm>
            <a:off x="5564520" y="152640"/>
            <a:ext cx="6406920" cy="6012000"/>
          </a:xfrm>
          <a:prstGeom prst="rect">
            <a:avLst/>
          </a:prstGeom>
          <a:ln w="0">
            <a:noFill/>
          </a:ln>
        </p:spPr>
      </p:pic>
      <p:pic>
        <p:nvPicPr>
          <p:cNvPr id="821" name="Google Shape;1286;p113" descr="Snow’s Other Map"/>
          <p:cNvPicPr/>
          <p:nvPr/>
        </p:nvPicPr>
        <p:blipFill>
          <a:blip r:embed="rId2"/>
          <a:stretch/>
        </p:blipFill>
        <p:spPr>
          <a:xfrm>
            <a:off x="1621440" y="1519200"/>
            <a:ext cx="3189960" cy="2511720"/>
          </a:xfrm>
          <a:prstGeom prst="rect">
            <a:avLst/>
          </a:prstGeom>
          <a:ln w="0">
            <a:noFill/>
          </a:ln>
        </p:spPr>
      </p:pic>
      <p:sp>
        <p:nvSpPr>
          <p:cNvPr id="822" name="PlaceHolder 3"/>
          <p:cNvSpPr>
            <a:spLocks noGrp="1"/>
          </p:cNvSpPr>
          <p:nvPr>
            <p:ph type="sldNum" idx="110"/>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7932EF75-C1B0-46AE-8C7A-95E8BB753354}"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823" name="Google Shape;1288;p113"/>
          <p:cNvSpPr/>
          <p:nvPr/>
        </p:nvSpPr>
        <p:spPr>
          <a:xfrm>
            <a:off x="1298880" y="4031640"/>
            <a:ext cx="383544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200" spc="-1" strike="noStrike">
                <a:solidFill>
                  <a:srgbClr val="000000"/>
                </a:solidFill>
                <a:latin typeface="Arial"/>
                <a:ea typeface="Arial"/>
              </a:rPr>
              <a:t>Some houses served by S&amp;V, which drew water from the Thames; otherws by Lambeth, which didn’t</a:t>
            </a:r>
            <a:endParaRPr b="0" lang="en-US" sz="1200" spc="-1" strike="noStrike">
              <a:latin typeface="Arial"/>
            </a:endParaRPr>
          </a:p>
        </p:txBody>
      </p:sp>
    </p:spTree>
  </p:cSld>
  <mc:AlternateContent>
    <mc:Choice Requires="p14">
      <p:transition spd="slow" p14:dur="2000"/>
    </mc:Choice>
    <mc:Fallback>
      <p:transition spd="slow"/>
    </mc:Fallback>
  </mc:AlternateContent>
  <p:timing>
    <p:tnLst>
      <p:par>
        <p:cTn id="2089" dur="indefinite" restart="never" nodeType="tmRoot">
          <p:childTnLst>
            <p:seq>
              <p:cTn id="2090" dur="indefinite" nodeType="mainSeq">
                <p:childTnLst>
                  <p:par>
                    <p:cTn id="2091" fill="hold">
                      <p:stCondLst>
                        <p:cond delay="indefinite"/>
                      </p:stCondLst>
                      <p:childTnLst>
                        <p:par>
                          <p:cTn id="2092" fill="hold">
                            <p:stCondLst>
                              <p:cond delay="0"/>
                            </p:stCondLst>
                            <p:childTnLst>
                              <p:par>
                                <p:cTn id="2093" nodeType="clickEffect" fill="hold" presetClass="entr" presetID="1">
                                  <p:stCondLst>
                                    <p:cond delay="0"/>
                                  </p:stCondLst>
                                  <p:childTnLst>
                                    <p:set>
                                      <p:cBhvr>
                                        <p:cTn id="2094" dur="1" fill="hold">
                                          <p:stCondLst>
                                            <p:cond delay="0"/>
                                          </p:stCondLst>
                                        </p:cTn>
                                        <p:tgtEl>
                                          <p:spTgt spid="821"/>
                                        </p:tgtEl>
                                        <p:attrNameLst>
                                          <p:attrName>style.visibility</p:attrName>
                                        </p:attrNameLst>
                                      </p:cBhvr>
                                      <p:to>
                                        <p:strVal val="visible"/>
                                      </p:to>
                                    </p:set>
                                  </p:childTnLst>
                                </p:cTn>
                              </p:par>
                              <p:par>
                                <p:cTn id="2095" nodeType="withEffect" fill="hold" presetClass="entr" presetID="1">
                                  <p:stCondLst>
                                    <p:cond delay="0"/>
                                  </p:stCondLst>
                                  <p:childTnLst>
                                    <p:set>
                                      <p:cBhvr>
                                        <p:cTn id="2096" dur="1" fill="hold">
                                          <p:stCondLst>
                                            <p:cond delay="0"/>
                                          </p:stCondLst>
                                        </p:cTn>
                                        <p:tgtEl>
                                          <p:spTgt spid="823"/>
                                        </p:tgtEl>
                                        <p:attrNameLst>
                                          <p:attrName>style.visibility</p:attrName>
                                        </p:attrNameLst>
                                      </p:cBhvr>
                                      <p:to>
                                        <p:strVal val="visible"/>
                                      </p:to>
                                    </p:set>
                                  </p:childTnLst>
                                </p:cTn>
                              </p:par>
                            </p:childTnLst>
                          </p:cTn>
                        </p:par>
                      </p:childTnLst>
                    </p:cTn>
                  </p:par>
                  <p:par>
                    <p:cTn id="2097" fill="hold">
                      <p:stCondLst>
                        <p:cond delay="indefinite"/>
                      </p:stCondLst>
                      <p:childTnLst>
                        <p:par>
                          <p:cTn id="2098" fill="hold">
                            <p:stCondLst>
                              <p:cond delay="0"/>
                            </p:stCondLst>
                            <p:childTnLst>
                              <p:par>
                                <p:cTn id="2099" nodeType="clickEffect" fill="hold" presetClass="entr" presetID="1">
                                  <p:stCondLst>
                                    <p:cond delay="0"/>
                                  </p:stCondLst>
                                  <p:childTnLst>
                                    <p:set>
                                      <p:cBhvr>
                                        <p:cTn id="2100" dur="1" fill="hold">
                                          <p:stCondLst>
                                            <p:cond delay="0"/>
                                          </p:stCondLst>
                                        </p:cTn>
                                        <p:tgtEl>
                                          <p:spTgt spid="819">
                                            <p:txEl>
                                              <p:pRg st="0" end="0"/>
                                            </p:txEl>
                                          </p:spTgt>
                                        </p:tgtEl>
                                        <p:attrNameLst>
                                          <p:attrName>style.visibility</p:attrName>
                                        </p:attrNameLst>
                                      </p:cBhvr>
                                      <p:to>
                                        <p:strVal val="visible"/>
                                      </p:to>
                                    </p:set>
                                  </p:childTnLst>
                                </p:cTn>
                              </p:par>
                            </p:childTnLst>
                          </p:cTn>
                        </p:par>
                      </p:childTnLst>
                    </p:cTn>
                  </p:par>
                  <p:par>
                    <p:cTn id="2101" fill="hold">
                      <p:stCondLst>
                        <p:cond delay="indefinite"/>
                      </p:stCondLst>
                      <p:childTnLst>
                        <p:par>
                          <p:cTn id="2102" fill="hold">
                            <p:stCondLst>
                              <p:cond delay="0"/>
                            </p:stCondLst>
                            <p:childTnLst>
                              <p:par>
                                <p:cTn id="2103" nodeType="clickEffect" fill="hold" presetClass="entr" presetID="1">
                                  <p:stCondLst>
                                    <p:cond delay="0"/>
                                  </p:stCondLst>
                                  <p:childTnLst>
                                    <p:set>
                                      <p:cBhvr>
                                        <p:cTn id="2104" dur="1" fill="hold">
                                          <p:stCondLst>
                                            <p:cond delay="0"/>
                                          </p:stCondLst>
                                        </p:cTn>
                                        <p:tgtEl>
                                          <p:spTgt spid="819">
                                            <p:txEl>
                                              <p:pRg st="1" end="1"/>
                                            </p:txEl>
                                          </p:spTgt>
                                        </p:tgtEl>
                                        <p:attrNameLst>
                                          <p:attrName>style.visibility</p:attrName>
                                        </p:attrNameLst>
                                      </p:cBhvr>
                                      <p:to>
                                        <p:strVal val="visible"/>
                                      </p:to>
                                    </p:set>
                                  </p:childTnLst>
                                </p:cTn>
                              </p:par>
                            </p:childTnLst>
                          </p:cTn>
                        </p:par>
                      </p:childTnLst>
                    </p:cTn>
                  </p:par>
                  <p:par>
                    <p:cTn id="2105" fill="hold">
                      <p:stCondLst>
                        <p:cond delay="indefinite"/>
                      </p:stCondLst>
                      <p:childTnLst>
                        <p:par>
                          <p:cTn id="2106" fill="hold">
                            <p:stCondLst>
                              <p:cond delay="0"/>
                            </p:stCondLst>
                            <p:childTnLst>
                              <p:par>
                                <p:cTn id="2107" nodeType="clickEffect" fill="hold" presetClass="entr" presetID="1">
                                  <p:stCondLst>
                                    <p:cond delay="0"/>
                                  </p:stCondLst>
                                  <p:childTnLst>
                                    <p:set>
                                      <p:cBhvr>
                                        <p:cTn id="2108" dur="1" fill="hold">
                                          <p:stCondLst>
                                            <p:cond delay="0"/>
                                          </p:stCondLst>
                                        </p:cTn>
                                        <p:tgtEl>
                                          <p:spTgt spid="819">
                                            <p:txEl>
                                              <p:pRg st="2" end="2"/>
                                            </p:txEl>
                                          </p:spTgt>
                                        </p:tgtEl>
                                        <p:attrNameLst>
                                          <p:attrName>style.visibility</p:attrName>
                                        </p:attrNameLst>
                                      </p:cBhvr>
                                      <p:to>
                                        <p:strVal val="visible"/>
                                      </p:to>
                                    </p:set>
                                  </p:childTnLst>
                                </p:cTn>
                              </p:par>
                            </p:childTnLst>
                          </p:cTn>
                        </p:par>
                      </p:childTnLst>
                    </p:cTn>
                  </p:par>
                  <p:par>
                    <p:cTn id="2109" fill="hold">
                      <p:stCondLst>
                        <p:cond delay="indefinite"/>
                      </p:stCondLst>
                      <p:childTnLst>
                        <p:par>
                          <p:cTn id="2110" fill="hold">
                            <p:stCondLst>
                              <p:cond delay="0"/>
                            </p:stCondLst>
                            <p:childTnLst>
                              <p:par>
                                <p:cTn id="2111" nodeType="clickEffect" fill="hold" presetClass="entr" presetID="1">
                                  <p:stCondLst>
                                    <p:cond delay="0"/>
                                  </p:stCondLst>
                                  <p:childTnLst>
                                    <p:set>
                                      <p:cBhvr>
                                        <p:cTn id="2112" dur="1" fill="hold">
                                          <p:stCondLst>
                                            <p:cond delay="0"/>
                                          </p:stCondLst>
                                        </p:cTn>
                                        <p:tgtEl>
                                          <p:spTgt spid="819">
                                            <p:txEl>
                                              <p:pRg st="3" end="3"/>
                                            </p:txEl>
                                          </p:spTgt>
                                        </p:tgtEl>
                                        <p:attrNameLst>
                                          <p:attrName>style.visibility</p:attrName>
                                        </p:attrNameLst>
                                      </p:cBhvr>
                                      <p:to>
                                        <p:strVal val="visible"/>
                                      </p:to>
                                    </p:set>
                                  </p:childTnLst>
                                </p:cTn>
                              </p:par>
                            </p:childTnLst>
                          </p:cTn>
                        </p:par>
                      </p:childTnLst>
                    </p:cTn>
                  </p:par>
                  <p:par>
                    <p:cTn id="2113" fill="hold">
                      <p:stCondLst>
                        <p:cond delay="indefinite"/>
                      </p:stCondLst>
                      <p:childTnLst>
                        <p:par>
                          <p:cTn id="2114" fill="hold">
                            <p:stCondLst>
                              <p:cond delay="0"/>
                            </p:stCondLst>
                            <p:childTnLst>
                              <p:par>
                                <p:cTn id="2115" nodeType="clickEffect" fill="hold" presetClass="entr" presetID="1">
                                  <p:stCondLst>
                                    <p:cond delay="0"/>
                                  </p:stCondLst>
                                  <p:childTnLst>
                                    <p:set>
                                      <p:cBhvr>
                                        <p:cTn id="2116" dur="1" fill="hold">
                                          <p:stCondLst>
                                            <p:cond delay="0"/>
                                          </p:stCondLst>
                                        </p:cTn>
                                        <p:tgtEl>
                                          <p:spTgt spid="819">
                                            <p:txEl>
                                              <p:pRg st="4" end="4"/>
                                            </p:txEl>
                                          </p:spTgt>
                                        </p:tgtEl>
                                        <p:attrNameLst>
                                          <p:attrName>style.visibility</p:attrName>
                                        </p:attrNameLst>
                                      </p:cBhvr>
                                      <p:to>
                                        <p:strVal val="visible"/>
                                      </p:to>
                                    </p:set>
                                  </p:childTnLst>
                                </p:cTn>
                              </p:par>
                              <p:par>
                                <p:cTn id="2117" nodeType="withEffect" fill="hold" presetClass="entr" presetID="1">
                                  <p:stCondLst>
                                    <p:cond delay="0"/>
                                  </p:stCondLst>
                                  <p:childTnLst>
                                    <p:set>
                                      <p:cBhvr>
                                        <p:cTn id="2118" dur="1" fill="hold">
                                          <p:stCondLst>
                                            <p:cond delay="0"/>
                                          </p:stCondLst>
                                        </p:cTn>
                                        <p:tgtEl>
                                          <p:spTgt spid="8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TERMINOLOGY TEASER</a:t>
            </a:r>
            <a:endParaRPr b="0" lang="en-US" sz="3600" spc="-1" strike="noStrike">
              <a:latin typeface="Arial"/>
            </a:endParaRPr>
          </a:p>
        </p:txBody>
      </p:sp>
      <p:sp>
        <p:nvSpPr>
          <p:cNvPr id="825"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73000"/>
          </a:bodyPr>
          <a:p>
            <a:pPr>
              <a:lnSpc>
                <a:spcPct val="100000"/>
              </a:lnSpc>
              <a:buNone/>
              <a:tabLst>
                <a:tab algn="l" pos="0"/>
              </a:tabLst>
            </a:pPr>
            <a:r>
              <a:rPr b="1" lang="en-US" sz="2000" spc="-1" strike="noStrike">
                <a:solidFill>
                  <a:srgbClr val="000000"/>
                </a:solidFill>
                <a:latin typeface="Arial"/>
                <a:ea typeface="Arial"/>
              </a:rPr>
              <a:t>Treatment: Something (drug, price, web headline) to which subjects are exposed</a:t>
            </a:r>
            <a:endParaRPr b="0" lang="en-US" sz="2000" spc="-1" strike="noStrike">
              <a:latin typeface="Arial"/>
            </a:endParaRPr>
          </a:p>
          <a:p>
            <a:pPr>
              <a:lnSpc>
                <a:spcPct val="100000"/>
              </a:lnSpc>
              <a:spcBef>
                <a:spcPts val="879"/>
              </a:spcBef>
              <a:buNone/>
              <a:tabLst>
                <a:tab algn="l" pos="0"/>
              </a:tabLst>
            </a:pPr>
            <a:r>
              <a:rPr b="1" lang="en-US" sz="2000" spc="-1" strike="noStrike">
                <a:solidFill>
                  <a:srgbClr val="000000"/>
                </a:solidFill>
                <a:latin typeface="Arial"/>
                <a:ea typeface="Arial"/>
              </a:rPr>
              <a:t>Treatment group </a:t>
            </a:r>
            <a:endParaRPr b="0" lang="en-US" sz="2000" spc="-1" strike="noStrike">
              <a:latin typeface="Arial"/>
            </a:endParaRPr>
          </a:p>
          <a:p>
            <a:pPr lvl="1" marL="457200" indent="-182880">
              <a:lnSpc>
                <a:spcPct val="100000"/>
              </a:lnSpc>
              <a:spcBef>
                <a:spcPts val="879"/>
              </a:spcBef>
              <a:buClr>
                <a:srgbClr val="d1282e"/>
              </a:buClr>
              <a:buFont typeface="Arial"/>
              <a:buChar char="•"/>
              <a:tabLst>
                <a:tab algn="l" pos="0"/>
              </a:tabLst>
            </a:pPr>
            <a:r>
              <a:rPr b="0" lang="en-US" sz="2000" spc="-1" strike="noStrike">
                <a:solidFill>
                  <a:srgbClr val="000000"/>
                </a:solidFill>
                <a:latin typeface="Arial"/>
                <a:ea typeface="Arial"/>
              </a:rPr>
              <a:t>A group of subjects exposed to a </a:t>
            </a:r>
            <a:r>
              <a:rPr b="0" lang="en-US" sz="2000" spc="-1" strike="noStrike">
                <a:solidFill>
                  <a:srgbClr val="d1282e"/>
                </a:solidFill>
                <a:latin typeface="Arial"/>
                <a:ea typeface="Arial"/>
              </a:rPr>
              <a:t>specific treatment</a:t>
            </a:r>
            <a:endParaRPr b="0" lang="en-US" sz="2000" spc="-1" strike="noStrike">
              <a:latin typeface="Arial"/>
            </a:endParaRPr>
          </a:p>
          <a:p>
            <a:pPr>
              <a:lnSpc>
                <a:spcPct val="100000"/>
              </a:lnSpc>
              <a:spcBef>
                <a:spcPts val="281"/>
              </a:spcBef>
              <a:buNone/>
              <a:tabLst>
                <a:tab algn="l" pos="0"/>
              </a:tabLst>
            </a:pPr>
            <a:endParaRPr b="0" lang="en-US" sz="2000" spc="-1" strike="noStrike">
              <a:latin typeface="Arial"/>
            </a:endParaRPr>
          </a:p>
          <a:p>
            <a:pPr>
              <a:lnSpc>
                <a:spcPct val="100000"/>
              </a:lnSpc>
              <a:spcBef>
                <a:spcPts val="879"/>
              </a:spcBef>
              <a:buNone/>
              <a:tabLst>
                <a:tab algn="l" pos="0"/>
              </a:tabLst>
            </a:pPr>
            <a:r>
              <a:rPr b="1" lang="en-US" sz="2000" spc="-1" strike="noStrike">
                <a:solidFill>
                  <a:srgbClr val="000000"/>
                </a:solidFill>
                <a:latin typeface="Arial"/>
                <a:ea typeface="Arial"/>
              </a:rPr>
              <a:t>Control group </a:t>
            </a:r>
            <a:endParaRPr b="0" lang="en-US" sz="2000" spc="-1" strike="noStrike">
              <a:latin typeface="Arial"/>
            </a:endParaRPr>
          </a:p>
          <a:p>
            <a:pPr lvl="1" marL="457200" indent="-182880">
              <a:lnSpc>
                <a:spcPct val="100000"/>
              </a:lnSpc>
              <a:spcBef>
                <a:spcPts val="879"/>
              </a:spcBef>
              <a:buClr>
                <a:srgbClr val="d1282e"/>
              </a:buClr>
              <a:buFont typeface="Arial"/>
              <a:buChar char="•"/>
              <a:tabLst>
                <a:tab algn="l" pos="0"/>
              </a:tabLst>
            </a:pPr>
            <a:r>
              <a:rPr b="0" lang="en-US" sz="2000" spc="-1" strike="noStrike">
                <a:solidFill>
                  <a:srgbClr val="000000"/>
                </a:solidFill>
                <a:latin typeface="Arial"/>
                <a:ea typeface="Arial"/>
              </a:rPr>
              <a:t>A group of subjects exposed to </a:t>
            </a:r>
            <a:r>
              <a:rPr b="0" lang="en-US" sz="2000" spc="-1" strike="noStrike">
                <a:solidFill>
                  <a:srgbClr val="d1282e"/>
                </a:solidFill>
                <a:latin typeface="Arial"/>
                <a:ea typeface="Arial"/>
              </a:rPr>
              <a:t>no (or standard) treatment</a:t>
            </a:r>
            <a:endParaRPr b="0" lang="en-US" sz="2000" spc="-1" strike="noStrike">
              <a:latin typeface="Arial"/>
            </a:endParaRPr>
          </a:p>
          <a:p>
            <a:pPr>
              <a:lnSpc>
                <a:spcPct val="100000"/>
              </a:lnSpc>
              <a:spcBef>
                <a:spcPts val="281"/>
              </a:spcBef>
              <a:buNone/>
              <a:tabLst>
                <a:tab algn="l" pos="0"/>
              </a:tabLst>
            </a:pPr>
            <a:endParaRPr b="0" lang="en-US" sz="2000" spc="-1" strike="noStrike">
              <a:latin typeface="Arial"/>
            </a:endParaRPr>
          </a:p>
          <a:p>
            <a:pPr>
              <a:lnSpc>
                <a:spcPct val="100000"/>
              </a:lnSpc>
              <a:spcBef>
                <a:spcPts val="879"/>
              </a:spcBef>
              <a:buNone/>
              <a:tabLst>
                <a:tab algn="l" pos="0"/>
              </a:tabLst>
            </a:pPr>
            <a:r>
              <a:rPr b="1" lang="en-US" sz="2000" spc="-1" strike="noStrike">
                <a:solidFill>
                  <a:srgbClr val="000000"/>
                </a:solidFill>
                <a:latin typeface="Arial"/>
                <a:ea typeface="Arial"/>
              </a:rPr>
              <a:t>Randomization </a:t>
            </a:r>
            <a:endParaRPr b="0" lang="en-US" sz="2000" spc="-1" strike="noStrike">
              <a:latin typeface="Arial"/>
            </a:endParaRPr>
          </a:p>
          <a:p>
            <a:pPr lvl="1" marL="457200" indent="-182880">
              <a:lnSpc>
                <a:spcPct val="100000"/>
              </a:lnSpc>
              <a:spcBef>
                <a:spcPts val="879"/>
              </a:spcBef>
              <a:buClr>
                <a:srgbClr val="d1282e"/>
              </a:buClr>
              <a:buFont typeface="Arial"/>
              <a:buChar char="•"/>
              <a:tabLst>
                <a:tab algn="l" pos="0"/>
              </a:tabLst>
            </a:pPr>
            <a:r>
              <a:rPr b="0" lang="en-US" sz="2000" spc="-1" strike="noStrike">
                <a:solidFill>
                  <a:srgbClr val="000000"/>
                </a:solidFill>
                <a:latin typeface="Arial"/>
                <a:ea typeface="Arial"/>
              </a:rPr>
              <a:t>The process of randomly assigning subjects to treatments</a:t>
            </a:r>
            <a:endParaRPr b="0" lang="en-US" sz="2000" spc="-1" strike="noStrike">
              <a:latin typeface="Arial"/>
            </a:endParaRPr>
          </a:p>
          <a:p>
            <a:pPr>
              <a:lnSpc>
                <a:spcPct val="100000"/>
              </a:lnSpc>
              <a:spcBef>
                <a:spcPts val="281"/>
              </a:spcBef>
              <a:buNone/>
              <a:tabLst>
                <a:tab algn="l" pos="0"/>
              </a:tabLst>
            </a:pPr>
            <a:endParaRPr b="0" lang="en-US" sz="2000" spc="-1" strike="noStrike">
              <a:latin typeface="Arial"/>
            </a:endParaRPr>
          </a:p>
          <a:p>
            <a:pPr>
              <a:lnSpc>
                <a:spcPct val="100000"/>
              </a:lnSpc>
              <a:spcBef>
                <a:spcPts val="879"/>
              </a:spcBef>
              <a:buNone/>
              <a:tabLst>
                <a:tab algn="l" pos="0"/>
              </a:tabLst>
            </a:pPr>
            <a:r>
              <a:rPr b="1" lang="en-US" sz="2000" spc="-1" strike="noStrike">
                <a:solidFill>
                  <a:srgbClr val="000000"/>
                </a:solidFill>
                <a:latin typeface="Arial"/>
                <a:ea typeface="Arial"/>
              </a:rPr>
              <a:t>Subjects </a:t>
            </a:r>
            <a:endParaRPr b="0" lang="en-US" sz="2000" spc="-1" strike="noStrike">
              <a:latin typeface="Arial"/>
            </a:endParaRPr>
          </a:p>
          <a:p>
            <a:pPr lvl="1" marL="457200" indent="-182880">
              <a:lnSpc>
                <a:spcPct val="100000"/>
              </a:lnSpc>
              <a:spcBef>
                <a:spcPts val="879"/>
              </a:spcBef>
              <a:buClr>
                <a:srgbClr val="d1282e"/>
              </a:buClr>
              <a:buFont typeface="Arial"/>
              <a:buChar char="•"/>
              <a:tabLst>
                <a:tab algn="l" pos="0"/>
              </a:tabLst>
            </a:pPr>
            <a:r>
              <a:rPr b="0" lang="en-US" sz="2000" spc="-1" strike="noStrike">
                <a:solidFill>
                  <a:srgbClr val="000000"/>
                </a:solidFill>
                <a:latin typeface="Arial"/>
                <a:ea typeface="Arial"/>
              </a:rPr>
              <a:t>The items (web visitors, patients, etc.) that are exposed to treatments</a:t>
            </a:r>
            <a:endParaRPr b="0" lang="en-US" sz="2000" spc="-1" strike="noStrike">
              <a:latin typeface="Arial"/>
            </a:endParaRPr>
          </a:p>
          <a:p>
            <a:pPr>
              <a:lnSpc>
                <a:spcPct val="100000"/>
              </a:lnSpc>
              <a:spcBef>
                <a:spcPts val="281"/>
              </a:spcBef>
              <a:buNone/>
              <a:tabLst>
                <a:tab algn="l" pos="0"/>
              </a:tabLst>
            </a:pPr>
            <a:endParaRPr b="0" lang="en-US" sz="2000" spc="-1" strike="noStrike">
              <a:latin typeface="Arial"/>
            </a:endParaRPr>
          </a:p>
          <a:p>
            <a:pPr>
              <a:lnSpc>
                <a:spcPct val="100000"/>
              </a:lnSpc>
              <a:spcBef>
                <a:spcPts val="879"/>
              </a:spcBef>
              <a:buNone/>
              <a:tabLst>
                <a:tab algn="l" pos="0"/>
              </a:tabLst>
            </a:pPr>
            <a:r>
              <a:rPr b="1" lang="en-US" sz="2000" spc="-1" strike="noStrike">
                <a:solidFill>
                  <a:srgbClr val="000000"/>
                </a:solidFill>
                <a:latin typeface="Arial"/>
                <a:ea typeface="Arial"/>
              </a:rPr>
              <a:t>Test statistic </a:t>
            </a:r>
            <a:endParaRPr b="0" lang="en-US" sz="2000" spc="-1" strike="noStrike">
              <a:latin typeface="Arial"/>
            </a:endParaRPr>
          </a:p>
          <a:p>
            <a:pPr lvl="1" marL="457200" indent="-182880">
              <a:lnSpc>
                <a:spcPct val="100000"/>
              </a:lnSpc>
              <a:spcBef>
                <a:spcPts val="879"/>
              </a:spcBef>
              <a:buClr>
                <a:srgbClr val="d1282e"/>
              </a:buClr>
              <a:buFont typeface="Arial"/>
              <a:buChar char="•"/>
              <a:tabLst>
                <a:tab algn="l" pos="0"/>
              </a:tabLst>
            </a:pPr>
            <a:r>
              <a:rPr b="0" lang="en-US" sz="2000" spc="-1" strike="noStrike">
                <a:solidFill>
                  <a:srgbClr val="000000"/>
                </a:solidFill>
                <a:latin typeface="Arial"/>
                <a:ea typeface="Arial"/>
              </a:rPr>
              <a:t>The metric used to measure the effect of the treatment</a:t>
            </a:r>
            <a:endParaRPr b="0" lang="en-US" sz="2000" spc="-1" strike="noStrike">
              <a:latin typeface="Arial"/>
            </a:endParaRPr>
          </a:p>
          <a:p>
            <a:pPr>
              <a:lnSpc>
                <a:spcPct val="100000"/>
              </a:lnSpc>
              <a:spcBef>
                <a:spcPts val="281"/>
              </a:spcBef>
              <a:buNone/>
              <a:tabLst>
                <a:tab algn="l" pos="0"/>
              </a:tabLst>
            </a:pPr>
            <a:endParaRPr b="0" lang="en-US" sz="2000" spc="-1" strike="noStrike">
              <a:latin typeface="Arial"/>
            </a:endParaRPr>
          </a:p>
          <a:p>
            <a:pPr>
              <a:lnSpc>
                <a:spcPct val="100000"/>
              </a:lnSpc>
              <a:spcBef>
                <a:spcPts val="879"/>
              </a:spcBef>
              <a:buNone/>
              <a:tabLst>
                <a:tab algn="l" pos="0"/>
              </a:tabLst>
            </a:pPr>
            <a:endParaRPr b="0" lang="en-US" sz="2000" spc="-1" strike="noStrike">
              <a:latin typeface="Arial"/>
            </a:endParaRPr>
          </a:p>
        </p:txBody>
      </p:sp>
      <p:sp>
        <p:nvSpPr>
          <p:cNvPr id="826" name="PlaceHolder 3"/>
          <p:cNvSpPr>
            <a:spLocks noGrp="1"/>
          </p:cNvSpPr>
          <p:nvPr>
            <p:ph type="sldNum" idx="111"/>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72BB1D6D-EE80-4C61-B590-621CF1CC0901}"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827" name="Google Shape;1296;p114" descr="Hat films | Youtube Statistics / Analytics | Trackalytics"/>
          <p:cNvPicPr/>
          <p:nvPr/>
        </p:nvPicPr>
        <p:blipFill>
          <a:blip r:embed="rId1"/>
          <a:stretch/>
        </p:blipFill>
        <p:spPr>
          <a:xfrm>
            <a:off x="7359840" y="2302560"/>
            <a:ext cx="3944160" cy="3944160"/>
          </a:xfrm>
          <a:prstGeom prst="rect">
            <a:avLst/>
          </a:prstGeom>
          <a:ln w="0">
            <a:noFill/>
          </a:ln>
        </p:spPr>
      </p:pic>
    </p:spTree>
  </p:cSld>
  <mc:AlternateContent>
    <mc:Choice Requires="p14">
      <p:transition spd="slow" p14:dur="2000"/>
    </mc:Choice>
    <mc:Fallback>
      <p:transition spd="slow"/>
    </mc:Fallback>
  </mc:AlternateContent>
  <p:timing>
    <p:tnLst>
      <p:par>
        <p:cTn id="2119" dur="indefinite" restart="never" nodeType="tmRoot">
          <p:childTnLst>
            <p:seq>
              <p:cTn id="2120" dur="indefinite" nodeType="mainSeq">
                <p:childTnLst>
                  <p:par>
                    <p:cTn id="2121" fill="hold">
                      <p:stCondLst>
                        <p:cond delay="indefinite"/>
                      </p:stCondLst>
                      <p:childTnLst>
                        <p:par>
                          <p:cTn id="2122" fill="hold">
                            <p:stCondLst>
                              <p:cond delay="0"/>
                            </p:stCondLst>
                            <p:childTnLst>
                              <p:par>
                                <p:cTn id="2123" nodeType="clickEffect" fill="hold" presetClass="entr" presetID="1">
                                  <p:stCondLst>
                                    <p:cond delay="0"/>
                                  </p:stCondLst>
                                  <p:childTnLst>
                                    <p:set>
                                      <p:cBhvr>
                                        <p:cTn id="2124" dur="1" fill="hold">
                                          <p:stCondLst>
                                            <p:cond delay="0"/>
                                          </p:stCondLst>
                                        </p:cTn>
                                        <p:tgtEl>
                                          <p:spTgt spid="825">
                                            <p:txEl>
                                              <p:pRg st="0" end="0"/>
                                            </p:txEl>
                                          </p:spTgt>
                                        </p:tgtEl>
                                        <p:attrNameLst>
                                          <p:attrName>style.visibility</p:attrName>
                                        </p:attrNameLst>
                                      </p:cBhvr>
                                      <p:to>
                                        <p:strVal val="visible"/>
                                      </p:to>
                                    </p:set>
                                  </p:childTnLst>
                                </p:cTn>
                              </p:par>
                            </p:childTnLst>
                          </p:cTn>
                        </p:par>
                      </p:childTnLst>
                    </p:cTn>
                  </p:par>
                  <p:par>
                    <p:cTn id="2125" fill="hold">
                      <p:stCondLst>
                        <p:cond delay="indefinite"/>
                      </p:stCondLst>
                      <p:childTnLst>
                        <p:par>
                          <p:cTn id="2126" fill="hold">
                            <p:stCondLst>
                              <p:cond delay="0"/>
                            </p:stCondLst>
                            <p:childTnLst>
                              <p:par>
                                <p:cTn id="2127" nodeType="clickEffect" fill="hold" presetClass="entr" presetID="1">
                                  <p:stCondLst>
                                    <p:cond delay="0"/>
                                  </p:stCondLst>
                                  <p:childTnLst>
                                    <p:set>
                                      <p:cBhvr>
                                        <p:cTn id="2128" dur="1" fill="hold">
                                          <p:stCondLst>
                                            <p:cond delay="0"/>
                                          </p:stCondLst>
                                        </p:cTn>
                                        <p:tgtEl>
                                          <p:spTgt spid="825">
                                            <p:txEl>
                                              <p:pRg st="1" end="1"/>
                                            </p:txEl>
                                          </p:spTgt>
                                        </p:tgtEl>
                                        <p:attrNameLst>
                                          <p:attrName>style.visibility</p:attrName>
                                        </p:attrNameLst>
                                      </p:cBhvr>
                                      <p:to>
                                        <p:strVal val="visible"/>
                                      </p:to>
                                    </p:set>
                                  </p:childTnLst>
                                </p:cTn>
                              </p:par>
                            </p:childTnLst>
                          </p:cTn>
                        </p:par>
                      </p:childTnLst>
                    </p:cTn>
                  </p:par>
                  <p:par>
                    <p:cTn id="2129" fill="hold">
                      <p:stCondLst>
                        <p:cond delay="indefinite"/>
                      </p:stCondLst>
                      <p:childTnLst>
                        <p:par>
                          <p:cTn id="2130" fill="hold">
                            <p:stCondLst>
                              <p:cond delay="0"/>
                            </p:stCondLst>
                            <p:childTnLst>
                              <p:par>
                                <p:cTn id="2131" nodeType="clickEffect" fill="hold" presetClass="entr" presetID="1">
                                  <p:stCondLst>
                                    <p:cond delay="0"/>
                                  </p:stCondLst>
                                  <p:childTnLst>
                                    <p:set>
                                      <p:cBhvr>
                                        <p:cTn id="2132" dur="1" fill="hold">
                                          <p:stCondLst>
                                            <p:cond delay="0"/>
                                          </p:stCondLst>
                                        </p:cTn>
                                        <p:tgtEl>
                                          <p:spTgt spid="825">
                                            <p:txEl>
                                              <p:pRg st="2" end="2"/>
                                            </p:txEl>
                                          </p:spTgt>
                                        </p:tgtEl>
                                        <p:attrNameLst>
                                          <p:attrName>style.visibility</p:attrName>
                                        </p:attrNameLst>
                                      </p:cBhvr>
                                      <p:to>
                                        <p:strVal val="visible"/>
                                      </p:to>
                                    </p:set>
                                  </p:childTnLst>
                                </p:cTn>
                              </p:par>
                            </p:childTnLst>
                          </p:cTn>
                        </p:par>
                      </p:childTnLst>
                    </p:cTn>
                  </p:par>
                  <p:par>
                    <p:cTn id="2133" fill="hold">
                      <p:stCondLst>
                        <p:cond delay="indefinite"/>
                      </p:stCondLst>
                      <p:childTnLst>
                        <p:par>
                          <p:cTn id="2134" fill="hold">
                            <p:stCondLst>
                              <p:cond delay="0"/>
                            </p:stCondLst>
                            <p:childTnLst>
                              <p:par>
                                <p:cTn id="2135" nodeType="clickEffect" fill="hold" presetClass="entr" presetID="1">
                                  <p:stCondLst>
                                    <p:cond delay="0"/>
                                  </p:stCondLst>
                                  <p:childTnLst>
                                    <p:set>
                                      <p:cBhvr>
                                        <p:cTn id="2136" dur="1" fill="hold">
                                          <p:stCondLst>
                                            <p:cond delay="0"/>
                                          </p:stCondLst>
                                        </p:cTn>
                                        <p:tgtEl>
                                          <p:spTgt spid="825">
                                            <p:txEl>
                                              <p:pRg st="3" end="3"/>
                                            </p:txEl>
                                          </p:spTgt>
                                        </p:tgtEl>
                                        <p:attrNameLst>
                                          <p:attrName>style.visibility</p:attrName>
                                        </p:attrNameLst>
                                      </p:cBhvr>
                                      <p:to>
                                        <p:strVal val="visible"/>
                                      </p:to>
                                    </p:set>
                                  </p:childTnLst>
                                </p:cTn>
                              </p:par>
                            </p:childTnLst>
                          </p:cTn>
                        </p:par>
                      </p:childTnLst>
                    </p:cTn>
                  </p:par>
                  <p:par>
                    <p:cTn id="2137" fill="hold">
                      <p:stCondLst>
                        <p:cond delay="indefinite"/>
                      </p:stCondLst>
                      <p:childTnLst>
                        <p:par>
                          <p:cTn id="2138" fill="hold">
                            <p:stCondLst>
                              <p:cond delay="0"/>
                            </p:stCondLst>
                            <p:childTnLst>
                              <p:par>
                                <p:cTn id="2139" nodeType="clickEffect" fill="hold" presetClass="entr" presetID="1">
                                  <p:stCondLst>
                                    <p:cond delay="0"/>
                                  </p:stCondLst>
                                  <p:childTnLst>
                                    <p:set>
                                      <p:cBhvr>
                                        <p:cTn id="2140" dur="1" fill="hold">
                                          <p:stCondLst>
                                            <p:cond delay="0"/>
                                          </p:stCondLst>
                                        </p:cTn>
                                        <p:tgtEl>
                                          <p:spTgt spid="825">
                                            <p:txEl>
                                              <p:pRg st="4" end="4"/>
                                            </p:txEl>
                                          </p:spTgt>
                                        </p:tgtEl>
                                        <p:attrNameLst>
                                          <p:attrName>style.visibility</p:attrName>
                                        </p:attrNameLst>
                                      </p:cBhvr>
                                      <p:to>
                                        <p:strVal val="visible"/>
                                      </p:to>
                                    </p:set>
                                  </p:childTnLst>
                                </p:cTn>
                              </p:par>
                            </p:childTnLst>
                          </p:cTn>
                        </p:par>
                      </p:childTnLst>
                    </p:cTn>
                  </p:par>
                  <p:par>
                    <p:cTn id="2141" fill="hold">
                      <p:stCondLst>
                        <p:cond delay="indefinite"/>
                      </p:stCondLst>
                      <p:childTnLst>
                        <p:par>
                          <p:cTn id="2142" fill="hold">
                            <p:stCondLst>
                              <p:cond delay="0"/>
                            </p:stCondLst>
                            <p:childTnLst>
                              <p:par>
                                <p:cTn id="2143" nodeType="clickEffect" fill="hold" presetClass="entr" presetID="1">
                                  <p:stCondLst>
                                    <p:cond delay="0"/>
                                  </p:stCondLst>
                                  <p:childTnLst>
                                    <p:set>
                                      <p:cBhvr>
                                        <p:cTn id="2144" dur="1" fill="hold">
                                          <p:stCondLst>
                                            <p:cond delay="0"/>
                                          </p:stCondLst>
                                        </p:cTn>
                                        <p:tgtEl>
                                          <p:spTgt spid="825">
                                            <p:txEl>
                                              <p:pRg st="5" end="5"/>
                                            </p:txEl>
                                          </p:spTgt>
                                        </p:tgtEl>
                                        <p:attrNameLst>
                                          <p:attrName>style.visibility</p:attrName>
                                        </p:attrNameLst>
                                      </p:cBhvr>
                                      <p:to>
                                        <p:strVal val="visible"/>
                                      </p:to>
                                    </p:set>
                                  </p:childTnLst>
                                </p:cTn>
                              </p:par>
                            </p:childTnLst>
                          </p:cTn>
                        </p:par>
                      </p:childTnLst>
                    </p:cTn>
                  </p:par>
                  <p:par>
                    <p:cTn id="2145" fill="hold">
                      <p:stCondLst>
                        <p:cond delay="indefinite"/>
                      </p:stCondLst>
                      <p:childTnLst>
                        <p:par>
                          <p:cTn id="2146" fill="hold">
                            <p:stCondLst>
                              <p:cond delay="0"/>
                            </p:stCondLst>
                            <p:childTnLst>
                              <p:par>
                                <p:cTn id="2147" nodeType="clickEffect" fill="hold" presetClass="entr" presetID="1">
                                  <p:stCondLst>
                                    <p:cond delay="0"/>
                                  </p:stCondLst>
                                  <p:childTnLst>
                                    <p:set>
                                      <p:cBhvr>
                                        <p:cTn id="2148" dur="1" fill="hold">
                                          <p:stCondLst>
                                            <p:cond delay="0"/>
                                          </p:stCondLst>
                                        </p:cTn>
                                        <p:tgtEl>
                                          <p:spTgt spid="825">
                                            <p:txEl>
                                              <p:pRg st="6" end="6"/>
                                            </p:txEl>
                                          </p:spTgt>
                                        </p:tgtEl>
                                        <p:attrNameLst>
                                          <p:attrName>style.visibility</p:attrName>
                                        </p:attrNameLst>
                                      </p:cBhvr>
                                      <p:to>
                                        <p:strVal val="visible"/>
                                      </p:to>
                                    </p:set>
                                  </p:childTnLst>
                                </p:cTn>
                              </p:par>
                            </p:childTnLst>
                          </p:cTn>
                        </p:par>
                      </p:childTnLst>
                    </p:cTn>
                  </p:par>
                  <p:par>
                    <p:cTn id="2149" fill="hold">
                      <p:stCondLst>
                        <p:cond delay="indefinite"/>
                      </p:stCondLst>
                      <p:childTnLst>
                        <p:par>
                          <p:cTn id="2150" fill="hold">
                            <p:stCondLst>
                              <p:cond delay="0"/>
                            </p:stCondLst>
                            <p:childTnLst>
                              <p:par>
                                <p:cTn id="2151" nodeType="clickEffect" fill="hold" presetClass="entr" presetID="1">
                                  <p:stCondLst>
                                    <p:cond delay="0"/>
                                  </p:stCondLst>
                                  <p:childTnLst>
                                    <p:set>
                                      <p:cBhvr>
                                        <p:cTn id="2152" dur="1" fill="hold">
                                          <p:stCondLst>
                                            <p:cond delay="0"/>
                                          </p:stCondLst>
                                        </p:cTn>
                                        <p:tgtEl>
                                          <p:spTgt spid="825">
                                            <p:txEl>
                                              <p:pRg st="7" end="7"/>
                                            </p:txEl>
                                          </p:spTgt>
                                        </p:tgtEl>
                                        <p:attrNameLst>
                                          <p:attrName>style.visibility</p:attrName>
                                        </p:attrNameLst>
                                      </p:cBhvr>
                                      <p:to>
                                        <p:strVal val="visible"/>
                                      </p:to>
                                    </p:set>
                                  </p:childTnLst>
                                </p:cTn>
                              </p:par>
                            </p:childTnLst>
                          </p:cTn>
                        </p:par>
                      </p:childTnLst>
                    </p:cTn>
                  </p:par>
                  <p:par>
                    <p:cTn id="2153" fill="hold">
                      <p:stCondLst>
                        <p:cond delay="indefinite"/>
                      </p:stCondLst>
                      <p:childTnLst>
                        <p:par>
                          <p:cTn id="2154" fill="hold">
                            <p:stCondLst>
                              <p:cond delay="0"/>
                            </p:stCondLst>
                            <p:childTnLst>
                              <p:par>
                                <p:cTn id="2155" nodeType="clickEffect" fill="hold" presetClass="entr" presetID="1">
                                  <p:stCondLst>
                                    <p:cond delay="0"/>
                                  </p:stCondLst>
                                  <p:childTnLst>
                                    <p:set>
                                      <p:cBhvr>
                                        <p:cTn id="2156" dur="1" fill="hold">
                                          <p:stCondLst>
                                            <p:cond delay="0"/>
                                          </p:stCondLst>
                                        </p:cTn>
                                        <p:tgtEl>
                                          <p:spTgt spid="825">
                                            <p:txEl>
                                              <p:pRg st="8" end="8"/>
                                            </p:txEl>
                                          </p:spTgt>
                                        </p:tgtEl>
                                        <p:attrNameLst>
                                          <p:attrName>style.visibility</p:attrName>
                                        </p:attrNameLst>
                                      </p:cBhvr>
                                      <p:to>
                                        <p:strVal val="visible"/>
                                      </p:to>
                                    </p:set>
                                  </p:childTnLst>
                                </p:cTn>
                              </p:par>
                            </p:childTnLst>
                          </p:cTn>
                        </p:par>
                      </p:childTnLst>
                    </p:cTn>
                  </p:par>
                  <p:par>
                    <p:cTn id="2157" fill="hold">
                      <p:stCondLst>
                        <p:cond delay="indefinite"/>
                      </p:stCondLst>
                      <p:childTnLst>
                        <p:par>
                          <p:cTn id="2158" fill="hold">
                            <p:stCondLst>
                              <p:cond delay="0"/>
                            </p:stCondLst>
                            <p:childTnLst>
                              <p:par>
                                <p:cTn id="2159" nodeType="clickEffect" fill="hold" presetClass="entr" presetID="1">
                                  <p:stCondLst>
                                    <p:cond delay="0"/>
                                  </p:stCondLst>
                                  <p:childTnLst>
                                    <p:set>
                                      <p:cBhvr>
                                        <p:cTn id="2160" dur="1" fill="hold">
                                          <p:stCondLst>
                                            <p:cond delay="0"/>
                                          </p:stCondLst>
                                        </p:cTn>
                                        <p:tgtEl>
                                          <p:spTgt spid="825">
                                            <p:txEl>
                                              <p:pRg st="9" end="9"/>
                                            </p:txEl>
                                          </p:spTgt>
                                        </p:tgtEl>
                                        <p:attrNameLst>
                                          <p:attrName>style.visibility</p:attrName>
                                        </p:attrNameLst>
                                      </p:cBhvr>
                                      <p:to>
                                        <p:strVal val="visible"/>
                                      </p:to>
                                    </p:set>
                                  </p:childTnLst>
                                </p:cTn>
                              </p:par>
                            </p:childTnLst>
                          </p:cTn>
                        </p:par>
                      </p:childTnLst>
                    </p:cTn>
                  </p:par>
                  <p:par>
                    <p:cTn id="2161" fill="hold">
                      <p:stCondLst>
                        <p:cond delay="indefinite"/>
                      </p:stCondLst>
                      <p:childTnLst>
                        <p:par>
                          <p:cTn id="2162" fill="hold">
                            <p:stCondLst>
                              <p:cond delay="0"/>
                            </p:stCondLst>
                            <p:childTnLst>
                              <p:par>
                                <p:cTn id="2163" nodeType="clickEffect" fill="hold" presetClass="entr" presetID="1">
                                  <p:stCondLst>
                                    <p:cond delay="0"/>
                                  </p:stCondLst>
                                  <p:childTnLst>
                                    <p:set>
                                      <p:cBhvr>
                                        <p:cTn id="2164" dur="1" fill="hold">
                                          <p:stCondLst>
                                            <p:cond delay="0"/>
                                          </p:stCondLst>
                                        </p:cTn>
                                        <p:tgtEl>
                                          <p:spTgt spid="825">
                                            <p:txEl>
                                              <p:pRg st="10" end="10"/>
                                            </p:txEl>
                                          </p:spTgt>
                                        </p:tgtEl>
                                        <p:attrNameLst>
                                          <p:attrName>style.visibility</p:attrName>
                                        </p:attrNameLst>
                                      </p:cBhvr>
                                      <p:to>
                                        <p:strVal val="visible"/>
                                      </p:to>
                                    </p:set>
                                  </p:childTnLst>
                                </p:cTn>
                              </p:par>
                            </p:childTnLst>
                          </p:cTn>
                        </p:par>
                      </p:childTnLst>
                    </p:cTn>
                  </p:par>
                  <p:par>
                    <p:cTn id="2165" fill="hold">
                      <p:stCondLst>
                        <p:cond delay="indefinite"/>
                      </p:stCondLst>
                      <p:childTnLst>
                        <p:par>
                          <p:cTn id="2166" fill="hold">
                            <p:stCondLst>
                              <p:cond delay="0"/>
                            </p:stCondLst>
                            <p:childTnLst>
                              <p:par>
                                <p:cTn id="2167" nodeType="clickEffect" fill="hold" presetClass="entr" presetID="1">
                                  <p:stCondLst>
                                    <p:cond delay="0"/>
                                  </p:stCondLst>
                                  <p:childTnLst>
                                    <p:set>
                                      <p:cBhvr>
                                        <p:cTn id="2168" dur="1" fill="hold">
                                          <p:stCondLst>
                                            <p:cond delay="0"/>
                                          </p:stCondLst>
                                        </p:cTn>
                                        <p:tgtEl>
                                          <p:spTgt spid="825">
                                            <p:txEl>
                                              <p:pRg st="11" end="11"/>
                                            </p:txEl>
                                          </p:spTgt>
                                        </p:tgtEl>
                                        <p:attrNameLst>
                                          <p:attrName>style.visibility</p:attrName>
                                        </p:attrNameLst>
                                      </p:cBhvr>
                                      <p:to>
                                        <p:strVal val="visible"/>
                                      </p:to>
                                    </p:set>
                                  </p:childTnLst>
                                </p:cTn>
                              </p:par>
                            </p:childTnLst>
                          </p:cTn>
                        </p:par>
                      </p:childTnLst>
                    </p:cTn>
                  </p:par>
                  <p:par>
                    <p:cTn id="2169" fill="hold">
                      <p:stCondLst>
                        <p:cond delay="indefinite"/>
                      </p:stCondLst>
                      <p:childTnLst>
                        <p:par>
                          <p:cTn id="2170" fill="hold">
                            <p:stCondLst>
                              <p:cond delay="0"/>
                            </p:stCondLst>
                            <p:childTnLst>
                              <p:par>
                                <p:cTn id="2171" nodeType="clickEffect" fill="hold" presetClass="entr" presetID="1">
                                  <p:stCondLst>
                                    <p:cond delay="0"/>
                                  </p:stCondLst>
                                  <p:childTnLst>
                                    <p:set>
                                      <p:cBhvr>
                                        <p:cTn id="2172" dur="1" fill="hold">
                                          <p:stCondLst>
                                            <p:cond delay="0"/>
                                          </p:stCondLst>
                                        </p:cTn>
                                        <p:tgtEl>
                                          <p:spTgt spid="825">
                                            <p:txEl>
                                              <p:pRg st="12" end="12"/>
                                            </p:txEl>
                                          </p:spTgt>
                                        </p:tgtEl>
                                        <p:attrNameLst>
                                          <p:attrName>style.visibility</p:attrName>
                                        </p:attrNameLst>
                                      </p:cBhvr>
                                      <p:to>
                                        <p:strVal val="visible"/>
                                      </p:to>
                                    </p:set>
                                  </p:childTnLst>
                                </p:cTn>
                              </p:par>
                            </p:childTnLst>
                          </p:cTn>
                        </p:par>
                      </p:childTnLst>
                    </p:cTn>
                  </p:par>
                  <p:par>
                    <p:cTn id="2173" fill="hold">
                      <p:stCondLst>
                        <p:cond delay="indefinite"/>
                      </p:stCondLst>
                      <p:childTnLst>
                        <p:par>
                          <p:cTn id="2174" fill="hold">
                            <p:stCondLst>
                              <p:cond delay="0"/>
                            </p:stCondLst>
                            <p:childTnLst>
                              <p:par>
                                <p:cTn id="2175" nodeType="clickEffect" fill="hold" presetClass="entr" presetID="1">
                                  <p:stCondLst>
                                    <p:cond delay="0"/>
                                  </p:stCondLst>
                                  <p:childTnLst>
                                    <p:set>
                                      <p:cBhvr>
                                        <p:cTn id="2176" dur="1" fill="hold">
                                          <p:stCondLst>
                                            <p:cond delay="0"/>
                                          </p:stCondLst>
                                        </p:cTn>
                                        <p:tgtEl>
                                          <p:spTgt spid="825">
                                            <p:txEl>
                                              <p:pRg st="13" end="13"/>
                                            </p:txEl>
                                          </p:spTgt>
                                        </p:tgtEl>
                                        <p:attrNameLst>
                                          <p:attrName>style.visibility</p:attrName>
                                        </p:attrNameLst>
                                      </p:cBhvr>
                                      <p:to>
                                        <p:strVal val="visible"/>
                                      </p:to>
                                    </p:set>
                                  </p:childTnLst>
                                </p:cTn>
                              </p:par>
                            </p:childTnLst>
                          </p:cTn>
                        </p:par>
                      </p:childTnLst>
                    </p:cTn>
                  </p:par>
                  <p:par>
                    <p:cTn id="2177" fill="hold">
                      <p:stCondLst>
                        <p:cond delay="indefinite"/>
                      </p:stCondLst>
                      <p:childTnLst>
                        <p:par>
                          <p:cTn id="2178" fill="hold">
                            <p:stCondLst>
                              <p:cond delay="0"/>
                            </p:stCondLst>
                            <p:childTnLst>
                              <p:par>
                                <p:cTn id="2179" nodeType="clickEffect" fill="hold" presetClass="entr" presetID="1">
                                  <p:stCondLst>
                                    <p:cond delay="0"/>
                                  </p:stCondLst>
                                  <p:childTnLst>
                                    <p:set>
                                      <p:cBhvr>
                                        <p:cTn id="2180" dur="1" fill="hold">
                                          <p:stCondLst>
                                            <p:cond delay="0"/>
                                          </p:stCondLst>
                                        </p:cTn>
                                        <p:tgtEl>
                                          <p:spTgt spid="825">
                                            <p:txEl>
                                              <p:pRg st="14" end="14"/>
                                            </p:txEl>
                                          </p:spTgt>
                                        </p:tgtEl>
                                        <p:attrNameLst>
                                          <p:attrName>style.visibility</p:attrName>
                                        </p:attrNameLst>
                                      </p:cBhvr>
                                      <p:to>
                                        <p:strVal val="visible"/>
                                      </p:to>
                                    </p:set>
                                  </p:childTnLst>
                                </p:cTn>
                              </p:par>
                            </p:childTnLst>
                          </p:cTn>
                        </p:par>
                      </p:childTnLst>
                    </p:cTn>
                  </p:par>
                  <p:par>
                    <p:cTn id="2181" fill="hold">
                      <p:stCondLst>
                        <p:cond delay="indefinite"/>
                      </p:stCondLst>
                      <p:childTnLst>
                        <p:par>
                          <p:cTn id="2182" fill="hold">
                            <p:stCondLst>
                              <p:cond delay="0"/>
                            </p:stCondLst>
                            <p:childTnLst>
                              <p:par>
                                <p:cTn id="2183" nodeType="clickEffect" fill="hold" presetClass="entr" presetID="1">
                                  <p:stCondLst>
                                    <p:cond delay="0"/>
                                  </p:stCondLst>
                                  <p:childTnLst>
                                    <p:set>
                                      <p:cBhvr>
                                        <p:cTn id="2184" dur="1" fill="hold">
                                          <p:stCondLst>
                                            <p:cond delay="0"/>
                                          </p:stCondLst>
                                        </p:cTn>
                                        <p:tgtEl>
                                          <p:spTgt spid="825">
                                            <p:txEl>
                                              <p:pRg st="15" end="15"/>
                                            </p:txEl>
                                          </p:spTgt>
                                        </p:tgtEl>
                                        <p:attrNameLst>
                                          <p:attrName>style.visibility</p:attrName>
                                        </p:attrNameLst>
                                      </p:cBhvr>
                                      <p:to>
                                        <p:strVal val="visible"/>
                                      </p:to>
                                    </p:set>
                                  </p:childTnLst>
                                </p:cTn>
                              </p:par>
                            </p:childTnLst>
                          </p:cTn>
                        </p:par>
                      </p:childTnLst>
                    </p:cTn>
                  </p:par>
                  <p:par>
                    <p:cTn id="2185" fill="hold">
                      <p:stCondLst>
                        <p:cond delay="indefinite"/>
                      </p:stCondLst>
                      <p:childTnLst>
                        <p:par>
                          <p:cTn id="2186" fill="hold">
                            <p:stCondLst>
                              <p:cond delay="0"/>
                            </p:stCondLst>
                            <p:childTnLst>
                              <p:par>
                                <p:cTn id="2187" nodeType="clickEffect" fill="hold" presetClass="entr" presetID="1">
                                  <p:stCondLst>
                                    <p:cond delay="0"/>
                                  </p:stCondLst>
                                  <p:childTnLst>
                                    <p:set>
                                      <p:cBhvr>
                                        <p:cTn id="2188" dur="1" fill="hold">
                                          <p:stCondLst>
                                            <p:cond delay="0"/>
                                          </p:stCondLst>
                                        </p:cTn>
                                        <p:tgtEl>
                                          <p:spTgt spid="825">
                                            <p:txEl>
                                              <p:pRg st="16" end="1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QUESTIONS</a:t>
            </a:r>
            <a:endParaRPr b="0" lang="en-US" sz="3600" spc="-1" strike="noStrike">
              <a:latin typeface="Arial"/>
            </a:endParaRPr>
          </a:p>
        </p:txBody>
      </p:sp>
      <p:sp>
        <p:nvSpPr>
          <p:cNvPr id="829"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73000"/>
          </a:bodyPr>
          <a:p>
            <a:pPr>
              <a:lnSpc>
                <a:spcPct val="100000"/>
              </a:lnSpc>
              <a:buNone/>
              <a:tabLst>
                <a:tab algn="l" pos="0"/>
              </a:tabLst>
            </a:pPr>
            <a:r>
              <a:rPr b="1" lang="en-US" sz="2000" spc="-1" strike="noStrike">
                <a:solidFill>
                  <a:srgbClr val="000000"/>
                </a:solidFill>
                <a:latin typeface="Arial"/>
                <a:ea typeface="Arial"/>
              </a:rPr>
              <a:t>Treatment Group    ?????????</a:t>
            </a:r>
            <a:endParaRPr b="0" lang="en-US" sz="2000" spc="-1" strike="noStrike">
              <a:latin typeface="Arial"/>
            </a:endParaRPr>
          </a:p>
          <a:p>
            <a:pPr>
              <a:lnSpc>
                <a:spcPct val="100000"/>
              </a:lnSpc>
              <a:spcBef>
                <a:spcPts val="910"/>
              </a:spcBef>
              <a:buNone/>
              <a:tabLst>
                <a:tab algn="l" pos="0"/>
              </a:tabLst>
            </a:pPr>
            <a:endParaRPr b="0" lang="en-US" sz="2000" spc="-1" strike="noStrike">
              <a:latin typeface="Arial"/>
            </a:endParaRPr>
          </a:p>
          <a:p>
            <a:pPr>
              <a:lnSpc>
                <a:spcPct val="100000"/>
              </a:lnSpc>
              <a:spcBef>
                <a:spcPts val="910"/>
              </a:spcBef>
              <a:buNone/>
              <a:tabLst>
                <a:tab algn="l" pos="0"/>
              </a:tabLst>
            </a:pPr>
            <a:r>
              <a:rPr b="1" lang="en-US" sz="2000" spc="-1" strike="noStrike">
                <a:solidFill>
                  <a:srgbClr val="000000"/>
                </a:solidFill>
                <a:latin typeface="Arial"/>
                <a:ea typeface="Arial"/>
              </a:rPr>
              <a:t>Control Group    ?????????</a:t>
            </a:r>
            <a:endParaRPr b="0" lang="en-US" sz="2000" spc="-1" strike="noStrike">
              <a:latin typeface="Arial"/>
            </a:endParaRPr>
          </a:p>
          <a:p>
            <a:pPr>
              <a:lnSpc>
                <a:spcPct val="100000"/>
              </a:lnSpc>
              <a:spcBef>
                <a:spcPts val="910"/>
              </a:spcBef>
              <a:buNone/>
              <a:tabLst>
                <a:tab algn="l" pos="0"/>
              </a:tabLst>
            </a:pPr>
            <a:endParaRPr b="0" lang="en-US" sz="2000" spc="-1" strike="noStrike">
              <a:latin typeface="Arial"/>
            </a:endParaRPr>
          </a:p>
          <a:p>
            <a:pPr>
              <a:lnSpc>
                <a:spcPct val="100000"/>
              </a:lnSpc>
              <a:spcBef>
                <a:spcPts val="910"/>
              </a:spcBef>
              <a:buNone/>
              <a:tabLst>
                <a:tab algn="l" pos="0"/>
              </a:tabLst>
            </a:pPr>
            <a:r>
              <a:rPr b="1" lang="en-US" sz="2000" spc="-1" strike="noStrike">
                <a:solidFill>
                  <a:srgbClr val="000000"/>
                </a:solidFill>
                <a:latin typeface="Arial"/>
                <a:ea typeface="Arial"/>
              </a:rPr>
              <a:t>Which houses were part of the treatment group?</a:t>
            </a:r>
            <a:endParaRPr b="0" lang="en-US" sz="2000" spc="-1" strike="noStrike">
              <a:latin typeface="Arial"/>
            </a:endParaRPr>
          </a:p>
          <a:p>
            <a:pPr lvl="1" marL="457200" indent="-182880">
              <a:lnSpc>
                <a:spcPct val="100000"/>
              </a:lnSpc>
              <a:spcBef>
                <a:spcPts val="910"/>
              </a:spcBef>
              <a:buClr>
                <a:srgbClr val="d1282e"/>
              </a:buClr>
              <a:buFont typeface="Arial"/>
              <a:buChar char="•"/>
              <a:tabLst>
                <a:tab algn="l" pos="0"/>
              </a:tabLst>
            </a:pPr>
            <a:r>
              <a:rPr b="0" lang="en-US" sz="2000" spc="-1" strike="noStrike">
                <a:solidFill>
                  <a:srgbClr val="000000"/>
                </a:solidFill>
                <a:latin typeface="Arial"/>
                <a:ea typeface="Arial"/>
              </a:rPr>
              <a:t>All houses in the region of overlap.</a:t>
            </a:r>
            <a:endParaRPr b="0" lang="en-US" sz="2000" spc="-1" strike="noStrike">
              <a:latin typeface="Arial"/>
            </a:endParaRPr>
          </a:p>
          <a:p>
            <a:pPr lvl="1" marL="457200" indent="-182880">
              <a:lnSpc>
                <a:spcPct val="100000"/>
              </a:lnSpc>
              <a:spcBef>
                <a:spcPts val="309"/>
              </a:spcBef>
              <a:buClr>
                <a:srgbClr val="d1282e"/>
              </a:buClr>
              <a:buFont typeface="Arial"/>
              <a:buChar char="•"/>
              <a:tabLst>
                <a:tab algn="l" pos="0"/>
              </a:tabLst>
            </a:pPr>
            <a:r>
              <a:rPr b="0" lang="en-US" sz="2000" spc="-1" strike="noStrike">
                <a:solidFill>
                  <a:srgbClr val="000000"/>
                </a:solidFill>
                <a:latin typeface="Arial"/>
                <a:ea typeface="Arial"/>
              </a:rPr>
              <a:t>Houses served by S&amp;V (dirty water) </a:t>
            </a:r>
            <a:br/>
            <a:r>
              <a:rPr b="0" lang="en-US" sz="2000" spc="-1" strike="noStrike">
                <a:solidFill>
                  <a:srgbClr val="000000"/>
                </a:solidFill>
                <a:latin typeface="Arial"/>
                <a:ea typeface="Arial"/>
              </a:rPr>
              <a:t>in the region of overlap.</a:t>
            </a:r>
            <a:endParaRPr b="0" lang="en-US" sz="2000" spc="-1" strike="noStrike">
              <a:latin typeface="Arial"/>
            </a:endParaRPr>
          </a:p>
          <a:p>
            <a:pPr lvl="1" marL="457200" indent="-182880">
              <a:lnSpc>
                <a:spcPct val="100000"/>
              </a:lnSpc>
              <a:spcBef>
                <a:spcPts val="309"/>
              </a:spcBef>
              <a:buClr>
                <a:srgbClr val="d1282e"/>
              </a:buClr>
              <a:buFont typeface="Arial"/>
              <a:buChar char="•"/>
              <a:tabLst>
                <a:tab algn="l" pos="0"/>
              </a:tabLst>
            </a:pPr>
            <a:r>
              <a:rPr b="0" lang="en-US" sz="2000" spc="-1" strike="noStrike">
                <a:solidFill>
                  <a:srgbClr val="000000"/>
                </a:solidFill>
                <a:latin typeface="Arial"/>
                <a:ea typeface="Arial"/>
              </a:rPr>
              <a:t>Houses served by Lambeth (clean water) </a:t>
            </a:r>
            <a:br/>
            <a:r>
              <a:rPr b="0" lang="en-US" sz="2000" spc="-1" strike="noStrike">
                <a:solidFill>
                  <a:srgbClr val="000000"/>
                </a:solidFill>
                <a:latin typeface="Arial"/>
                <a:ea typeface="Arial"/>
              </a:rPr>
              <a:t>in the region of overlap?</a:t>
            </a:r>
            <a:endParaRPr b="0" lang="en-US" sz="2000" spc="-1" strike="noStrike">
              <a:latin typeface="Arial"/>
            </a:endParaRPr>
          </a:p>
          <a:p>
            <a:pPr marL="457200" indent="-84600">
              <a:lnSpc>
                <a:spcPct val="100000"/>
              </a:lnSpc>
              <a:spcBef>
                <a:spcPts val="309"/>
              </a:spcBef>
              <a:buNone/>
              <a:tabLst>
                <a:tab algn="l" pos="0"/>
              </a:tabLst>
            </a:pPr>
            <a:endParaRPr b="0" lang="en-US" sz="2000" spc="-1" strike="noStrike">
              <a:latin typeface="Arial"/>
            </a:endParaRPr>
          </a:p>
          <a:p>
            <a:pPr marL="457200" indent="-84600">
              <a:lnSpc>
                <a:spcPct val="100000"/>
              </a:lnSpc>
              <a:spcBef>
                <a:spcPts val="309"/>
              </a:spcBef>
              <a:buNone/>
              <a:tabLst>
                <a:tab algn="l" pos="0"/>
              </a:tabLst>
            </a:pPr>
            <a:r>
              <a:rPr b="1" lang="en-US" sz="2000" spc="-1" strike="noStrike">
                <a:solidFill>
                  <a:srgbClr val="000000"/>
                </a:solidFill>
                <a:latin typeface="Arial"/>
                <a:ea typeface="Arial"/>
              </a:rPr>
              <a:t>In the language of stats: </a:t>
            </a:r>
            <a:endParaRPr b="0" lang="en-US" sz="2000" spc="-1" strike="noStrike">
              <a:latin typeface="Arial"/>
            </a:endParaRPr>
          </a:p>
          <a:p>
            <a:pPr lvl="1" marL="457200" indent="-182880">
              <a:lnSpc>
                <a:spcPct val="100000"/>
              </a:lnSpc>
              <a:spcBef>
                <a:spcPts val="910"/>
              </a:spcBef>
              <a:buClr>
                <a:srgbClr val="d1282e"/>
              </a:buClr>
              <a:buFont typeface="Arial"/>
              <a:buChar char="•"/>
              <a:tabLst>
                <a:tab algn="l" pos="0"/>
              </a:tabLst>
            </a:pPr>
            <a:r>
              <a:rPr b="0" lang="en-US" sz="2000" spc="-1" strike="noStrike">
                <a:solidFill>
                  <a:srgbClr val="000000"/>
                </a:solidFill>
                <a:latin typeface="Arial"/>
                <a:ea typeface="Arial"/>
              </a:rPr>
              <a:t>S&amp;V houses as the treatment group </a:t>
            </a:r>
            <a:endParaRPr b="0" lang="en-US" sz="2000" spc="-1" strike="noStrike">
              <a:latin typeface="Arial"/>
            </a:endParaRPr>
          </a:p>
          <a:p>
            <a:pPr lvl="1" marL="457200" indent="-182880">
              <a:lnSpc>
                <a:spcPct val="100000"/>
              </a:lnSpc>
              <a:spcBef>
                <a:spcPts val="309"/>
              </a:spcBef>
              <a:buClr>
                <a:srgbClr val="d1282e"/>
              </a:buClr>
              <a:buFont typeface="Arial"/>
              <a:buChar char="•"/>
              <a:tabLst>
                <a:tab algn="l" pos="0"/>
              </a:tabLst>
            </a:pPr>
            <a:r>
              <a:rPr b="0" lang="en-US" sz="2000" spc="-1" strike="noStrike">
                <a:solidFill>
                  <a:srgbClr val="000000"/>
                </a:solidFill>
                <a:latin typeface="Arial"/>
                <a:ea typeface="Arial"/>
              </a:rPr>
              <a:t>Lambeth houses at the control group. </a:t>
            </a:r>
            <a:endParaRPr b="0" lang="en-US" sz="2000" spc="-1" strike="noStrike">
              <a:latin typeface="Arial"/>
            </a:endParaRPr>
          </a:p>
          <a:p>
            <a:pPr lvl="1" marL="457200" indent="-182880">
              <a:lnSpc>
                <a:spcPct val="100000"/>
              </a:lnSpc>
              <a:spcBef>
                <a:spcPts val="309"/>
              </a:spcBef>
              <a:buClr>
                <a:srgbClr val="d1282e"/>
              </a:buClr>
              <a:buFont typeface="Arial"/>
              <a:buChar char="•"/>
              <a:tabLst>
                <a:tab algn="l" pos="0"/>
              </a:tabLst>
            </a:pPr>
            <a:r>
              <a:rPr b="0" lang="en-US" sz="2000" spc="-1" strike="noStrike">
                <a:solidFill>
                  <a:srgbClr val="000000"/>
                </a:solidFill>
                <a:latin typeface="Arial"/>
                <a:ea typeface="Arial"/>
              </a:rPr>
              <a:t>A crucial element in Snow’s analysis was that the people in the two groups were comparable to each other, apart from the treatment.</a:t>
            </a:r>
            <a:endParaRPr b="0" lang="en-US" sz="2000" spc="-1" strike="noStrike">
              <a:latin typeface="Arial"/>
            </a:endParaRPr>
          </a:p>
        </p:txBody>
      </p:sp>
      <p:sp>
        <p:nvSpPr>
          <p:cNvPr id="830" name="PlaceHolder 3"/>
          <p:cNvSpPr>
            <a:spLocks noGrp="1"/>
          </p:cNvSpPr>
          <p:nvPr>
            <p:ph type="sldNum" idx="11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8AAE49DD-A732-4161-B010-51B1F1CB85BC}"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831" name="Google Shape;1304;p115" descr="Snow’s Other Map"/>
          <p:cNvPicPr/>
          <p:nvPr/>
        </p:nvPicPr>
        <p:blipFill>
          <a:blip r:embed="rId1"/>
          <a:stretch/>
        </p:blipFill>
        <p:spPr>
          <a:xfrm>
            <a:off x="6210720" y="490680"/>
            <a:ext cx="5391720" cy="4245480"/>
          </a:xfrm>
          <a:prstGeom prst="rect">
            <a:avLst/>
          </a:prstGeom>
          <a:ln w="0">
            <a:noFill/>
          </a:ln>
        </p:spPr>
      </p:pic>
    </p:spTree>
  </p:cSld>
  <mc:AlternateContent>
    <mc:Choice Requires="p14">
      <p:transition spd="slow" p14:dur="2000"/>
    </mc:Choice>
    <mc:Fallback>
      <p:transition spd="slow"/>
    </mc:Fallback>
  </mc:AlternateContent>
  <p:timing>
    <p:tnLst>
      <p:par>
        <p:cTn id="2189" dur="indefinite" restart="never" nodeType="tmRoot">
          <p:childTnLst>
            <p:seq>
              <p:cTn id="2190" dur="indefinite" nodeType="mainSeq">
                <p:childTnLst>
                  <p:par>
                    <p:cTn id="2191" fill="hold">
                      <p:stCondLst>
                        <p:cond delay="indefinite"/>
                      </p:stCondLst>
                      <p:childTnLst>
                        <p:par>
                          <p:cTn id="2192" fill="hold">
                            <p:stCondLst>
                              <p:cond delay="0"/>
                            </p:stCondLst>
                            <p:childTnLst>
                              <p:par>
                                <p:cTn id="2193" nodeType="clickEffect" fill="hold" presetClass="entr" presetID="1">
                                  <p:stCondLst>
                                    <p:cond delay="0"/>
                                  </p:stCondLst>
                                  <p:childTnLst>
                                    <p:set>
                                      <p:cBhvr>
                                        <p:cTn id="2194" dur="1" fill="hold">
                                          <p:stCondLst>
                                            <p:cond delay="0"/>
                                          </p:stCondLst>
                                        </p:cTn>
                                        <p:tgtEl>
                                          <p:spTgt spid="829">
                                            <p:txEl>
                                              <p:pRg st="0" end="0"/>
                                            </p:txEl>
                                          </p:spTgt>
                                        </p:tgtEl>
                                        <p:attrNameLst>
                                          <p:attrName>style.visibility</p:attrName>
                                        </p:attrNameLst>
                                      </p:cBhvr>
                                      <p:to>
                                        <p:strVal val="visible"/>
                                      </p:to>
                                    </p:set>
                                  </p:childTnLst>
                                </p:cTn>
                              </p:par>
                            </p:childTnLst>
                          </p:cTn>
                        </p:par>
                      </p:childTnLst>
                    </p:cTn>
                  </p:par>
                  <p:par>
                    <p:cTn id="2195" fill="hold">
                      <p:stCondLst>
                        <p:cond delay="indefinite"/>
                      </p:stCondLst>
                      <p:childTnLst>
                        <p:par>
                          <p:cTn id="2196" fill="hold">
                            <p:stCondLst>
                              <p:cond delay="0"/>
                            </p:stCondLst>
                            <p:childTnLst>
                              <p:par>
                                <p:cTn id="2197" nodeType="clickEffect" fill="hold" presetClass="entr" presetID="1">
                                  <p:stCondLst>
                                    <p:cond delay="0"/>
                                  </p:stCondLst>
                                  <p:childTnLst>
                                    <p:set>
                                      <p:cBhvr>
                                        <p:cTn id="2198" dur="1" fill="hold">
                                          <p:stCondLst>
                                            <p:cond delay="0"/>
                                          </p:stCondLst>
                                        </p:cTn>
                                        <p:tgtEl>
                                          <p:spTgt spid="829">
                                            <p:txEl>
                                              <p:pRg st="1" end="1"/>
                                            </p:txEl>
                                          </p:spTgt>
                                        </p:tgtEl>
                                        <p:attrNameLst>
                                          <p:attrName>style.visibility</p:attrName>
                                        </p:attrNameLst>
                                      </p:cBhvr>
                                      <p:to>
                                        <p:strVal val="visible"/>
                                      </p:to>
                                    </p:set>
                                  </p:childTnLst>
                                </p:cTn>
                              </p:par>
                            </p:childTnLst>
                          </p:cTn>
                        </p:par>
                      </p:childTnLst>
                    </p:cTn>
                  </p:par>
                  <p:par>
                    <p:cTn id="2199" fill="hold">
                      <p:stCondLst>
                        <p:cond delay="indefinite"/>
                      </p:stCondLst>
                      <p:childTnLst>
                        <p:par>
                          <p:cTn id="2200" fill="hold">
                            <p:stCondLst>
                              <p:cond delay="0"/>
                            </p:stCondLst>
                            <p:childTnLst>
                              <p:par>
                                <p:cTn id="2201" nodeType="clickEffect" fill="hold" presetClass="entr" presetID="1">
                                  <p:stCondLst>
                                    <p:cond delay="0"/>
                                  </p:stCondLst>
                                  <p:childTnLst>
                                    <p:set>
                                      <p:cBhvr>
                                        <p:cTn id="2202" dur="1" fill="hold">
                                          <p:stCondLst>
                                            <p:cond delay="0"/>
                                          </p:stCondLst>
                                        </p:cTn>
                                        <p:tgtEl>
                                          <p:spTgt spid="829">
                                            <p:txEl>
                                              <p:pRg st="2" end="2"/>
                                            </p:txEl>
                                          </p:spTgt>
                                        </p:tgtEl>
                                        <p:attrNameLst>
                                          <p:attrName>style.visibility</p:attrName>
                                        </p:attrNameLst>
                                      </p:cBhvr>
                                      <p:to>
                                        <p:strVal val="visible"/>
                                      </p:to>
                                    </p:set>
                                  </p:childTnLst>
                                </p:cTn>
                              </p:par>
                            </p:childTnLst>
                          </p:cTn>
                        </p:par>
                      </p:childTnLst>
                    </p:cTn>
                  </p:par>
                  <p:par>
                    <p:cTn id="2203" fill="hold">
                      <p:stCondLst>
                        <p:cond delay="indefinite"/>
                      </p:stCondLst>
                      <p:childTnLst>
                        <p:par>
                          <p:cTn id="2204" fill="hold">
                            <p:stCondLst>
                              <p:cond delay="0"/>
                            </p:stCondLst>
                            <p:childTnLst>
                              <p:par>
                                <p:cTn id="2205" nodeType="clickEffect" fill="hold" presetClass="entr" presetID="1">
                                  <p:stCondLst>
                                    <p:cond delay="0"/>
                                  </p:stCondLst>
                                  <p:childTnLst>
                                    <p:set>
                                      <p:cBhvr>
                                        <p:cTn id="2206" dur="1" fill="hold">
                                          <p:stCondLst>
                                            <p:cond delay="0"/>
                                          </p:stCondLst>
                                        </p:cTn>
                                        <p:tgtEl>
                                          <p:spTgt spid="829">
                                            <p:txEl>
                                              <p:pRg st="3" end="3"/>
                                            </p:txEl>
                                          </p:spTgt>
                                        </p:tgtEl>
                                        <p:attrNameLst>
                                          <p:attrName>style.visibility</p:attrName>
                                        </p:attrNameLst>
                                      </p:cBhvr>
                                      <p:to>
                                        <p:strVal val="visible"/>
                                      </p:to>
                                    </p:set>
                                  </p:childTnLst>
                                </p:cTn>
                              </p:par>
                            </p:childTnLst>
                          </p:cTn>
                        </p:par>
                      </p:childTnLst>
                    </p:cTn>
                  </p:par>
                  <p:par>
                    <p:cTn id="2207" fill="hold">
                      <p:stCondLst>
                        <p:cond delay="indefinite"/>
                      </p:stCondLst>
                      <p:childTnLst>
                        <p:par>
                          <p:cTn id="2208" fill="hold">
                            <p:stCondLst>
                              <p:cond delay="0"/>
                            </p:stCondLst>
                            <p:childTnLst>
                              <p:par>
                                <p:cTn id="2209" nodeType="clickEffect" fill="hold" presetClass="entr" presetID="1">
                                  <p:stCondLst>
                                    <p:cond delay="0"/>
                                  </p:stCondLst>
                                  <p:childTnLst>
                                    <p:set>
                                      <p:cBhvr>
                                        <p:cTn id="2210" dur="1" fill="hold">
                                          <p:stCondLst>
                                            <p:cond delay="0"/>
                                          </p:stCondLst>
                                        </p:cTn>
                                        <p:tgtEl>
                                          <p:spTgt spid="829">
                                            <p:txEl>
                                              <p:pRg st="4" end="4"/>
                                            </p:txEl>
                                          </p:spTgt>
                                        </p:tgtEl>
                                        <p:attrNameLst>
                                          <p:attrName>style.visibility</p:attrName>
                                        </p:attrNameLst>
                                      </p:cBhvr>
                                      <p:to>
                                        <p:strVal val="visible"/>
                                      </p:to>
                                    </p:set>
                                  </p:childTnLst>
                                </p:cTn>
                              </p:par>
                            </p:childTnLst>
                          </p:cTn>
                        </p:par>
                      </p:childTnLst>
                    </p:cTn>
                  </p:par>
                  <p:par>
                    <p:cTn id="2211" fill="hold">
                      <p:stCondLst>
                        <p:cond delay="indefinite"/>
                      </p:stCondLst>
                      <p:childTnLst>
                        <p:par>
                          <p:cTn id="2212" fill="hold">
                            <p:stCondLst>
                              <p:cond delay="0"/>
                            </p:stCondLst>
                            <p:childTnLst>
                              <p:par>
                                <p:cTn id="2213" nodeType="clickEffect" fill="hold" presetClass="entr" presetID="1">
                                  <p:stCondLst>
                                    <p:cond delay="0"/>
                                  </p:stCondLst>
                                  <p:childTnLst>
                                    <p:set>
                                      <p:cBhvr>
                                        <p:cTn id="2214" dur="1" fill="hold">
                                          <p:stCondLst>
                                            <p:cond delay="0"/>
                                          </p:stCondLst>
                                        </p:cTn>
                                        <p:tgtEl>
                                          <p:spTgt spid="829">
                                            <p:txEl>
                                              <p:pRg st="5" end="5"/>
                                            </p:txEl>
                                          </p:spTgt>
                                        </p:tgtEl>
                                        <p:attrNameLst>
                                          <p:attrName>style.visibility</p:attrName>
                                        </p:attrNameLst>
                                      </p:cBhvr>
                                      <p:to>
                                        <p:strVal val="visible"/>
                                      </p:to>
                                    </p:set>
                                  </p:childTnLst>
                                </p:cTn>
                              </p:par>
                            </p:childTnLst>
                          </p:cTn>
                        </p:par>
                      </p:childTnLst>
                    </p:cTn>
                  </p:par>
                  <p:par>
                    <p:cTn id="2215" fill="hold">
                      <p:stCondLst>
                        <p:cond delay="indefinite"/>
                      </p:stCondLst>
                      <p:childTnLst>
                        <p:par>
                          <p:cTn id="2216" fill="hold">
                            <p:stCondLst>
                              <p:cond delay="0"/>
                            </p:stCondLst>
                            <p:childTnLst>
                              <p:par>
                                <p:cTn id="2217" nodeType="clickEffect" fill="hold" presetClass="entr" presetID="1">
                                  <p:stCondLst>
                                    <p:cond delay="0"/>
                                  </p:stCondLst>
                                  <p:childTnLst>
                                    <p:set>
                                      <p:cBhvr>
                                        <p:cTn id="2218" dur="1" fill="hold">
                                          <p:stCondLst>
                                            <p:cond delay="0"/>
                                          </p:stCondLst>
                                        </p:cTn>
                                        <p:tgtEl>
                                          <p:spTgt spid="829">
                                            <p:txEl>
                                              <p:pRg st="6" end="6"/>
                                            </p:txEl>
                                          </p:spTgt>
                                        </p:tgtEl>
                                        <p:attrNameLst>
                                          <p:attrName>style.visibility</p:attrName>
                                        </p:attrNameLst>
                                      </p:cBhvr>
                                      <p:to>
                                        <p:strVal val="visible"/>
                                      </p:to>
                                    </p:set>
                                  </p:childTnLst>
                                </p:cTn>
                              </p:par>
                            </p:childTnLst>
                          </p:cTn>
                        </p:par>
                      </p:childTnLst>
                    </p:cTn>
                  </p:par>
                  <p:par>
                    <p:cTn id="2219" fill="hold">
                      <p:stCondLst>
                        <p:cond delay="indefinite"/>
                      </p:stCondLst>
                      <p:childTnLst>
                        <p:par>
                          <p:cTn id="2220" fill="hold">
                            <p:stCondLst>
                              <p:cond delay="0"/>
                            </p:stCondLst>
                            <p:childTnLst>
                              <p:par>
                                <p:cTn id="2221" nodeType="clickEffect" fill="hold" presetClass="entr" presetID="1">
                                  <p:stCondLst>
                                    <p:cond delay="0"/>
                                  </p:stCondLst>
                                  <p:childTnLst>
                                    <p:set>
                                      <p:cBhvr>
                                        <p:cTn id="2222" dur="1" fill="hold">
                                          <p:stCondLst>
                                            <p:cond delay="0"/>
                                          </p:stCondLst>
                                        </p:cTn>
                                        <p:tgtEl>
                                          <p:spTgt spid="829">
                                            <p:txEl>
                                              <p:pRg st="7" end="7"/>
                                            </p:txEl>
                                          </p:spTgt>
                                        </p:tgtEl>
                                        <p:attrNameLst>
                                          <p:attrName>style.visibility</p:attrName>
                                        </p:attrNameLst>
                                      </p:cBhvr>
                                      <p:to>
                                        <p:strVal val="visible"/>
                                      </p:to>
                                    </p:set>
                                  </p:childTnLst>
                                </p:cTn>
                              </p:par>
                            </p:childTnLst>
                          </p:cTn>
                        </p:par>
                      </p:childTnLst>
                    </p:cTn>
                  </p:par>
                  <p:par>
                    <p:cTn id="2223" fill="hold">
                      <p:stCondLst>
                        <p:cond delay="indefinite"/>
                      </p:stCondLst>
                      <p:childTnLst>
                        <p:par>
                          <p:cTn id="2224" fill="hold">
                            <p:stCondLst>
                              <p:cond delay="0"/>
                            </p:stCondLst>
                            <p:childTnLst>
                              <p:par>
                                <p:cTn id="2225" nodeType="clickEffect" fill="hold" presetClass="entr" presetID="1">
                                  <p:stCondLst>
                                    <p:cond delay="0"/>
                                  </p:stCondLst>
                                  <p:childTnLst>
                                    <p:set>
                                      <p:cBhvr>
                                        <p:cTn id="2226" dur="1" fill="hold">
                                          <p:stCondLst>
                                            <p:cond delay="0"/>
                                          </p:stCondLst>
                                        </p:cTn>
                                        <p:tgtEl>
                                          <p:spTgt spid="829">
                                            <p:txEl>
                                              <p:pRg st="8" end="8"/>
                                            </p:txEl>
                                          </p:spTgt>
                                        </p:tgtEl>
                                        <p:attrNameLst>
                                          <p:attrName>style.visibility</p:attrName>
                                        </p:attrNameLst>
                                      </p:cBhvr>
                                      <p:to>
                                        <p:strVal val="visible"/>
                                      </p:to>
                                    </p:set>
                                  </p:childTnLst>
                                </p:cTn>
                              </p:par>
                            </p:childTnLst>
                          </p:cTn>
                        </p:par>
                      </p:childTnLst>
                    </p:cTn>
                  </p:par>
                  <p:par>
                    <p:cTn id="2227" fill="hold">
                      <p:stCondLst>
                        <p:cond delay="indefinite"/>
                      </p:stCondLst>
                      <p:childTnLst>
                        <p:par>
                          <p:cTn id="2228" fill="hold">
                            <p:stCondLst>
                              <p:cond delay="0"/>
                            </p:stCondLst>
                            <p:childTnLst>
                              <p:par>
                                <p:cTn id="2229" nodeType="clickEffect" fill="hold" presetClass="entr" presetID="1">
                                  <p:stCondLst>
                                    <p:cond delay="0"/>
                                  </p:stCondLst>
                                  <p:childTnLst>
                                    <p:set>
                                      <p:cBhvr>
                                        <p:cTn id="2230" dur="1" fill="hold">
                                          <p:stCondLst>
                                            <p:cond delay="0"/>
                                          </p:stCondLst>
                                        </p:cTn>
                                        <p:tgtEl>
                                          <p:spTgt spid="829">
                                            <p:txEl>
                                              <p:pRg st="9" end="9"/>
                                            </p:txEl>
                                          </p:spTgt>
                                        </p:tgtEl>
                                        <p:attrNameLst>
                                          <p:attrName>style.visibility</p:attrName>
                                        </p:attrNameLst>
                                      </p:cBhvr>
                                      <p:to>
                                        <p:strVal val="visible"/>
                                      </p:to>
                                    </p:set>
                                  </p:childTnLst>
                                </p:cTn>
                              </p:par>
                            </p:childTnLst>
                          </p:cTn>
                        </p:par>
                      </p:childTnLst>
                    </p:cTn>
                  </p:par>
                  <p:par>
                    <p:cTn id="2231" fill="hold">
                      <p:stCondLst>
                        <p:cond delay="indefinite"/>
                      </p:stCondLst>
                      <p:childTnLst>
                        <p:par>
                          <p:cTn id="2232" fill="hold">
                            <p:stCondLst>
                              <p:cond delay="0"/>
                            </p:stCondLst>
                            <p:childTnLst>
                              <p:par>
                                <p:cTn id="2233" nodeType="clickEffect" fill="hold" presetClass="entr" presetID="1">
                                  <p:stCondLst>
                                    <p:cond delay="0"/>
                                  </p:stCondLst>
                                  <p:childTnLst>
                                    <p:set>
                                      <p:cBhvr>
                                        <p:cTn id="2234" dur="1" fill="hold">
                                          <p:stCondLst>
                                            <p:cond delay="0"/>
                                          </p:stCondLst>
                                        </p:cTn>
                                        <p:tgtEl>
                                          <p:spTgt spid="829">
                                            <p:txEl>
                                              <p:pRg st="10" end="10"/>
                                            </p:txEl>
                                          </p:spTgt>
                                        </p:tgtEl>
                                        <p:attrNameLst>
                                          <p:attrName>style.visibility</p:attrName>
                                        </p:attrNameLst>
                                      </p:cBhvr>
                                      <p:to>
                                        <p:strVal val="visible"/>
                                      </p:to>
                                    </p:set>
                                  </p:childTnLst>
                                </p:cTn>
                              </p:par>
                            </p:childTnLst>
                          </p:cTn>
                        </p:par>
                      </p:childTnLst>
                    </p:cTn>
                  </p:par>
                  <p:par>
                    <p:cTn id="2235" fill="hold">
                      <p:stCondLst>
                        <p:cond delay="indefinite"/>
                      </p:stCondLst>
                      <p:childTnLst>
                        <p:par>
                          <p:cTn id="2236" fill="hold">
                            <p:stCondLst>
                              <p:cond delay="0"/>
                            </p:stCondLst>
                            <p:childTnLst>
                              <p:par>
                                <p:cTn id="2237" nodeType="clickEffect" fill="hold" presetClass="entr" presetID="1">
                                  <p:stCondLst>
                                    <p:cond delay="0"/>
                                  </p:stCondLst>
                                  <p:childTnLst>
                                    <p:set>
                                      <p:cBhvr>
                                        <p:cTn id="2238" dur="1" fill="hold">
                                          <p:stCondLst>
                                            <p:cond delay="0"/>
                                          </p:stCondLst>
                                        </p:cTn>
                                        <p:tgtEl>
                                          <p:spTgt spid="829">
                                            <p:txEl>
                                              <p:pRg st="11" end="11"/>
                                            </p:txEl>
                                          </p:spTgt>
                                        </p:tgtEl>
                                        <p:attrNameLst>
                                          <p:attrName>style.visibility</p:attrName>
                                        </p:attrNameLst>
                                      </p:cBhvr>
                                      <p:to>
                                        <p:strVal val="visible"/>
                                      </p:to>
                                    </p:set>
                                  </p:childTnLst>
                                </p:cTn>
                              </p:par>
                            </p:childTnLst>
                          </p:cTn>
                        </p:par>
                      </p:childTnLst>
                    </p:cTn>
                  </p:par>
                  <p:par>
                    <p:cTn id="2239" fill="hold">
                      <p:stCondLst>
                        <p:cond delay="indefinite"/>
                      </p:stCondLst>
                      <p:childTnLst>
                        <p:par>
                          <p:cTn id="2240" fill="hold">
                            <p:stCondLst>
                              <p:cond delay="0"/>
                            </p:stCondLst>
                            <p:childTnLst>
                              <p:par>
                                <p:cTn id="2241" nodeType="clickEffect" fill="hold" presetClass="entr" presetID="1">
                                  <p:stCondLst>
                                    <p:cond delay="0"/>
                                  </p:stCondLst>
                                  <p:childTnLst>
                                    <p:set>
                                      <p:cBhvr>
                                        <p:cTn id="2242" dur="1" fill="hold">
                                          <p:stCondLst>
                                            <p:cond delay="0"/>
                                          </p:stCondLst>
                                        </p:cTn>
                                        <p:tgtEl>
                                          <p:spTgt spid="829">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JOHN SNOW’S EXPERIMENT</a:t>
            </a:r>
            <a:endParaRPr b="0" lang="en-US" sz="3600" spc="-1" strike="noStrike">
              <a:latin typeface="Arial"/>
            </a:endParaRPr>
          </a:p>
        </p:txBody>
      </p:sp>
      <p:sp>
        <p:nvSpPr>
          <p:cNvPr id="833" name="PlaceHolder 2"/>
          <p:cNvSpPr>
            <a:spLocks noGrp="1"/>
          </p:cNvSpPr>
          <p:nvPr>
            <p:ph/>
          </p:nvPr>
        </p:nvSpPr>
        <p:spPr>
          <a:xfrm>
            <a:off x="609480" y="1752480"/>
            <a:ext cx="8127360" cy="4372920"/>
          </a:xfrm>
          <a:prstGeom prst="rect">
            <a:avLst/>
          </a:prstGeom>
          <a:noFill/>
          <a:ln w="0">
            <a:noFill/>
          </a:ln>
        </p:spPr>
        <p:txBody>
          <a:bodyPr lIns="90000" rIns="90000" tIns="45000" bIns="45000" anchor="t">
            <a:normAutofit/>
          </a:bodyPr>
          <a:p>
            <a:pPr>
              <a:lnSpc>
                <a:spcPct val="100000"/>
              </a:lnSpc>
              <a:buNone/>
              <a:tabLst>
                <a:tab algn="l" pos="0"/>
              </a:tabLst>
            </a:pPr>
            <a:r>
              <a:rPr b="1" lang="en-US" sz="1800" spc="-1" strike="noStrike">
                <a:solidFill>
                  <a:srgbClr val="000000"/>
                </a:solidFill>
                <a:latin typeface="Arial"/>
                <a:ea typeface="Arial"/>
              </a:rPr>
              <a:t>“… </a:t>
            </a:r>
            <a:r>
              <a:rPr b="1" lang="en-US" sz="1800" spc="-1" strike="noStrike">
                <a:solidFill>
                  <a:srgbClr val="000000"/>
                </a:solidFill>
                <a:latin typeface="Arial"/>
                <a:ea typeface="Arial"/>
              </a:rPr>
              <a:t>there is no difference whatever in the houses or the people receiving the supply of the two Water Companies, or in any of the physical conditions with which they are surrounded …”</a:t>
            </a:r>
            <a:endParaRPr b="0" lang="en-US" sz="1800" spc="-1" strike="noStrike">
              <a:latin typeface="Arial"/>
            </a:endParaRPr>
          </a:p>
          <a:p>
            <a:pPr>
              <a:lnSpc>
                <a:spcPct val="100000"/>
              </a:lnSpc>
              <a:spcBef>
                <a:spcPts val="961"/>
              </a:spcBef>
              <a:buNone/>
              <a:tabLst>
                <a:tab algn="l" pos="0"/>
              </a:tabLst>
            </a:pPr>
            <a:endParaRPr b="0" lang="en-US" sz="1800" spc="-1" strike="noStrike">
              <a:latin typeface="Arial"/>
            </a:endParaRPr>
          </a:p>
          <a:p>
            <a:pPr>
              <a:lnSpc>
                <a:spcPct val="100000"/>
              </a:lnSpc>
              <a:spcBef>
                <a:spcPts val="961"/>
              </a:spcBef>
              <a:buNone/>
              <a:tabLst>
                <a:tab algn="l" pos="0"/>
              </a:tabLst>
            </a:pPr>
            <a:r>
              <a:rPr b="1" lang="en-US" sz="1800" spc="-1" strike="noStrike">
                <a:solidFill>
                  <a:srgbClr val="000000"/>
                </a:solidFill>
                <a:latin typeface="Arial"/>
                <a:ea typeface="Arial"/>
              </a:rPr>
              <a:t>The only difference was in the water supply, “one group being supplied with water containing the sewage of London, and amongst it, whatever might have come from the cholera patients, the other group having water quite free from impurity.”</a:t>
            </a:r>
            <a:endParaRPr b="0" lang="en-US" sz="1800" spc="-1" strike="noStrike">
              <a:latin typeface="Arial"/>
            </a:endParaRPr>
          </a:p>
          <a:p>
            <a:pPr>
              <a:lnSpc>
                <a:spcPct val="100000"/>
              </a:lnSpc>
              <a:spcBef>
                <a:spcPts val="961"/>
              </a:spcBef>
              <a:buNone/>
              <a:tabLst>
                <a:tab algn="l" pos="0"/>
              </a:tabLst>
            </a:pPr>
            <a:endParaRPr b="0" lang="en-US" sz="1800" spc="-1" strike="noStrike">
              <a:latin typeface="Arial"/>
            </a:endParaRPr>
          </a:p>
          <a:p>
            <a:pPr>
              <a:lnSpc>
                <a:spcPct val="100000"/>
              </a:lnSpc>
              <a:spcBef>
                <a:spcPts val="961"/>
              </a:spcBef>
              <a:buNone/>
              <a:tabLst>
                <a:tab algn="l" pos="0"/>
              </a:tabLst>
            </a:pPr>
            <a:r>
              <a:rPr b="1" lang="en-US" sz="1800" spc="-1" strike="noStrike">
                <a:solidFill>
                  <a:srgbClr val="000000"/>
                </a:solidFill>
                <a:latin typeface="Arial"/>
                <a:ea typeface="Arial"/>
              </a:rPr>
              <a:t>The map displays a striking revelation—the deaths are roughly clustered around the Broad Street pump.</a:t>
            </a:r>
            <a:endParaRPr b="0" lang="en-US" sz="1800" spc="-1" strike="noStrike">
              <a:latin typeface="Arial"/>
            </a:endParaRPr>
          </a:p>
        </p:txBody>
      </p:sp>
      <p:sp>
        <p:nvSpPr>
          <p:cNvPr id="834" name="PlaceHolder 3"/>
          <p:cNvSpPr>
            <a:spLocks noGrp="1"/>
          </p:cNvSpPr>
          <p:nvPr>
            <p:ph type="sldNum" idx="113"/>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142605CA-AB9D-4E34-831F-27CAB0770CFA}"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835" name="Google Shape;1312;p116"/>
          <p:cNvGraphicFramePr/>
          <p:nvPr/>
        </p:nvGraphicFramePr>
        <p:xfrm>
          <a:off x="2031840" y="5341680"/>
          <a:ext cx="8127360" cy="1452600"/>
        </p:xfrm>
        <a:graphic>
          <a:graphicData uri="http://schemas.openxmlformats.org/drawingml/2006/table">
            <a:tbl>
              <a:tblPr/>
              <a:tblGrid>
                <a:gridCol w="2031840"/>
                <a:gridCol w="2031840"/>
                <a:gridCol w="2031840"/>
                <a:gridCol w="2032200"/>
              </a:tblGrid>
              <a:tr h="340560">
                <a:tc>
                  <a:txBody>
                    <a:bodyPr anchor="t">
                      <a:noAutofit/>
                    </a:bodyPr>
                    <a:p>
                      <a:pPr>
                        <a:lnSpc>
                          <a:spcPct val="100000"/>
                        </a:lnSpc>
                        <a:buNone/>
                        <a:tabLst>
                          <a:tab algn="l" pos="0"/>
                        </a:tabLst>
                      </a:pPr>
                      <a:r>
                        <a:rPr b="1" lang="en-US" sz="1400" spc="-1" strike="noStrike">
                          <a:solidFill>
                            <a:srgbClr val="ffffff"/>
                          </a:solidFill>
                          <a:latin typeface="Arial"/>
                          <a:ea typeface="Arial"/>
                        </a:rPr>
                        <a:t>Supply Area</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chor="t">
                      <a:noAutofit/>
                    </a:bodyPr>
                    <a:p>
                      <a:pPr>
                        <a:lnSpc>
                          <a:spcPct val="100000"/>
                        </a:lnSpc>
                        <a:buNone/>
                        <a:tabLst>
                          <a:tab algn="l" pos="0"/>
                        </a:tabLst>
                      </a:pPr>
                      <a:r>
                        <a:rPr b="1" lang="en-US" sz="1400" spc="-1" strike="noStrike">
                          <a:solidFill>
                            <a:srgbClr val="ffffff"/>
                          </a:solidFill>
                          <a:latin typeface="Arial"/>
                          <a:ea typeface="Arial"/>
                        </a:rPr>
                        <a:t>Num. of Houses</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chor="t">
                      <a:noAutofit/>
                    </a:bodyPr>
                    <a:p>
                      <a:pPr>
                        <a:lnSpc>
                          <a:spcPct val="100000"/>
                        </a:lnSpc>
                        <a:buNone/>
                        <a:tabLst>
                          <a:tab algn="l" pos="0"/>
                        </a:tabLst>
                      </a:pPr>
                      <a:r>
                        <a:rPr b="1" lang="en-US" sz="1400" spc="-1" strike="noStrike">
                          <a:solidFill>
                            <a:srgbClr val="ffffff"/>
                          </a:solidFill>
                          <a:latin typeface="Arial"/>
                          <a:ea typeface="Arial"/>
                        </a:rPr>
                        <a:t>Cholera Deaths</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chor="t">
                      <a:noAutofit/>
                    </a:bodyPr>
                    <a:p>
                      <a:pPr>
                        <a:lnSpc>
                          <a:spcPct val="100000"/>
                        </a:lnSpc>
                        <a:buNone/>
                        <a:tabLst>
                          <a:tab algn="l" pos="0"/>
                        </a:tabLst>
                      </a:pPr>
                      <a:r>
                        <a:rPr b="1" lang="en-US" sz="1400" spc="-1" strike="noStrike">
                          <a:solidFill>
                            <a:srgbClr val="ffffff"/>
                          </a:solidFill>
                          <a:latin typeface="Arial"/>
                          <a:ea typeface="Arial"/>
                        </a:rPr>
                        <a:t>Deaths/10k Houses</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r>
              <a:tr h="370800">
                <a:tc>
                  <a:txBody>
                    <a:bodyPr anchor="t">
                      <a:noAutofit/>
                    </a:bodyPr>
                    <a:p>
                      <a:pPr>
                        <a:lnSpc>
                          <a:spcPct val="100000"/>
                        </a:lnSpc>
                        <a:buNone/>
                        <a:tabLst>
                          <a:tab algn="l" pos="0"/>
                        </a:tabLst>
                      </a:pPr>
                      <a:r>
                        <a:rPr b="0" lang="en-US" sz="1400" spc="-1" strike="noStrike">
                          <a:solidFill>
                            <a:srgbClr val="000000"/>
                          </a:solidFill>
                          <a:latin typeface="Arial"/>
                          <a:ea typeface="Arial"/>
                        </a:rPr>
                        <a:t>S &amp; V (Dirty Water)</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acaca"/>
                    </a:solid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40,046</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acaca"/>
                    </a:solid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1,263</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acaca"/>
                    </a:solid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315</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acaca"/>
                    </a:solidFill>
                  </a:tcPr>
                </a:tc>
              </a:tr>
              <a:tr h="370800">
                <a:tc>
                  <a:txBody>
                    <a:bodyPr anchor="t">
                      <a:noAutofit/>
                    </a:bodyPr>
                    <a:p>
                      <a:pPr>
                        <a:lnSpc>
                          <a:spcPct val="100000"/>
                        </a:lnSpc>
                        <a:buNone/>
                        <a:tabLst>
                          <a:tab algn="l" pos="0"/>
                        </a:tabLst>
                      </a:pPr>
                      <a:r>
                        <a:rPr b="0" lang="en-US" sz="1400" spc="-1" strike="noStrike">
                          <a:solidFill>
                            <a:srgbClr val="000000"/>
                          </a:solidFill>
                          <a:latin typeface="Arial"/>
                          <a:ea typeface="Arial"/>
                        </a:rPr>
                        <a:t>Lambeth (Clean Water)</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6e6e6"/>
                    </a:solid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26,107</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6e6e6"/>
                    </a:solid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98</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6e6e6"/>
                    </a:solid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37</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6e6e6"/>
                    </a:solidFill>
                  </a:tcPr>
                </a:tc>
              </a:tr>
              <a:tr h="370800">
                <a:tc>
                  <a:txBody>
                    <a:bodyPr anchor="t">
                      <a:noAutofit/>
                    </a:bodyPr>
                    <a:p>
                      <a:pPr>
                        <a:lnSpc>
                          <a:spcPct val="100000"/>
                        </a:lnSpc>
                        <a:buNone/>
                        <a:tabLst>
                          <a:tab algn="l" pos="0"/>
                        </a:tabLst>
                      </a:pPr>
                      <a:r>
                        <a:rPr b="0" lang="en-US" sz="1400" spc="-1" strike="noStrike">
                          <a:solidFill>
                            <a:srgbClr val="000000"/>
                          </a:solidFill>
                          <a:latin typeface="Arial"/>
                          <a:ea typeface="Arial"/>
                        </a:rPr>
                        <a:t>Rest of London</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acaca"/>
                    </a:solid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256,423</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acaca"/>
                    </a:solid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1,422</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acaca"/>
                    </a:solid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59</a:t>
                      </a:r>
                      <a:endParaRPr b="0" lang="en-US" sz="1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acaca"/>
                    </a:solidFill>
                  </a:tcPr>
                </a:tc>
              </a:tr>
            </a:tbl>
          </a:graphicData>
        </a:graphic>
      </p:graphicFrame>
      <p:pic>
        <p:nvPicPr>
          <p:cNvPr id="836" name="Google Shape;1313;p116" descr=""/>
          <p:cNvPicPr/>
          <p:nvPr/>
        </p:nvPicPr>
        <p:blipFill>
          <a:blip r:embed="rId1"/>
          <a:stretch/>
        </p:blipFill>
        <p:spPr>
          <a:xfrm>
            <a:off x="8920800" y="2197080"/>
            <a:ext cx="2925360" cy="2745000"/>
          </a:xfrm>
          <a:prstGeom prst="rect">
            <a:avLst/>
          </a:prstGeom>
          <a:ln w="0">
            <a:noFill/>
          </a:ln>
        </p:spPr>
      </p:pic>
    </p:spTree>
  </p:cSld>
  <mc:AlternateContent>
    <mc:Choice Requires="p14">
      <p:transition spd="slow" p14:dur="2000"/>
    </mc:Choice>
    <mc:Fallback>
      <p:transition spd="slow"/>
    </mc:Fallback>
  </mc:AlternateContent>
  <p:timing>
    <p:tnLst>
      <p:par>
        <p:cTn id="2243" dur="indefinite" restart="never" nodeType="tmRoot">
          <p:childTnLst>
            <p:seq>
              <p:cTn id="2244" dur="indefinite" nodeType="mainSeq">
                <p:childTnLst>
                  <p:par>
                    <p:cTn id="2245" fill="hold">
                      <p:stCondLst>
                        <p:cond delay="indefinite"/>
                      </p:stCondLst>
                      <p:childTnLst>
                        <p:par>
                          <p:cTn id="2246" fill="hold">
                            <p:stCondLst>
                              <p:cond delay="0"/>
                            </p:stCondLst>
                            <p:childTnLst>
                              <p:par>
                                <p:cTn id="2247" nodeType="clickEffect" fill="hold" presetClass="entr" presetID="1">
                                  <p:stCondLst>
                                    <p:cond delay="0"/>
                                  </p:stCondLst>
                                  <p:childTnLst>
                                    <p:set>
                                      <p:cBhvr>
                                        <p:cTn id="2248" dur="1" fill="hold">
                                          <p:stCondLst>
                                            <p:cond delay="0"/>
                                          </p:stCondLst>
                                        </p:cTn>
                                        <p:tgtEl>
                                          <p:spTgt spid="833">
                                            <p:txEl>
                                              <p:pRg st="0" end="0"/>
                                            </p:txEl>
                                          </p:spTgt>
                                        </p:tgtEl>
                                        <p:attrNameLst>
                                          <p:attrName>style.visibility</p:attrName>
                                        </p:attrNameLst>
                                      </p:cBhvr>
                                      <p:to>
                                        <p:strVal val="visible"/>
                                      </p:to>
                                    </p:set>
                                  </p:childTnLst>
                                </p:cTn>
                              </p:par>
                            </p:childTnLst>
                          </p:cTn>
                        </p:par>
                      </p:childTnLst>
                    </p:cTn>
                  </p:par>
                  <p:par>
                    <p:cTn id="2249" fill="hold">
                      <p:stCondLst>
                        <p:cond delay="indefinite"/>
                      </p:stCondLst>
                      <p:childTnLst>
                        <p:par>
                          <p:cTn id="2250" fill="hold">
                            <p:stCondLst>
                              <p:cond delay="0"/>
                            </p:stCondLst>
                            <p:childTnLst>
                              <p:par>
                                <p:cTn id="2251" nodeType="clickEffect" fill="hold" presetClass="entr" presetID="1">
                                  <p:stCondLst>
                                    <p:cond delay="0"/>
                                  </p:stCondLst>
                                  <p:childTnLst>
                                    <p:set>
                                      <p:cBhvr>
                                        <p:cTn id="2252" dur="1" fill="hold">
                                          <p:stCondLst>
                                            <p:cond delay="0"/>
                                          </p:stCondLst>
                                        </p:cTn>
                                        <p:tgtEl>
                                          <p:spTgt spid="833">
                                            <p:txEl>
                                              <p:pRg st="1" end="1"/>
                                            </p:txEl>
                                          </p:spTgt>
                                        </p:tgtEl>
                                        <p:attrNameLst>
                                          <p:attrName>style.visibility</p:attrName>
                                        </p:attrNameLst>
                                      </p:cBhvr>
                                      <p:to>
                                        <p:strVal val="visible"/>
                                      </p:to>
                                    </p:set>
                                  </p:childTnLst>
                                </p:cTn>
                              </p:par>
                            </p:childTnLst>
                          </p:cTn>
                        </p:par>
                      </p:childTnLst>
                    </p:cTn>
                  </p:par>
                  <p:par>
                    <p:cTn id="2253" fill="hold">
                      <p:stCondLst>
                        <p:cond delay="indefinite"/>
                      </p:stCondLst>
                      <p:childTnLst>
                        <p:par>
                          <p:cTn id="2254" fill="hold">
                            <p:stCondLst>
                              <p:cond delay="0"/>
                            </p:stCondLst>
                            <p:childTnLst>
                              <p:par>
                                <p:cTn id="2255" nodeType="clickEffect" fill="hold" presetClass="entr" presetID="1">
                                  <p:stCondLst>
                                    <p:cond delay="0"/>
                                  </p:stCondLst>
                                  <p:childTnLst>
                                    <p:set>
                                      <p:cBhvr>
                                        <p:cTn id="2256" dur="1" fill="hold">
                                          <p:stCondLst>
                                            <p:cond delay="0"/>
                                          </p:stCondLst>
                                        </p:cTn>
                                        <p:tgtEl>
                                          <p:spTgt spid="833">
                                            <p:txEl>
                                              <p:pRg st="2" end="2"/>
                                            </p:txEl>
                                          </p:spTgt>
                                        </p:tgtEl>
                                        <p:attrNameLst>
                                          <p:attrName>style.visibility</p:attrName>
                                        </p:attrNameLst>
                                      </p:cBhvr>
                                      <p:to>
                                        <p:strVal val="visible"/>
                                      </p:to>
                                    </p:set>
                                  </p:childTnLst>
                                </p:cTn>
                              </p:par>
                            </p:childTnLst>
                          </p:cTn>
                        </p:par>
                      </p:childTnLst>
                    </p:cTn>
                  </p:par>
                  <p:par>
                    <p:cTn id="2257" fill="hold">
                      <p:stCondLst>
                        <p:cond delay="indefinite"/>
                      </p:stCondLst>
                      <p:childTnLst>
                        <p:par>
                          <p:cTn id="2258" fill="hold">
                            <p:stCondLst>
                              <p:cond delay="0"/>
                            </p:stCondLst>
                            <p:childTnLst>
                              <p:par>
                                <p:cTn id="2259" nodeType="clickEffect" fill="hold" presetClass="entr" presetID="1">
                                  <p:stCondLst>
                                    <p:cond delay="0"/>
                                  </p:stCondLst>
                                  <p:childTnLst>
                                    <p:set>
                                      <p:cBhvr>
                                        <p:cTn id="2260" dur="1" fill="hold">
                                          <p:stCondLst>
                                            <p:cond delay="0"/>
                                          </p:stCondLst>
                                        </p:cTn>
                                        <p:tgtEl>
                                          <p:spTgt spid="833">
                                            <p:txEl>
                                              <p:pRg st="3" end="3"/>
                                            </p:txEl>
                                          </p:spTgt>
                                        </p:tgtEl>
                                        <p:attrNameLst>
                                          <p:attrName>style.visibility</p:attrName>
                                        </p:attrNameLst>
                                      </p:cBhvr>
                                      <p:to>
                                        <p:strVal val="visible"/>
                                      </p:to>
                                    </p:set>
                                  </p:childTnLst>
                                </p:cTn>
                              </p:par>
                            </p:childTnLst>
                          </p:cTn>
                        </p:par>
                      </p:childTnLst>
                    </p:cTn>
                  </p:par>
                  <p:par>
                    <p:cTn id="2261" fill="hold">
                      <p:stCondLst>
                        <p:cond delay="indefinite"/>
                      </p:stCondLst>
                      <p:childTnLst>
                        <p:par>
                          <p:cTn id="2262" fill="hold">
                            <p:stCondLst>
                              <p:cond delay="0"/>
                            </p:stCondLst>
                            <p:childTnLst>
                              <p:par>
                                <p:cTn id="2263" nodeType="clickEffect" fill="hold" presetClass="entr" presetID="1">
                                  <p:stCondLst>
                                    <p:cond delay="0"/>
                                  </p:stCondLst>
                                  <p:childTnLst>
                                    <p:set>
                                      <p:cBhvr>
                                        <p:cTn id="2264" dur="1" fill="hold">
                                          <p:stCondLst>
                                            <p:cond delay="0"/>
                                          </p:stCondLst>
                                        </p:cTn>
                                        <p:tgtEl>
                                          <p:spTgt spid="833">
                                            <p:txEl>
                                              <p:pRg st="4" end="4"/>
                                            </p:txEl>
                                          </p:spTgt>
                                        </p:tgtEl>
                                        <p:attrNameLst>
                                          <p:attrName>style.visibility</p:attrName>
                                        </p:attrNameLst>
                                      </p:cBhvr>
                                      <p:to>
                                        <p:strVal val="visible"/>
                                      </p:to>
                                    </p:set>
                                  </p:childTnLst>
                                </p:cTn>
                              </p:par>
                            </p:childTnLst>
                          </p:cTn>
                        </p:par>
                      </p:childTnLst>
                    </p:cTn>
                  </p:par>
                  <p:par>
                    <p:cTn id="2265" fill="hold">
                      <p:stCondLst>
                        <p:cond delay="indefinite"/>
                      </p:stCondLst>
                      <p:childTnLst>
                        <p:par>
                          <p:cTn id="2266" fill="hold">
                            <p:stCondLst>
                              <p:cond delay="0"/>
                            </p:stCondLst>
                            <p:childTnLst>
                              <p:par>
                                <p:cTn id="2267" nodeType="withEffect" fill="hold" presetClass="entr" presetID="1">
                                  <p:stCondLst>
                                    <p:cond delay="0"/>
                                  </p:stCondLst>
                                  <p:childTnLst>
                                    <p:set>
                                      <p:cBhvr>
                                        <p:cTn id="2268" dur="1" fill="hold">
                                          <p:stCondLst>
                                            <p:cond delay="0"/>
                                          </p:stCondLst>
                                        </p:cTn>
                                        <p:tgtEl>
                                          <p:spTgt spid="836"/>
                                        </p:tgtEl>
                                        <p:attrNameLst>
                                          <p:attrName>style.visibility</p:attrName>
                                        </p:attrNameLst>
                                      </p:cBhvr>
                                      <p:to>
                                        <p:strVal val="visible"/>
                                      </p:to>
                                    </p:set>
                                  </p:childTnLst>
                                </p:cTn>
                              </p:par>
                            </p:childTnLst>
                          </p:cTn>
                        </p:par>
                      </p:childTnLst>
                    </p:cTn>
                  </p:par>
                  <p:par>
                    <p:cTn id="2269" fill="hold">
                      <p:stCondLst>
                        <p:cond delay="indefinite"/>
                      </p:stCondLst>
                      <p:childTnLst>
                        <p:par>
                          <p:cTn id="2270" fill="hold">
                            <p:stCondLst>
                              <p:cond delay="0"/>
                            </p:stCondLst>
                            <p:childTnLst>
                              <p:par>
                                <p:cTn id="2271" nodeType="clickEffect" fill="hold" presetClass="entr" presetID="1">
                                  <p:stCondLst>
                                    <p:cond delay="0"/>
                                  </p:stCondLst>
                                  <p:childTnLst>
                                    <p:set>
                                      <p:cBhvr>
                                        <p:cTn id="2272" dur="1" fill="hold">
                                          <p:stCondLst>
                                            <p:cond delay="0"/>
                                          </p:stCondLst>
                                        </p:cTn>
                                        <p:tgtEl>
                                          <p:spTgt spid="8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title"/>
          </p:nvPr>
        </p:nvSpPr>
        <p:spPr>
          <a:xfrm>
            <a:off x="1523880" y="2794680"/>
            <a:ext cx="8988840" cy="1101960"/>
          </a:xfrm>
          <a:prstGeom prst="rect">
            <a:avLst/>
          </a:prstGeom>
          <a:noFill/>
          <a:ln w="0">
            <a:noFill/>
          </a:ln>
        </p:spPr>
        <p:txBody>
          <a:bodyPr lIns="90000" rIns="90000" tIns="45000" bIns="45000" anchor="b">
            <a:normAutofit/>
          </a:bodyPr>
          <a:p>
            <a:pPr algn="ctr">
              <a:lnSpc>
                <a:spcPct val="100000"/>
              </a:lnSpc>
              <a:buNone/>
              <a:tabLst>
                <a:tab algn="l" pos="0"/>
              </a:tabLst>
            </a:pPr>
            <a:r>
              <a:rPr b="0" i="1" lang="en-US" sz="2400" spc="-1" strike="noStrike">
                <a:solidFill>
                  <a:srgbClr val="7f7f7f"/>
                </a:solidFill>
                <a:latin typeface="Arial Black"/>
                <a:ea typeface="Arial Black"/>
              </a:rPr>
              <a:t>NEXT CLASS:</a:t>
            </a:r>
            <a:br/>
            <a:r>
              <a:rPr b="0" lang="en-US" sz="3600" spc="-1" strike="noStrike">
                <a:solidFill>
                  <a:srgbClr val="d1282e"/>
                </a:solidFill>
                <a:latin typeface="Arial Black"/>
                <a:ea typeface="Arial Black"/>
              </a:rPr>
              <a:t>EXPLORATORY ANALYSIS</a:t>
            </a:r>
            <a:endParaRPr b="0" lang="en-US" sz="3600" spc="-1" strike="noStrike">
              <a:latin typeface="Arial"/>
            </a:endParaRPr>
          </a:p>
        </p:txBody>
      </p:sp>
      <p:sp>
        <p:nvSpPr>
          <p:cNvPr id="838" name="PlaceHolder 2"/>
          <p:cNvSpPr>
            <a:spLocks noGrp="1"/>
          </p:cNvSpPr>
          <p:nvPr>
            <p:ph type="sldNum" idx="114"/>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5BBFFE08-E2FC-4C05-9D71-82E9C7D25402}"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839" name="Google Shape;1321;p117" descr=""/>
          <p:cNvPicPr/>
          <p:nvPr/>
        </p:nvPicPr>
        <p:blipFill>
          <a:blip r:embed="rId1"/>
          <a:stretch/>
        </p:blipFill>
        <p:spPr>
          <a:xfrm>
            <a:off x="4812840" y="4077360"/>
            <a:ext cx="2410920" cy="23547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3. </a:t>
            </a:r>
            <a:r>
              <a:rPr b="0" lang="en-US" sz="3600" spc="-1" strike="noStrike">
                <a:solidFill>
                  <a:srgbClr val="d1282e"/>
                </a:solidFill>
                <a:latin typeface="Arial Black"/>
                <a:ea typeface="Arial Black"/>
              </a:rPr>
              <a:t>MA</a:t>
            </a:r>
            <a:r>
              <a:rPr b="0" lang="en-US" sz="3600" spc="-1" strike="noStrike">
                <a:solidFill>
                  <a:srgbClr val="d1282e"/>
                </a:solidFill>
                <a:latin typeface="Arial Black"/>
                <a:ea typeface="Arial Black"/>
              </a:rPr>
              <a:t>P</a:t>
            </a:r>
            <a:endParaRPr b="0" lang="en-US" sz="3600" spc="-1" strike="noStrike">
              <a:latin typeface="Arial"/>
            </a:endParaRPr>
          </a:p>
        </p:txBody>
      </p:sp>
      <p:sp>
        <p:nvSpPr>
          <p:cNvPr id="173"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Apply a function to every row, possibly creating more or fewer columns</a:t>
            </a:r>
            <a:endParaRPr b="0" lang="en-US" sz="2000" spc="-1" strike="noStrike">
              <a:latin typeface="Arial"/>
            </a:endParaRPr>
          </a:p>
        </p:txBody>
      </p:sp>
      <p:sp>
        <p:nvSpPr>
          <p:cNvPr id="174" name="PlaceHolder 3"/>
          <p:cNvSpPr>
            <a:spLocks noGrp="1"/>
          </p:cNvSpPr>
          <p:nvPr>
            <p:ph type="sldNum" idx="20"/>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17C89E54-8AD1-4A90-A9C6-B8475C583A7E}" type="slidenum">
              <a:rPr b="1" lang="en-US" sz="2400" spc="-1" strike="noStrike">
                <a:solidFill>
                  <a:srgbClr val="d1282e"/>
                </a:solidFill>
                <a:latin typeface="Arial"/>
                <a:ea typeface="Arial"/>
              </a:rPr>
              <a:t>11</a:t>
            </a:fld>
            <a:endParaRPr b="0" lang="en-US" sz="2400" spc="-1" strike="noStrike">
              <a:latin typeface="Times New Roman"/>
            </a:endParaRPr>
          </a:p>
        </p:txBody>
      </p:sp>
      <p:graphicFrame>
        <p:nvGraphicFramePr>
          <p:cNvPr id="175" name="Google Shape;241;p23"/>
          <p:cNvGraphicFramePr/>
          <p:nvPr/>
        </p:nvGraphicFramePr>
        <p:xfrm>
          <a:off x="1615680" y="3052080"/>
          <a:ext cx="3705120" cy="1517760"/>
        </p:xfrm>
        <a:graphic>
          <a:graphicData uri="http://schemas.openxmlformats.org/drawingml/2006/table">
            <a:tbl>
              <a:tblPr/>
              <a:tblGrid>
                <a:gridCol w="632520"/>
                <a:gridCol w="30729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Address</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College Park, MD, 20742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Washington, DC, 20001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Silver Spring, MD, 20901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76" name="Google Shape;242;p23"/>
          <p:cNvSpPr/>
          <p:nvPr/>
        </p:nvSpPr>
        <p:spPr>
          <a:xfrm>
            <a:off x="609480" y="5418360"/>
            <a:ext cx="6400080" cy="700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n-US" sz="2000" spc="-1" strike="noStrike">
                <a:solidFill>
                  <a:srgbClr val="000000"/>
                </a:solidFill>
                <a:latin typeface="Arial"/>
                <a:ea typeface="Arial"/>
              </a:rPr>
              <a:t>Variations that allow one row to generate multiple rows in the output (sometimes called “flatmap”)</a:t>
            </a:r>
            <a:endParaRPr b="0" lang="en-US" sz="2000" spc="-1" strike="noStrike">
              <a:latin typeface="Arial"/>
            </a:endParaRPr>
          </a:p>
        </p:txBody>
      </p:sp>
      <p:graphicFrame>
        <p:nvGraphicFramePr>
          <p:cNvPr id="177" name="Google Shape;243;p23"/>
          <p:cNvGraphicFramePr/>
          <p:nvPr/>
        </p:nvGraphicFramePr>
        <p:xfrm>
          <a:off x="6379920" y="3052080"/>
          <a:ext cx="3882600" cy="2039400"/>
        </p:xfrm>
        <a:graphic>
          <a:graphicData uri="http://schemas.openxmlformats.org/drawingml/2006/table">
            <a:tbl>
              <a:tblPr/>
              <a:tblGrid>
                <a:gridCol w="450360"/>
                <a:gridCol w="1438920"/>
                <a:gridCol w="794160"/>
                <a:gridCol w="119952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City</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State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Zipcode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640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College Park</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MD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20742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Washington</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DC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20001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640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Silver Spring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MD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20901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78" name="Google Shape;244;p23"/>
          <p:cNvSpPr/>
          <p:nvPr/>
        </p:nvSpPr>
        <p:spPr>
          <a:xfrm>
            <a:off x="5585760" y="4022280"/>
            <a:ext cx="529560" cy="4896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129" dur="indefinite" restart="never" nodeType="tmRoot">
          <p:childTnLst>
            <p:seq>
              <p:cTn id="130" dur="indefinite" nodeType="mainSeq">
                <p:childTnLst>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4. </a:t>
            </a:r>
            <a:r>
              <a:rPr b="0" lang="en-US" sz="3600" spc="-1" strike="noStrike">
                <a:solidFill>
                  <a:srgbClr val="d1282e"/>
                </a:solidFill>
                <a:latin typeface="Arial Black"/>
                <a:ea typeface="Arial Black"/>
              </a:rPr>
              <a:t>GR</a:t>
            </a:r>
            <a:r>
              <a:rPr b="0" lang="en-US" sz="3600" spc="-1" strike="noStrike">
                <a:solidFill>
                  <a:srgbClr val="d1282e"/>
                </a:solidFill>
                <a:latin typeface="Arial Black"/>
                <a:ea typeface="Arial Black"/>
              </a:rPr>
              <a:t>OU</a:t>
            </a:r>
            <a:r>
              <a:rPr b="0" lang="en-US" sz="3600" spc="-1" strike="noStrike">
                <a:solidFill>
                  <a:srgbClr val="d1282e"/>
                </a:solidFill>
                <a:latin typeface="Arial Black"/>
                <a:ea typeface="Arial Black"/>
              </a:rPr>
              <a:t>P </a:t>
            </a:r>
            <a:r>
              <a:rPr b="0" lang="en-US" sz="3600" spc="-1" strike="noStrike">
                <a:solidFill>
                  <a:srgbClr val="d1282e"/>
                </a:solidFill>
                <a:latin typeface="Arial Black"/>
                <a:ea typeface="Arial Black"/>
              </a:rPr>
              <a:t>BY</a:t>
            </a:r>
            <a:endParaRPr b="0" lang="en-US" sz="3600" spc="-1" strike="noStrike">
              <a:latin typeface="Arial"/>
            </a:endParaRPr>
          </a:p>
        </p:txBody>
      </p:sp>
      <p:sp>
        <p:nvSpPr>
          <p:cNvPr id="180"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Group tuples together by column/dimension</a:t>
            </a:r>
            <a:endParaRPr b="0" lang="en-US" sz="2000" spc="-1" strike="noStrike">
              <a:latin typeface="Arial"/>
            </a:endParaRPr>
          </a:p>
        </p:txBody>
      </p:sp>
      <p:sp>
        <p:nvSpPr>
          <p:cNvPr id="181" name="PlaceHolder 3"/>
          <p:cNvSpPr>
            <a:spLocks noGrp="1"/>
          </p:cNvSpPr>
          <p:nvPr>
            <p:ph type="sldNum" idx="21"/>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DF6AA10C-E201-4510-8274-82EB6D4900DB}"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182" name="Google Shape;253;p24"/>
          <p:cNvGraphicFramePr/>
          <p:nvPr/>
        </p:nvGraphicFramePr>
        <p:xfrm>
          <a:off x="1565640" y="2468520"/>
          <a:ext cx="2655720" cy="3415320"/>
        </p:xfrm>
        <a:graphic>
          <a:graphicData uri="http://schemas.openxmlformats.org/drawingml/2006/table">
            <a:tbl>
              <a:tblPr/>
              <a:tblGrid>
                <a:gridCol w="602640"/>
                <a:gridCol w="71928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8016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183" name="Google Shape;254;p24"/>
          <p:cNvGraphicFramePr/>
          <p:nvPr/>
        </p:nvGraphicFramePr>
        <p:xfrm>
          <a:off x="7181280" y="1524240"/>
          <a:ext cx="1936440" cy="2276640"/>
        </p:xfrm>
        <a:graphic>
          <a:graphicData uri="http://schemas.openxmlformats.org/drawingml/2006/table">
            <a:tbl>
              <a:tblPr/>
              <a:tblGrid>
                <a:gridCol w="60264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184" name="Google Shape;255;p24"/>
          <p:cNvGraphicFramePr/>
          <p:nvPr/>
        </p:nvGraphicFramePr>
        <p:xfrm>
          <a:off x="7213680" y="4651200"/>
          <a:ext cx="1936440" cy="1517760"/>
        </p:xfrm>
        <a:graphic>
          <a:graphicData uri="http://schemas.openxmlformats.org/drawingml/2006/table">
            <a:tbl>
              <a:tblPr/>
              <a:tblGrid>
                <a:gridCol w="60264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85" name="Google Shape;256;p24"/>
          <p:cNvSpPr/>
          <p:nvPr/>
        </p:nvSpPr>
        <p:spPr>
          <a:xfrm>
            <a:off x="7639920" y="974520"/>
            <a:ext cx="9086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A = foo</a:t>
            </a:r>
            <a:endParaRPr b="0" lang="en-US" sz="1800" spc="-1" strike="noStrike">
              <a:latin typeface="Arial"/>
            </a:endParaRPr>
          </a:p>
        </p:txBody>
      </p:sp>
      <p:sp>
        <p:nvSpPr>
          <p:cNvPr id="186" name="Google Shape;257;p24"/>
          <p:cNvSpPr/>
          <p:nvPr/>
        </p:nvSpPr>
        <p:spPr>
          <a:xfrm>
            <a:off x="7633800" y="4101120"/>
            <a:ext cx="9216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A = bar</a:t>
            </a:r>
            <a:endParaRPr b="0" lang="en-US" sz="1800" spc="-1" strike="noStrike">
              <a:latin typeface="Arial"/>
            </a:endParaRPr>
          </a:p>
        </p:txBody>
      </p:sp>
      <p:sp>
        <p:nvSpPr>
          <p:cNvPr id="187" name="Google Shape;258;p24"/>
          <p:cNvSpPr/>
          <p:nvPr/>
        </p:nvSpPr>
        <p:spPr>
          <a:xfrm>
            <a:off x="5138280" y="3731760"/>
            <a:ext cx="1126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By ‘A’</a:t>
            </a:r>
            <a:endParaRPr b="0" lang="en-US" sz="1800" spc="-1" strike="noStrike">
              <a:latin typeface="Arial"/>
            </a:endParaRPr>
          </a:p>
        </p:txBody>
      </p:sp>
      <p:sp>
        <p:nvSpPr>
          <p:cNvPr id="188" name="Google Shape;259;p24"/>
          <p:cNvSpPr/>
          <p:nvPr/>
        </p:nvSpPr>
        <p:spPr>
          <a:xfrm>
            <a:off x="4471560" y="4101120"/>
            <a:ext cx="1983600" cy="36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188"/>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187"/>
                                        </p:tgtEl>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tgtEl>
                                          <p:spTgt spid="183"/>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185"/>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186"/>
                                        </p:tgtEl>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4. </a:t>
            </a:r>
            <a:r>
              <a:rPr b="0" lang="en-US" sz="3600" spc="-1" strike="noStrike">
                <a:solidFill>
                  <a:srgbClr val="d1282e"/>
                </a:solidFill>
                <a:latin typeface="Arial Black"/>
                <a:ea typeface="Arial Black"/>
              </a:rPr>
              <a:t>GR</a:t>
            </a:r>
            <a:r>
              <a:rPr b="0" lang="en-US" sz="3600" spc="-1" strike="noStrike">
                <a:solidFill>
                  <a:srgbClr val="d1282e"/>
                </a:solidFill>
                <a:latin typeface="Arial Black"/>
                <a:ea typeface="Arial Black"/>
              </a:rPr>
              <a:t>OU</a:t>
            </a:r>
            <a:r>
              <a:rPr b="0" lang="en-US" sz="3600" spc="-1" strike="noStrike">
                <a:solidFill>
                  <a:srgbClr val="d1282e"/>
                </a:solidFill>
                <a:latin typeface="Arial Black"/>
                <a:ea typeface="Arial Black"/>
              </a:rPr>
              <a:t>P </a:t>
            </a:r>
            <a:r>
              <a:rPr b="0" lang="en-US" sz="3600" spc="-1" strike="noStrike">
                <a:solidFill>
                  <a:srgbClr val="d1282e"/>
                </a:solidFill>
                <a:latin typeface="Arial Black"/>
                <a:ea typeface="Arial Black"/>
              </a:rPr>
              <a:t>BY</a:t>
            </a:r>
            <a:endParaRPr b="0" lang="en-US" sz="3600" spc="-1" strike="noStrike">
              <a:latin typeface="Arial"/>
            </a:endParaRPr>
          </a:p>
        </p:txBody>
      </p:sp>
      <p:sp>
        <p:nvSpPr>
          <p:cNvPr id="190"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Group tuples together by column/dimension</a:t>
            </a:r>
            <a:endParaRPr b="0" lang="en-US" sz="2000" spc="-1" strike="noStrike">
              <a:latin typeface="Arial"/>
            </a:endParaRPr>
          </a:p>
        </p:txBody>
      </p:sp>
      <p:sp>
        <p:nvSpPr>
          <p:cNvPr id="191" name="PlaceHolder 3"/>
          <p:cNvSpPr>
            <a:spLocks noGrp="1"/>
          </p:cNvSpPr>
          <p:nvPr>
            <p:ph type="sldNum" idx="2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3FFA5D45-35AC-4449-9B2C-9E5809FD6826}"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192" name="Google Shape;268;p25"/>
          <p:cNvGraphicFramePr/>
          <p:nvPr/>
        </p:nvGraphicFramePr>
        <p:xfrm>
          <a:off x="1565640" y="2468520"/>
          <a:ext cx="2655720" cy="3415320"/>
        </p:xfrm>
        <a:graphic>
          <a:graphicData uri="http://schemas.openxmlformats.org/drawingml/2006/table">
            <a:tbl>
              <a:tblPr/>
              <a:tblGrid>
                <a:gridCol w="602640"/>
                <a:gridCol w="71928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8016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93" name="Google Shape;269;p25"/>
          <p:cNvSpPr/>
          <p:nvPr/>
        </p:nvSpPr>
        <p:spPr>
          <a:xfrm>
            <a:off x="5138280" y="3731760"/>
            <a:ext cx="1126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By ‘B’</a:t>
            </a:r>
            <a:endParaRPr b="0" lang="en-US" sz="1800" spc="-1" strike="noStrike">
              <a:latin typeface="Arial"/>
            </a:endParaRPr>
          </a:p>
        </p:txBody>
      </p:sp>
      <p:sp>
        <p:nvSpPr>
          <p:cNvPr id="194" name="Google Shape;270;p25"/>
          <p:cNvSpPr/>
          <p:nvPr/>
        </p:nvSpPr>
        <p:spPr>
          <a:xfrm>
            <a:off x="4471560" y="4101120"/>
            <a:ext cx="1983600" cy="36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graphicFrame>
        <p:nvGraphicFramePr>
          <p:cNvPr id="195" name="Google Shape;271;p25"/>
          <p:cNvGraphicFramePr/>
          <p:nvPr/>
        </p:nvGraphicFramePr>
        <p:xfrm>
          <a:off x="6931800" y="760680"/>
          <a:ext cx="2056320" cy="758520"/>
        </p:xfrm>
        <a:graphic>
          <a:graphicData uri="http://schemas.openxmlformats.org/drawingml/2006/table">
            <a:tbl>
              <a:tblPr/>
              <a:tblGrid>
                <a:gridCol w="602640"/>
                <a:gridCol w="71928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96" name="Google Shape;272;p25"/>
          <p:cNvSpPr/>
          <p:nvPr/>
        </p:nvSpPr>
        <p:spPr>
          <a:xfrm>
            <a:off x="7377480" y="27216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1</a:t>
            </a:r>
            <a:endParaRPr b="0" lang="en-US" sz="1800" spc="-1" strike="noStrike">
              <a:latin typeface="Arial"/>
            </a:endParaRPr>
          </a:p>
        </p:txBody>
      </p:sp>
      <p:graphicFrame>
        <p:nvGraphicFramePr>
          <p:cNvPr id="197" name="Google Shape;273;p25"/>
          <p:cNvGraphicFramePr/>
          <p:nvPr/>
        </p:nvGraphicFramePr>
        <p:xfrm>
          <a:off x="6898320" y="1985400"/>
          <a:ext cx="2056320" cy="1137960"/>
        </p:xfrm>
        <a:graphic>
          <a:graphicData uri="http://schemas.openxmlformats.org/drawingml/2006/table">
            <a:tbl>
              <a:tblPr/>
              <a:tblGrid>
                <a:gridCol w="602640"/>
                <a:gridCol w="71928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198" name="Google Shape;274;p25"/>
          <p:cNvGraphicFramePr/>
          <p:nvPr/>
        </p:nvGraphicFramePr>
        <p:xfrm>
          <a:off x="6966000" y="5719320"/>
          <a:ext cx="2056320" cy="1137960"/>
        </p:xfrm>
        <a:graphic>
          <a:graphicData uri="http://schemas.openxmlformats.org/drawingml/2006/table">
            <a:tbl>
              <a:tblPr/>
              <a:tblGrid>
                <a:gridCol w="602640"/>
                <a:gridCol w="71928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199" name="Google Shape;275;p25"/>
          <p:cNvGraphicFramePr/>
          <p:nvPr/>
        </p:nvGraphicFramePr>
        <p:xfrm>
          <a:off x="6931800" y="3731760"/>
          <a:ext cx="2056320" cy="1517760"/>
        </p:xfrm>
        <a:graphic>
          <a:graphicData uri="http://schemas.openxmlformats.org/drawingml/2006/table">
            <a:tbl>
              <a:tblPr/>
              <a:tblGrid>
                <a:gridCol w="602640"/>
                <a:gridCol w="71928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00" name="Google Shape;276;p25"/>
          <p:cNvSpPr/>
          <p:nvPr/>
        </p:nvSpPr>
        <p:spPr>
          <a:xfrm>
            <a:off x="7404840" y="327492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3</a:t>
            </a:r>
            <a:endParaRPr b="0" lang="en-US" sz="1800" spc="-1" strike="noStrike">
              <a:latin typeface="Arial"/>
            </a:endParaRPr>
          </a:p>
        </p:txBody>
      </p:sp>
      <p:sp>
        <p:nvSpPr>
          <p:cNvPr id="201" name="Google Shape;277;p25"/>
          <p:cNvSpPr/>
          <p:nvPr/>
        </p:nvSpPr>
        <p:spPr>
          <a:xfrm>
            <a:off x="7398000" y="155304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2</a:t>
            </a:r>
            <a:endParaRPr b="0" lang="en-US" sz="1800" spc="-1" strike="noStrike">
              <a:latin typeface="Arial"/>
            </a:endParaRPr>
          </a:p>
        </p:txBody>
      </p:sp>
      <p:sp>
        <p:nvSpPr>
          <p:cNvPr id="202" name="Google Shape;278;p25"/>
          <p:cNvSpPr/>
          <p:nvPr/>
        </p:nvSpPr>
        <p:spPr>
          <a:xfrm>
            <a:off x="7612920" y="525060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4. </a:t>
            </a:r>
            <a:r>
              <a:rPr b="0" lang="en-US" sz="3600" spc="-1" strike="noStrike">
                <a:solidFill>
                  <a:srgbClr val="d1282e"/>
                </a:solidFill>
                <a:latin typeface="Arial Black"/>
                <a:ea typeface="Arial Black"/>
              </a:rPr>
              <a:t>GRO</a:t>
            </a:r>
            <a:r>
              <a:rPr b="0" lang="en-US" sz="3600" spc="-1" strike="noStrike">
                <a:solidFill>
                  <a:srgbClr val="d1282e"/>
                </a:solidFill>
                <a:latin typeface="Arial Black"/>
                <a:ea typeface="Arial Black"/>
              </a:rPr>
              <a:t>UP </a:t>
            </a:r>
            <a:r>
              <a:rPr b="0" lang="en-US" sz="3600" spc="-1" strike="noStrike">
                <a:solidFill>
                  <a:srgbClr val="d1282e"/>
                </a:solidFill>
                <a:latin typeface="Arial Black"/>
                <a:ea typeface="Arial Black"/>
              </a:rPr>
              <a:t>BY</a:t>
            </a:r>
            <a:endParaRPr b="0" lang="en-US" sz="3600" spc="-1" strike="noStrike">
              <a:latin typeface="Arial"/>
            </a:endParaRPr>
          </a:p>
        </p:txBody>
      </p:sp>
      <p:sp>
        <p:nvSpPr>
          <p:cNvPr id="204"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Group tuples together by column/dimension</a:t>
            </a:r>
            <a:endParaRPr b="0" lang="en-US" sz="2000" spc="-1" strike="noStrike">
              <a:latin typeface="Arial"/>
            </a:endParaRPr>
          </a:p>
        </p:txBody>
      </p:sp>
      <p:sp>
        <p:nvSpPr>
          <p:cNvPr id="205" name="PlaceHolder 3"/>
          <p:cNvSpPr>
            <a:spLocks noGrp="1"/>
          </p:cNvSpPr>
          <p:nvPr>
            <p:ph type="sldNum" idx="23"/>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EE1DB0C4-272F-4350-BA57-EF92EC765101}"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206" name="Google Shape;287;p26"/>
          <p:cNvGraphicFramePr/>
          <p:nvPr/>
        </p:nvGraphicFramePr>
        <p:xfrm>
          <a:off x="1565640" y="2468520"/>
          <a:ext cx="2655720" cy="3415320"/>
        </p:xfrm>
        <a:graphic>
          <a:graphicData uri="http://schemas.openxmlformats.org/drawingml/2006/table">
            <a:tbl>
              <a:tblPr/>
              <a:tblGrid>
                <a:gridCol w="602640"/>
                <a:gridCol w="71928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8016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07" name="Google Shape;288;p26"/>
          <p:cNvSpPr/>
          <p:nvPr/>
        </p:nvSpPr>
        <p:spPr>
          <a:xfrm>
            <a:off x="4893120" y="3617640"/>
            <a:ext cx="17928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By ‘A’, ‘B’</a:t>
            </a:r>
            <a:endParaRPr b="0" lang="en-US" sz="1800" spc="-1" strike="noStrike">
              <a:latin typeface="Arial"/>
            </a:endParaRPr>
          </a:p>
        </p:txBody>
      </p:sp>
      <p:sp>
        <p:nvSpPr>
          <p:cNvPr id="208" name="Google Shape;289;p26"/>
          <p:cNvSpPr/>
          <p:nvPr/>
        </p:nvSpPr>
        <p:spPr>
          <a:xfrm>
            <a:off x="4471560" y="4101120"/>
            <a:ext cx="1983600" cy="36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graphicFrame>
        <p:nvGraphicFramePr>
          <p:cNvPr id="209" name="Google Shape;290;p26"/>
          <p:cNvGraphicFramePr/>
          <p:nvPr/>
        </p:nvGraphicFramePr>
        <p:xfrm>
          <a:off x="6851520" y="522000"/>
          <a:ext cx="1336680" cy="758520"/>
        </p:xfrm>
        <a:graphic>
          <a:graphicData uri="http://schemas.openxmlformats.org/drawingml/2006/table">
            <a:tbl>
              <a:tblPr/>
              <a:tblGrid>
                <a:gridCol w="602640"/>
                <a:gridCol w="734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10" name="Google Shape;291;p26"/>
          <p:cNvSpPr/>
          <p:nvPr/>
        </p:nvSpPr>
        <p:spPr>
          <a:xfrm>
            <a:off x="6759720" y="87480"/>
            <a:ext cx="15822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A = bar, B </a:t>
            </a:r>
            <a:r>
              <a:rPr b="0" lang="en-US" sz="1800" spc="-1" strike="noStrike">
                <a:solidFill>
                  <a:srgbClr val="000000"/>
                </a:solidFill>
                <a:latin typeface="Arial"/>
                <a:ea typeface="Arial"/>
              </a:rPr>
              <a:t>= 1</a:t>
            </a:r>
            <a:endParaRPr b="0" lang="en-US" sz="1800" spc="-1" strike="noStrike">
              <a:latin typeface="Arial"/>
            </a:endParaRPr>
          </a:p>
        </p:txBody>
      </p:sp>
      <p:graphicFrame>
        <p:nvGraphicFramePr>
          <p:cNvPr id="211" name="Google Shape;292;p26"/>
          <p:cNvGraphicFramePr/>
          <p:nvPr/>
        </p:nvGraphicFramePr>
        <p:xfrm>
          <a:off x="6898320" y="1985400"/>
          <a:ext cx="1336680" cy="1137960"/>
        </p:xfrm>
        <a:graphic>
          <a:graphicData uri="http://schemas.openxmlformats.org/drawingml/2006/table">
            <a:tbl>
              <a:tblPr/>
              <a:tblGrid>
                <a:gridCol w="602640"/>
                <a:gridCol w="734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212" name="Google Shape;293;p26"/>
          <p:cNvGraphicFramePr/>
          <p:nvPr/>
        </p:nvGraphicFramePr>
        <p:xfrm>
          <a:off x="6966000" y="5719320"/>
          <a:ext cx="1336680" cy="1137960"/>
        </p:xfrm>
        <a:graphic>
          <a:graphicData uri="http://schemas.openxmlformats.org/drawingml/2006/table">
            <a:tbl>
              <a:tblPr/>
              <a:tblGrid>
                <a:gridCol w="602640"/>
                <a:gridCol w="734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213" name="Google Shape;294;p26"/>
          <p:cNvGraphicFramePr/>
          <p:nvPr/>
        </p:nvGraphicFramePr>
        <p:xfrm>
          <a:off x="6931800" y="3731760"/>
          <a:ext cx="1336680" cy="1517760"/>
        </p:xfrm>
        <a:graphic>
          <a:graphicData uri="http://schemas.openxmlformats.org/drawingml/2006/table">
            <a:tbl>
              <a:tblPr/>
              <a:tblGrid>
                <a:gridCol w="602640"/>
                <a:gridCol w="734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14" name="Google Shape;295;p26"/>
          <p:cNvSpPr/>
          <p:nvPr/>
        </p:nvSpPr>
        <p:spPr>
          <a:xfrm>
            <a:off x="6728760" y="3330720"/>
            <a:ext cx="1581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A = foo, B </a:t>
            </a:r>
            <a:r>
              <a:rPr b="0" lang="en-US" sz="1800" spc="-1" strike="noStrike">
                <a:solidFill>
                  <a:srgbClr val="000000"/>
                </a:solidFill>
                <a:latin typeface="Arial"/>
                <a:ea typeface="Arial"/>
              </a:rPr>
              <a:t>= 3</a:t>
            </a:r>
            <a:endParaRPr b="0" lang="en-US" sz="1800" spc="-1" strike="noStrike">
              <a:latin typeface="Arial"/>
            </a:endParaRPr>
          </a:p>
        </p:txBody>
      </p:sp>
      <p:sp>
        <p:nvSpPr>
          <p:cNvPr id="215" name="Google Shape;296;p26"/>
          <p:cNvSpPr/>
          <p:nvPr/>
        </p:nvSpPr>
        <p:spPr>
          <a:xfrm>
            <a:off x="6686640" y="1611360"/>
            <a:ext cx="15822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A = bar, B </a:t>
            </a:r>
            <a:r>
              <a:rPr b="0" lang="en-US" sz="1800" spc="-1" strike="noStrike">
                <a:solidFill>
                  <a:srgbClr val="000000"/>
                </a:solidFill>
                <a:latin typeface="Arial"/>
                <a:ea typeface="Arial"/>
              </a:rPr>
              <a:t>= 2</a:t>
            </a:r>
            <a:endParaRPr b="0" lang="en-US" sz="1800" spc="-1" strike="noStrike">
              <a:latin typeface="Arial"/>
            </a:endParaRPr>
          </a:p>
        </p:txBody>
      </p:sp>
      <p:sp>
        <p:nvSpPr>
          <p:cNvPr id="216" name="Google Shape;297;p26"/>
          <p:cNvSpPr/>
          <p:nvPr/>
        </p:nvSpPr>
        <p:spPr>
          <a:xfrm>
            <a:off x="6775920" y="5299560"/>
            <a:ext cx="1581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A = foo, B </a:t>
            </a:r>
            <a:r>
              <a:rPr b="0" lang="en-US" sz="1800" spc="-1" strike="noStrike">
                <a:solidFill>
                  <a:srgbClr val="000000"/>
                </a:solidFill>
                <a:latin typeface="Arial"/>
                <a:ea typeface="Arial"/>
              </a:rPr>
              <a:t>=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152640"/>
            <a:ext cx="548208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5. </a:t>
            </a:r>
            <a:r>
              <a:rPr b="0" lang="en-US" sz="3600" spc="-1" strike="noStrike">
                <a:solidFill>
                  <a:srgbClr val="d1282e"/>
                </a:solidFill>
                <a:latin typeface="Arial Black"/>
                <a:ea typeface="Arial Black"/>
              </a:rPr>
              <a:t>GRO</a:t>
            </a:r>
            <a:r>
              <a:rPr b="0" lang="en-US" sz="3600" spc="-1" strike="noStrike">
                <a:solidFill>
                  <a:srgbClr val="d1282e"/>
                </a:solidFill>
                <a:latin typeface="Arial Black"/>
                <a:ea typeface="Arial Black"/>
              </a:rPr>
              <a:t>UP </a:t>
            </a:r>
            <a:r>
              <a:rPr b="0" lang="en-US" sz="3600" spc="-1" strike="noStrike">
                <a:solidFill>
                  <a:srgbClr val="d1282e"/>
                </a:solidFill>
                <a:latin typeface="Arial Black"/>
                <a:ea typeface="Arial Black"/>
              </a:rPr>
              <a:t>BY </a:t>
            </a:r>
            <a:r>
              <a:rPr b="0" lang="en-US" sz="3600" spc="-1" strike="noStrike">
                <a:solidFill>
                  <a:srgbClr val="d1282e"/>
                </a:solidFill>
                <a:latin typeface="Arial Black"/>
                <a:ea typeface="Arial Black"/>
              </a:rPr>
              <a:t>AGG</a:t>
            </a:r>
            <a:r>
              <a:rPr b="0" lang="en-US" sz="3600" spc="-1" strike="noStrike">
                <a:solidFill>
                  <a:srgbClr val="d1282e"/>
                </a:solidFill>
                <a:latin typeface="Arial Black"/>
                <a:ea typeface="Arial Black"/>
              </a:rPr>
              <a:t>REG</a:t>
            </a:r>
            <a:r>
              <a:rPr b="0" lang="en-US" sz="3600" spc="-1" strike="noStrike">
                <a:solidFill>
                  <a:srgbClr val="d1282e"/>
                </a:solidFill>
                <a:latin typeface="Arial Black"/>
                <a:ea typeface="Arial Black"/>
              </a:rPr>
              <a:t>ATE</a:t>
            </a:r>
            <a:endParaRPr b="0" lang="en-US" sz="3600" spc="-1" strike="noStrike">
              <a:latin typeface="Arial"/>
            </a:endParaRPr>
          </a:p>
        </p:txBody>
      </p:sp>
      <p:sp>
        <p:nvSpPr>
          <p:cNvPr id="218"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Compute one </a:t>
            </a:r>
            <a:r>
              <a:rPr b="1" lang="en-US" sz="2000" spc="-1" strike="noStrike">
                <a:solidFill>
                  <a:srgbClr val="d1282e"/>
                </a:solidFill>
                <a:latin typeface="Arial"/>
                <a:ea typeface="Arial"/>
              </a:rPr>
              <a:t>aggregate</a:t>
            </a:r>
            <a:r>
              <a:rPr b="1" lang="en-US" sz="2000" spc="-1" strike="noStrike">
                <a:solidFill>
                  <a:srgbClr val="000000"/>
                </a:solidFill>
                <a:latin typeface="Arial"/>
                <a:ea typeface="Arial"/>
              </a:rPr>
              <a:t> </a:t>
            </a:r>
            <a:r>
              <a:rPr b="1" lang="en-US" sz="2000" spc="-1" strike="noStrike">
                <a:solidFill>
                  <a:srgbClr val="d1282e"/>
                </a:solidFill>
                <a:latin typeface="Arial"/>
                <a:ea typeface="Arial"/>
              </a:rPr>
              <a:t>per group</a:t>
            </a:r>
            <a:endParaRPr b="0" lang="en-US" sz="2000" spc="-1" strike="noStrike">
              <a:latin typeface="Arial"/>
            </a:endParaRPr>
          </a:p>
        </p:txBody>
      </p:sp>
      <p:sp>
        <p:nvSpPr>
          <p:cNvPr id="219" name="PlaceHolder 3"/>
          <p:cNvSpPr>
            <a:spLocks noGrp="1"/>
          </p:cNvSpPr>
          <p:nvPr>
            <p:ph type="sldNum" idx="24"/>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6040C245-7593-4224-B23E-238CD2B73F3E}"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220" name="Google Shape;306;p27"/>
          <p:cNvGraphicFramePr/>
          <p:nvPr/>
        </p:nvGraphicFramePr>
        <p:xfrm>
          <a:off x="1565640" y="2468520"/>
          <a:ext cx="2655720" cy="3415320"/>
        </p:xfrm>
        <a:graphic>
          <a:graphicData uri="http://schemas.openxmlformats.org/drawingml/2006/table">
            <a:tbl>
              <a:tblPr/>
              <a:tblGrid>
                <a:gridCol w="602640"/>
                <a:gridCol w="71928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8016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21" name="Google Shape;307;p27"/>
          <p:cNvSpPr/>
          <p:nvPr/>
        </p:nvSpPr>
        <p:spPr>
          <a:xfrm>
            <a:off x="4362480" y="3777840"/>
            <a:ext cx="179280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Group by </a:t>
            </a:r>
            <a:r>
              <a:rPr b="0" lang="en-US" sz="1800" spc="-1" strike="noStrike">
                <a:solidFill>
                  <a:srgbClr val="000000"/>
                </a:solidFill>
                <a:latin typeface="Arial"/>
                <a:ea typeface="Arial"/>
              </a:rPr>
              <a:t>‘B’</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Sum on C</a:t>
            </a:r>
            <a:endParaRPr b="0" lang="en-US" sz="1800" spc="-1" strike="noStrike">
              <a:latin typeface="Arial"/>
            </a:endParaRPr>
          </a:p>
        </p:txBody>
      </p:sp>
      <p:sp>
        <p:nvSpPr>
          <p:cNvPr id="222" name="Google Shape;308;p27"/>
          <p:cNvSpPr/>
          <p:nvPr/>
        </p:nvSpPr>
        <p:spPr>
          <a:xfrm>
            <a:off x="4171680" y="4101120"/>
            <a:ext cx="1548720" cy="54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graphicFrame>
        <p:nvGraphicFramePr>
          <p:cNvPr id="223" name="Google Shape;309;p27"/>
          <p:cNvGraphicFramePr/>
          <p:nvPr/>
        </p:nvGraphicFramePr>
        <p:xfrm>
          <a:off x="5824080" y="641160"/>
          <a:ext cx="2056320" cy="758520"/>
        </p:xfrm>
        <a:graphic>
          <a:graphicData uri="http://schemas.openxmlformats.org/drawingml/2006/table">
            <a:tbl>
              <a:tblPr/>
              <a:tblGrid>
                <a:gridCol w="602640"/>
                <a:gridCol w="71928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24" name="Google Shape;310;p27"/>
          <p:cNvSpPr/>
          <p:nvPr/>
        </p:nvSpPr>
        <p:spPr>
          <a:xfrm>
            <a:off x="6270120" y="15264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1</a:t>
            </a:r>
            <a:endParaRPr b="0" lang="en-US" sz="1800" spc="-1" strike="noStrike">
              <a:latin typeface="Arial"/>
            </a:endParaRPr>
          </a:p>
        </p:txBody>
      </p:sp>
      <p:graphicFrame>
        <p:nvGraphicFramePr>
          <p:cNvPr id="225" name="Google Shape;311;p27"/>
          <p:cNvGraphicFramePr/>
          <p:nvPr/>
        </p:nvGraphicFramePr>
        <p:xfrm>
          <a:off x="5790960" y="1865880"/>
          <a:ext cx="2056320" cy="1137960"/>
        </p:xfrm>
        <a:graphic>
          <a:graphicData uri="http://schemas.openxmlformats.org/drawingml/2006/table">
            <a:tbl>
              <a:tblPr/>
              <a:tblGrid>
                <a:gridCol w="602640"/>
                <a:gridCol w="71928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226" name="Google Shape;312;p27"/>
          <p:cNvGraphicFramePr/>
          <p:nvPr/>
        </p:nvGraphicFramePr>
        <p:xfrm>
          <a:off x="5858280" y="5600160"/>
          <a:ext cx="2056320" cy="1137960"/>
        </p:xfrm>
        <a:graphic>
          <a:graphicData uri="http://schemas.openxmlformats.org/drawingml/2006/table">
            <a:tbl>
              <a:tblPr/>
              <a:tblGrid>
                <a:gridCol w="602640"/>
                <a:gridCol w="71928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227" name="Google Shape;313;p27"/>
          <p:cNvGraphicFramePr/>
          <p:nvPr/>
        </p:nvGraphicFramePr>
        <p:xfrm>
          <a:off x="5824080" y="3612600"/>
          <a:ext cx="2056320" cy="1517760"/>
        </p:xfrm>
        <a:graphic>
          <a:graphicData uri="http://schemas.openxmlformats.org/drawingml/2006/table">
            <a:tbl>
              <a:tblPr/>
              <a:tblGrid>
                <a:gridCol w="602640"/>
                <a:gridCol w="71928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28" name="Google Shape;314;p27"/>
          <p:cNvSpPr/>
          <p:nvPr/>
        </p:nvSpPr>
        <p:spPr>
          <a:xfrm>
            <a:off x="6297120" y="315576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3</a:t>
            </a:r>
            <a:endParaRPr b="0" lang="en-US" sz="1800" spc="-1" strike="noStrike">
              <a:latin typeface="Arial"/>
            </a:endParaRPr>
          </a:p>
        </p:txBody>
      </p:sp>
      <p:sp>
        <p:nvSpPr>
          <p:cNvPr id="229" name="Google Shape;315;p27"/>
          <p:cNvSpPr/>
          <p:nvPr/>
        </p:nvSpPr>
        <p:spPr>
          <a:xfrm>
            <a:off x="6290280" y="143388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2</a:t>
            </a:r>
            <a:endParaRPr b="0" lang="en-US" sz="1800" spc="-1" strike="noStrike">
              <a:latin typeface="Arial"/>
            </a:endParaRPr>
          </a:p>
        </p:txBody>
      </p:sp>
      <p:sp>
        <p:nvSpPr>
          <p:cNvPr id="230" name="Google Shape;316;p27"/>
          <p:cNvSpPr/>
          <p:nvPr/>
        </p:nvSpPr>
        <p:spPr>
          <a:xfrm>
            <a:off x="6505200" y="513144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4</a:t>
            </a:r>
            <a:endParaRPr b="0" lang="en-US" sz="1800" spc="-1" strike="noStrike">
              <a:latin typeface="Arial"/>
            </a:endParaRPr>
          </a:p>
        </p:txBody>
      </p:sp>
      <p:graphicFrame>
        <p:nvGraphicFramePr>
          <p:cNvPr id="231" name="Google Shape;317;p27"/>
          <p:cNvGraphicFramePr/>
          <p:nvPr/>
        </p:nvGraphicFramePr>
        <p:xfrm>
          <a:off x="9041400" y="599400"/>
          <a:ext cx="1202040" cy="758520"/>
        </p:xfrm>
        <a:graphic>
          <a:graphicData uri="http://schemas.openxmlformats.org/drawingml/2006/table">
            <a:tbl>
              <a:tblPr/>
              <a:tblGrid>
                <a:gridCol w="1202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Sum (C)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32" name="Google Shape;318;p27"/>
          <p:cNvSpPr/>
          <p:nvPr/>
        </p:nvSpPr>
        <p:spPr>
          <a:xfrm>
            <a:off x="9163800" y="9648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1</a:t>
            </a:r>
            <a:endParaRPr b="0" lang="en-US" sz="1800" spc="-1" strike="noStrike">
              <a:latin typeface="Arial"/>
            </a:endParaRPr>
          </a:p>
        </p:txBody>
      </p:sp>
      <p:sp>
        <p:nvSpPr>
          <p:cNvPr id="233" name="Google Shape;319;p27"/>
          <p:cNvSpPr/>
          <p:nvPr/>
        </p:nvSpPr>
        <p:spPr>
          <a:xfrm>
            <a:off x="9193680" y="334260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3</a:t>
            </a:r>
            <a:endParaRPr b="0" lang="en-US" sz="1800" spc="-1" strike="noStrike">
              <a:latin typeface="Arial"/>
            </a:endParaRPr>
          </a:p>
        </p:txBody>
      </p:sp>
      <p:sp>
        <p:nvSpPr>
          <p:cNvPr id="234" name="Google Shape;320;p27"/>
          <p:cNvSpPr/>
          <p:nvPr/>
        </p:nvSpPr>
        <p:spPr>
          <a:xfrm>
            <a:off x="9065520" y="173988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2</a:t>
            </a:r>
            <a:endParaRPr b="0" lang="en-US" sz="1800" spc="-1" strike="noStrike">
              <a:latin typeface="Arial"/>
            </a:endParaRPr>
          </a:p>
        </p:txBody>
      </p:sp>
      <p:sp>
        <p:nvSpPr>
          <p:cNvPr id="235" name="Google Shape;321;p27"/>
          <p:cNvSpPr/>
          <p:nvPr/>
        </p:nvSpPr>
        <p:spPr>
          <a:xfrm>
            <a:off x="9371880" y="478584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4</a:t>
            </a:r>
            <a:endParaRPr b="0" lang="en-US" sz="1800" spc="-1" strike="noStrike">
              <a:latin typeface="Arial"/>
            </a:endParaRPr>
          </a:p>
        </p:txBody>
      </p:sp>
      <p:graphicFrame>
        <p:nvGraphicFramePr>
          <p:cNvPr id="236" name="Google Shape;322;p27"/>
          <p:cNvGraphicFramePr/>
          <p:nvPr/>
        </p:nvGraphicFramePr>
        <p:xfrm>
          <a:off x="9163800" y="3776760"/>
          <a:ext cx="1128960" cy="758520"/>
        </p:xfrm>
        <a:graphic>
          <a:graphicData uri="http://schemas.openxmlformats.org/drawingml/2006/table">
            <a:tbl>
              <a:tblPr/>
              <a:tblGrid>
                <a:gridCol w="112932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Sum (C)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22.6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237" name="Google Shape;323;p27"/>
          <p:cNvGraphicFramePr/>
          <p:nvPr/>
        </p:nvGraphicFramePr>
        <p:xfrm>
          <a:off x="9163800" y="2149920"/>
          <a:ext cx="1202040" cy="758520"/>
        </p:xfrm>
        <a:graphic>
          <a:graphicData uri="http://schemas.openxmlformats.org/drawingml/2006/table">
            <a:tbl>
              <a:tblPr/>
              <a:tblGrid>
                <a:gridCol w="1202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Sum (C)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238" name="Google Shape;324;p27"/>
          <p:cNvGraphicFramePr/>
          <p:nvPr/>
        </p:nvGraphicFramePr>
        <p:xfrm>
          <a:off x="9163800" y="5220360"/>
          <a:ext cx="1202040" cy="758520"/>
        </p:xfrm>
        <a:graphic>
          <a:graphicData uri="http://schemas.openxmlformats.org/drawingml/2006/table">
            <a:tbl>
              <a:tblPr/>
              <a:tblGrid>
                <a:gridCol w="1202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Sum (C)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39" name="Google Shape;325;p27"/>
          <p:cNvSpPr/>
          <p:nvPr/>
        </p:nvSpPr>
        <p:spPr>
          <a:xfrm>
            <a:off x="7997760" y="1014840"/>
            <a:ext cx="844920" cy="54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240" name="Google Shape;326;p27"/>
          <p:cNvSpPr/>
          <p:nvPr/>
        </p:nvSpPr>
        <p:spPr>
          <a:xfrm>
            <a:off x="8078760" y="2529360"/>
            <a:ext cx="844920" cy="54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241" name="Google Shape;327;p27"/>
          <p:cNvSpPr/>
          <p:nvPr/>
        </p:nvSpPr>
        <p:spPr>
          <a:xfrm>
            <a:off x="17174160" y="-5158080"/>
            <a:ext cx="844920" cy="54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242" name="Google Shape;328;p27"/>
          <p:cNvSpPr/>
          <p:nvPr/>
        </p:nvSpPr>
        <p:spPr>
          <a:xfrm>
            <a:off x="8136720" y="4176720"/>
            <a:ext cx="844920" cy="54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243" name="Google Shape;329;p27"/>
          <p:cNvSpPr/>
          <p:nvPr/>
        </p:nvSpPr>
        <p:spPr>
          <a:xfrm flipH="1" rot="10800000">
            <a:off x="8017200" y="5600520"/>
            <a:ext cx="959400" cy="4644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151" dur="indefinite" restart="never" nodeType="tmRoot">
          <p:childTnLst>
            <p:seq>
              <p:cTn id="152" dur="indefinite" nodeType="mainSeq">
                <p:childTnLst>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219"/>
                                        </p:tgtEl>
                                        <p:attrNameLst>
                                          <p:attrName>style.visibility</p:attrName>
                                        </p:attrNameLst>
                                      </p:cBhvr>
                                      <p:to>
                                        <p:strVal val="visible"/>
                                      </p:to>
                                    </p:set>
                                  </p:childTnLst>
                                </p:cTn>
                              </p:par>
                              <p:par>
                                <p:cTn id="157" nodeType="withEffect" fill="hold" presetClass="entr" presetID="1">
                                  <p:stCondLst>
                                    <p:cond delay="0"/>
                                  </p:stCondLst>
                                  <p:childTnLst>
                                    <p:set>
                                      <p:cBhvr>
                                        <p:cTn id="158" dur="1" fill="hold">
                                          <p:stCondLst>
                                            <p:cond delay="0"/>
                                          </p:stCondLst>
                                        </p:cTn>
                                        <p:tgtEl>
                                          <p:spTgt spid="231"/>
                                        </p:tgtEl>
                                        <p:attrNameLst>
                                          <p:attrName>style.visibility</p:attrName>
                                        </p:attrNameLst>
                                      </p:cBhvr>
                                      <p:to>
                                        <p:strVal val="visible"/>
                                      </p:to>
                                    </p:set>
                                  </p:childTnLst>
                                </p:cTn>
                              </p:par>
                              <p:par>
                                <p:cTn id="159" nodeType="withEffect" fill="hold" presetClass="entr" presetID="1">
                                  <p:stCondLst>
                                    <p:cond delay="0"/>
                                  </p:stCondLst>
                                  <p:childTnLst>
                                    <p:set>
                                      <p:cBhvr>
                                        <p:cTn id="160" dur="1" fill="hold">
                                          <p:stCondLst>
                                            <p:cond delay="0"/>
                                          </p:stCondLst>
                                        </p:cTn>
                                        <p:tgtEl>
                                          <p:spTgt spid="232"/>
                                        </p:tgtEl>
                                        <p:attrNameLst>
                                          <p:attrName>style.visibility</p:attrName>
                                        </p:attrNameLst>
                                      </p:cBhvr>
                                      <p:to>
                                        <p:strVal val="visible"/>
                                      </p:to>
                                    </p:set>
                                  </p:childTnLst>
                                </p:cTn>
                              </p:par>
                              <p:par>
                                <p:cTn id="161" nodeType="withEffect" fill="hold" presetClass="entr" presetID="1">
                                  <p:stCondLst>
                                    <p:cond delay="0"/>
                                  </p:stCondLst>
                                  <p:childTnLst>
                                    <p:set>
                                      <p:cBhvr>
                                        <p:cTn id="162" dur="1" fill="hold">
                                          <p:stCondLst>
                                            <p:cond delay="0"/>
                                          </p:stCondLst>
                                        </p:cTn>
                                        <p:tgtEl>
                                          <p:spTgt spid="233"/>
                                        </p:tgtEl>
                                        <p:attrNameLst>
                                          <p:attrName>style.visibility</p:attrName>
                                        </p:attrNameLst>
                                      </p:cBhvr>
                                      <p:to>
                                        <p:strVal val="visible"/>
                                      </p:to>
                                    </p:set>
                                  </p:childTnLst>
                                </p:cTn>
                              </p:par>
                              <p:par>
                                <p:cTn id="163" nodeType="withEffect" fill="hold" presetClass="entr" presetID="1">
                                  <p:stCondLst>
                                    <p:cond delay="0"/>
                                  </p:stCondLst>
                                  <p:childTnLst>
                                    <p:set>
                                      <p:cBhvr>
                                        <p:cTn id="164" dur="1" fill="hold">
                                          <p:stCondLst>
                                            <p:cond delay="0"/>
                                          </p:stCondLst>
                                        </p:cTn>
                                        <p:tgtEl>
                                          <p:spTgt spid="234"/>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235"/>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236"/>
                                        </p:tgtEl>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tgtEl>
                                          <p:spTgt spid="237"/>
                                        </p:tgtEl>
                                        <p:attrNameLst>
                                          <p:attrName>style.visibility</p:attrName>
                                        </p:attrNameLst>
                                      </p:cBhvr>
                                      <p:to>
                                        <p:strVal val="visible"/>
                                      </p:to>
                                    </p:set>
                                  </p:childTnLst>
                                </p:cTn>
                              </p:par>
                              <p:par>
                                <p:cTn id="171" nodeType="withEffect" fill="hold" presetClass="entr" presetID="1">
                                  <p:stCondLst>
                                    <p:cond delay="0"/>
                                  </p:stCondLst>
                                  <p:childTnLst>
                                    <p:set>
                                      <p:cBhvr>
                                        <p:cTn id="172" dur="1" fill="hold">
                                          <p:stCondLst>
                                            <p:cond delay="0"/>
                                          </p:stCondLst>
                                        </p:cTn>
                                        <p:tgtEl>
                                          <p:spTgt spid="238"/>
                                        </p:tgtEl>
                                        <p:attrNameLst>
                                          <p:attrName>style.visibility</p:attrName>
                                        </p:attrNameLst>
                                      </p:cBhvr>
                                      <p:to>
                                        <p:strVal val="visible"/>
                                      </p:to>
                                    </p:set>
                                  </p:childTnLst>
                                </p:cTn>
                              </p:par>
                              <p:par>
                                <p:cTn id="173" nodeType="withEffect" fill="hold" presetClass="entr" presetID="1">
                                  <p:stCondLst>
                                    <p:cond delay="0"/>
                                  </p:stCondLst>
                                  <p:childTnLst>
                                    <p:set>
                                      <p:cBhvr>
                                        <p:cTn id="174" dur="1" fill="hold">
                                          <p:stCondLst>
                                            <p:cond delay="0"/>
                                          </p:stCondLst>
                                        </p:cTn>
                                        <p:tgtEl>
                                          <p:spTgt spid="239"/>
                                        </p:tgtEl>
                                        <p:attrNameLst>
                                          <p:attrName>style.visibility</p:attrName>
                                        </p:attrNameLst>
                                      </p:cBhvr>
                                      <p:to>
                                        <p:strVal val="visible"/>
                                      </p:to>
                                    </p:set>
                                  </p:childTnLst>
                                </p:cTn>
                              </p:par>
                              <p:par>
                                <p:cTn id="175" nodeType="withEffect" fill="hold" presetClass="entr" presetID="1">
                                  <p:stCondLst>
                                    <p:cond delay="0"/>
                                  </p:stCondLst>
                                  <p:childTnLst>
                                    <p:set>
                                      <p:cBhvr>
                                        <p:cTn id="176" dur="1" fill="hold">
                                          <p:stCondLst>
                                            <p:cond delay="0"/>
                                          </p:stCondLst>
                                        </p:cTn>
                                        <p:tgtEl>
                                          <p:spTgt spid="240"/>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242"/>
                                        </p:tgtEl>
                                        <p:attrNameLst>
                                          <p:attrName>style.visibility</p:attrName>
                                        </p:attrNameLst>
                                      </p:cBhvr>
                                      <p:to>
                                        <p:strVal val="visible"/>
                                      </p:to>
                                    </p:set>
                                  </p:childTnLst>
                                </p:cTn>
                              </p:par>
                              <p:par>
                                <p:cTn id="179" nodeType="withEffect" fill="hold" presetClass="entr" presetID="1">
                                  <p:stCondLst>
                                    <p:cond delay="0"/>
                                  </p:stCondLst>
                                  <p:childTnLst>
                                    <p:set>
                                      <p:cBhvr>
                                        <p:cTn id="180"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152640"/>
            <a:ext cx="499356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5. GROUP BY AGGREGATE</a:t>
            </a:r>
            <a:endParaRPr b="0" lang="en-US" sz="3600" spc="-1" strike="noStrike">
              <a:latin typeface="Arial"/>
            </a:endParaRPr>
          </a:p>
        </p:txBody>
      </p:sp>
      <p:sp>
        <p:nvSpPr>
          <p:cNvPr id="245"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Final result usually seen as a table</a:t>
            </a:r>
            <a:endParaRPr b="0" lang="en-US" sz="2000" spc="-1" strike="noStrike">
              <a:latin typeface="Arial"/>
            </a:endParaRPr>
          </a:p>
        </p:txBody>
      </p:sp>
      <p:graphicFrame>
        <p:nvGraphicFramePr>
          <p:cNvPr id="246" name="Google Shape;337;p28"/>
          <p:cNvGraphicFramePr/>
          <p:nvPr/>
        </p:nvGraphicFramePr>
        <p:xfrm>
          <a:off x="1565640" y="2468520"/>
          <a:ext cx="2655720" cy="3415320"/>
        </p:xfrm>
        <a:graphic>
          <a:graphicData uri="http://schemas.openxmlformats.org/drawingml/2006/table">
            <a:tbl>
              <a:tblPr/>
              <a:tblGrid>
                <a:gridCol w="602640"/>
                <a:gridCol w="71928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8016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47" name="Google Shape;338;p28"/>
          <p:cNvSpPr/>
          <p:nvPr/>
        </p:nvSpPr>
        <p:spPr>
          <a:xfrm>
            <a:off x="4362480" y="3777840"/>
            <a:ext cx="179280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Group by </a:t>
            </a:r>
            <a:r>
              <a:rPr b="0" lang="en-US" sz="1800" spc="-1" strike="noStrike">
                <a:solidFill>
                  <a:srgbClr val="000000"/>
                </a:solidFill>
                <a:latin typeface="Arial"/>
                <a:ea typeface="Arial"/>
              </a:rPr>
              <a:t>‘B’</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Sum on C</a:t>
            </a:r>
            <a:endParaRPr b="0" lang="en-US" sz="1800" spc="-1" strike="noStrike">
              <a:latin typeface="Arial"/>
            </a:endParaRPr>
          </a:p>
        </p:txBody>
      </p:sp>
      <p:sp>
        <p:nvSpPr>
          <p:cNvPr id="248" name="Google Shape;339;p28"/>
          <p:cNvSpPr/>
          <p:nvPr/>
        </p:nvSpPr>
        <p:spPr>
          <a:xfrm>
            <a:off x="4171680" y="4101120"/>
            <a:ext cx="1548720" cy="54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graphicFrame>
        <p:nvGraphicFramePr>
          <p:cNvPr id="249" name="Google Shape;340;p28"/>
          <p:cNvGraphicFramePr/>
          <p:nvPr/>
        </p:nvGraphicFramePr>
        <p:xfrm>
          <a:off x="5769720" y="763920"/>
          <a:ext cx="1202040" cy="758520"/>
        </p:xfrm>
        <a:graphic>
          <a:graphicData uri="http://schemas.openxmlformats.org/drawingml/2006/table">
            <a:tbl>
              <a:tblPr/>
              <a:tblGrid>
                <a:gridCol w="1202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Sum (C)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50" name="Google Shape;341;p28"/>
          <p:cNvSpPr/>
          <p:nvPr/>
        </p:nvSpPr>
        <p:spPr>
          <a:xfrm>
            <a:off x="5892120" y="26100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1</a:t>
            </a:r>
            <a:endParaRPr b="0" lang="en-US" sz="1800" spc="-1" strike="noStrike">
              <a:latin typeface="Arial"/>
            </a:endParaRPr>
          </a:p>
        </p:txBody>
      </p:sp>
      <p:sp>
        <p:nvSpPr>
          <p:cNvPr id="251" name="Google Shape;342;p28"/>
          <p:cNvSpPr/>
          <p:nvPr/>
        </p:nvSpPr>
        <p:spPr>
          <a:xfrm>
            <a:off x="5922360" y="350712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3</a:t>
            </a:r>
            <a:endParaRPr b="0" lang="en-US" sz="1800" spc="-1" strike="noStrike">
              <a:latin typeface="Arial"/>
            </a:endParaRPr>
          </a:p>
        </p:txBody>
      </p:sp>
      <p:sp>
        <p:nvSpPr>
          <p:cNvPr id="252" name="Google Shape;343;p28"/>
          <p:cNvSpPr/>
          <p:nvPr/>
        </p:nvSpPr>
        <p:spPr>
          <a:xfrm>
            <a:off x="5793840" y="190440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2</a:t>
            </a:r>
            <a:endParaRPr b="0" lang="en-US" sz="1800" spc="-1" strike="noStrike">
              <a:latin typeface="Arial"/>
            </a:endParaRPr>
          </a:p>
        </p:txBody>
      </p:sp>
      <p:sp>
        <p:nvSpPr>
          <p:cNvPr id="253" name="Google Shape;344;p28"/>
          <p:cNvSpPr/>
          <p:nvPr/>
        </p:nvSpPr>
        <p:spPr>
          <a:xfrm>
            <a:off x="6100560" y="4950720"/>
            <a:ext cx="72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 = 4</a:t>
            </a:r>
            <a:endParaRPr b="0" lang="en-US" sz="1800" spc="-1" strike="noStrike">
              <a:latin typeface="Arial"/>
            </a:endParaRPr>
          </a:p>
        </p:txBody>
      </p:sp>
      <p:graphicFrame>
        <p:nvGraphicFramePr>
          <p:cNvPr id="254" name="Google Shape;345;p28"/>
          <p:cNvGraphicFramePr/>
          <p:nvPr/>
        </p:nvGraphicFramePr>
        <p:xfrm>
          <a:off x="5892120" y="3941640"/>
          <a:ext cx="1128960" cy="758520"/>
        </p:xfrm>
        <a:graphic>
          <a:graphicData uri="http://schemas.openxmlformats.org/drawingml/2006/table">
            <a:tbl>
              <a:tblPr/>
              <a:tblGrid>
                <a:gridCol w="112932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Sum (C)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22.6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255" name="Google Shape;346;p28"/>
          <p:cNvGraphicFramePr/>
          <p:nvPr/>
        </p:nvGraphicFramePr>
        <p:xfrm>
          <a:off x="5892120" y="2314440"/>
          <a:ext cx="1202040" cy="758520"/>
        </p:xfrm>
        <a:graphic>
          <a:graphicData uri="http://schemas.openxmlformats.org/drawingml/2006/table">
            <a:tbl>
              <a:tblPr/>
              <a:tblGrid>
                <a:gridCol w="1202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Sum (C)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256" name="Google Shape;347;p28"/>
          <p:cNvGraphicFramePr/>
          <p:nvPr/>
        </p:nvGraphicFramePr>
        <p:xfrm>
          <a:off x="5892120" y="5385240"/>
          <a:ext cx="1202040" cy="758520"/>
        </p:xfrm>
        <a:graphic>
          <a:graphicData uri="http://schemas.openxmlformats.org/drawingml/2006/table">
            <a:tbl>
              <a:tblPr/>
              <a:tblGrid>
                <a:gridCol w="1202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Sum (C)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57" name="Google Shape;348;p28"/>
          <p:cNvSpPr/>
          <p:nvPr/>
        </p:nvSpPr>
        <p:spPr>
          <a:xfrm>
            <a:off x="17174160" y="-5158080"/>
            <a:ext cx="844920" cy="54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graphicFrame>
        <p:nvGraphicFramePr>
          <p:cNvPr id="258" name="Google Shape;349;p28"/>
          <p:cNvGraphicFramePr/>
          <p:nvPr/>
        </p:nvGraphicFramePr>
        <p:xfrm>
          <a:off x="8352720" y="2638080"/>
          <a:ext cx="2055240" cy="1897200"/>
        </p:xfrm>
        <a:graphic>
          <a:graphicData uri="http://schemas.openxmlformats.org/drawingml/2006/table">
            <a:tbl>
              <a:tblPr/>
              <a:tblGrid>
                <a:gridCol w="923760"/>
                <a:gridCol w="113184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SUM(C )</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7.2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22.6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5.4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59" name="Google Shape;350;p28"/>
          <p:cNvSpPr/>
          <p:nvPr/>
        </p:nvSpPr>
        <p:spPr>
          <a:xfrm>
            <a:off x="7304040" y="3476520"/>
            <a:ext cx="774000" cy="2988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260" name="PlaceHolder 3"/>
          <p:cNvSpPr>
            <a:spLocks noGrp="1"/>
          </p:cNvSpPr>
          <p:nvPr>
            <p:ph type="sldNum" idx="25"/>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FF693D49-7A9E-4E2F-866D-74AC178E7F66}"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6. </a:t>
            </a:r>
            <a:r>
              <a:rPr b="0" lang="en-US" sz="3600" spc="-1" strike="noStrike">
                <a:solidFill>
                  <a:srgbClr val="d1282e"/>
                </a:solidFill>
                <a:latin typeface="Arial Black"/>
                <a:ea typeface="Arial Black"/>
              </a:rPr>
              <a:t>UN</a:t>
            </a:r>
            <a:r>
              <a:rPr b="0" lang="en-US" sz="3600" spc="-1" strike="noStrike">
                <a:solidFill>
                  <a:srgbClr val="d1282e"/>
                </a:solidFill>
                <a:latin typeface="Arial Black"/>
                <a:ea typeface="Arial Black"/>
              </a:rPr>
              <a:t>IO</a:t>
            </a:r>
            <a:r>
              <a:rPr b="0" lang="en-US" sz="3600" spc="-1" strike="noStrike">
                <a:solidFill>
                  <a:srgbClr val="d1282e"/>
                </a:solidFill>
                <a:latin typeface="Arial Black"/>
                <a:ea typeface="Arial Black"/>
              </a:rPr>
              <a:t>N / </a:t>
            </a:r>
            <a:r>
              <a:rPr b="0" lang="en-US" sz="3600" spc="-1" strike="noStrike">
                <a:solidFill>
                  <a:srgbClr val="d1282e"/>
                </a:solidFill>
                <a:latin typeface="Arial Black"/>
                <a:ea typeface="Arial Black"/>
              </a:rPr>
              <a:t>INT</a:t>
            </a:r>
            <a:r>
              <a:rPr b="0" lang="en-US" sz="3600" spc="-1" strike="noStrike">
                <a:solidFill>
                  <a:srgbClr val="d1282e"/>
                </a:solidFill>
                <a:latin typeface="Arial Black"/>
                <a:ea typeface="Arial Black"/>
              </a:rPr>
              <a:t>ER</a:t>
            </a:r>
            <a:r>
              <a:rPr b="0" lang="en-US" sz="3600" spc="-1" strike="noStrike">
                <a:solidFill>
                  <a:srgbClr val="d1282e"/>
                </a:solidFill>
                <a:latin typeface="Arial Black"/>
                <a:ea typeface="Arial Black"/>
              </a:rPr>
              <a:t>SE</a:t>
            </a:r>
            <a:r>
              <a:rPr b="0" lang="en-US" sz="3600" spc="-1" strike="noStrike">
                <a:solidFill>
                  <a:srgbClr val="d1282e"/>
                </a:solidFill>
                <a:latin typeface="Arial Black"/>
                <a:ea typeface="Arial Black"/>
              </a:rPr>
              <a:t>CTI</a:t>
            </a:r>
            <a:r>
              <a:rPr b="0" lang="en-US" sz="3600" spc="-1" strike="noStrike">
                <a:solidFill>
                  <a:srgbClr val="d1282e"/>
                </a:solidFill>
                <a:latin typeface="Arial Black"/>
                <a:ea typeface="Arial Black"/>
              </a:rPr>
              <a:t>ON </a:t>
            </a:r>
            <a:r>
              <a:rPr b="0" lang="en-US" sz="3600" spc="-1" strike="noStrike">
                <a:solidFill>
                  <a:srgbClr val="d1282e"/>
                </a:solidFill>
                <a:latin typeface="Arial Black"/>
                <a:ea typeface="Arial Black"/>
              </a:rPr>
              <a:t>/ </a:t>
            </a:r>
            <a:r>
              <a:rPr b="0" lang="en-US" sz="3600" spc="-1" strike="noStrike">
                <a:solidFill>
                  <a:srgbClr val="d1282e"/>
                </a:solidFill>
                <a:latin typeface="Arial Black"/>
                <a:ea typeface="Arial Black"/>
              </a:rPr>
              <a:t>DIF</a:t>
            </a:r>
            <a:r>
              <a:rPr b="0" lang="en-US" sz="3600" spc="-1" strike="noStrike">
                <a:solidFill>
                  <a:srgbClr val="d1282e"/>
                </a:solidFill>
                <a:latin typeface="Arial Black"/>
                <a:ea typeface="Arial Black"/>
              </a:rPr>
              <a:t>FE</a:t>
            </a:r>
            <a:r>
              <a:rPr b="0" lang="en-US" sz="3600" spc="-1" strike="noStrike">
                <a:solidFill>
                  <a:srgbClr val="d1282e"/>
                </a:solidFill>
                <a:latin typeface="Arial Black"/>
                <a:ea typeface="Arial Black"/>
              </a:rPr>
              <a:t>RE</a:t>
            </a:r>
            <a:r>
              <a:rPr b="0" lang="en-US" sz="3600" spc="-1" strike="noStrike">
                <a:solidFill>
                  <a:srgbClr val="d1282e"/>
                </a:solidFill>
                <a:latin typeface="Arial Black"/>
                <a:ea typeface="Arial Black"/>
              </a:rPr>
              <a:t>NC</a:t>
            </a:r>
            <a:r>
              <a:rPr b="0" lang="en-US" sz="3600" spc="-1" strike="noStrike">
                <a:solidFill>
                  <a:srgbClr val="d1282e"/>
                </a:solidFill>
                <a:latin typeface="Arial Black"/>
                <a:ea typeface="Arial Black"/>
              </a:rPr>
              <a:t>E</a:t>
            </a:r>
            <a:endParaRPr b="0" lang="en-US" sz="3600" spc="-1" strike="noStrike">
              <a:latin typeface="Arial"/>
            </a:endParaRPr>
          </a:p>
        </p:txBody>
      </p:sp>
      <p:sp>
        <p:nvSpPr>
          <p:cNvPr id="262"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Set operations – only if the two tables have identical attributes/columns</a:t>
            </a:r>
            <a:endParaRPr b="0" lang="en-US" sz="2000" spc="-1" strike="noStrike">
              <a:latin typeface="Arial"/>
            </a:endParaRPr>
          </a:p>
        </p:txBody>
      </p:sp>
      <p:sp>
        <p:nvSpPr>
          <p:cNvPr id="263" name="PlaceHolder 3"/>
          <p:cNvSpPr>
            <a:spLocks noGrp="1"/>
          </p:cNvSpPr>
          <p:nvPr>
            <p:ph type="sldNum" idx="26"/>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2EFB2916-142A-4431-9527-B0C3CF2CEC3C}"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264" name="Google Shape;360;p29"/>
          <p:cNvGraphicFramePr/>
          <p:nvPr/>
        </p:nvGraphicFramePr>
        <p:xfrm>
          <a:off x="1565640" y="2507760"/>
          <a:ext cx="2655720" cy="1897200"/>
        </p:xfrm>
        <a:graphic>
          <a:graphicData uri="http://schemas.openxmlformats.org/drawingml/2006/table">
            <a:tbl>
              <a:tblPr/>
              <a:tblGrid>
                <a:gridCol w="602640"/>
                <a:gridCol w="71928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65" name="Google Shape;361;p29"/>
          <p:cNvSpPr/>
          <p:nvPr/>
        </p:nvSpPr>
        <p:spPr>
          <a:xfrm>
            <a:off x="17174160" y="-5158080"/>
            <a:ext cx="844920" cy="54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graphicFrame>
        <p:nvGraphicFramePr>
          <p:cNvPr id="266" name="Google Shape;362;p29"/>
          <p:cNvGraphicFramePr/>
          <p:nvPr/>
        </p:nvGraphicFramePr>
        <p:xfrm>
          <a:off x="4746600" y="2507760"/>
          <a:ext cx="2655720" cy="1897200"/>
        </p:xfrm>
        <a:graphic>
          <a:graphicData uri="http://schemas.openxmlformats.org/drawingml/2006/table">
            <a:tbl>
              <a:tblPr/>
              <a:tblGrid>
                <a:gridCol w="602640"/>
                <a:gridCol w="71928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67" name="Google Shape;363;p29"/>
          <p:cNvSpPr/>
          <p:nvPr/>
        </p:nvSpPr>
        <p:spPr>
          <a:xfrm>
            <a:off x="4228560" y="3100320"/>
            <a:ext cx="51732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3600" spc="-1" strike="noStrike">
                <a:solidFill>
                  <a:srgbClr val="000000"/>
                </a:solidFill>
                <a:latin typeface="Arial"/>
                <a:ea typeface="Arial"/>
              </a:rPr>
              <a:t>U</a:t>
            </a:r>
            <a:endParaRPr b="0" lang="en-US" sz="3600" spc="-1" strike="noStrike">
              <a:latin typeface="Arial"/>
            </a:endParaRPr>
          </a:p>
        </p:txBody>
      </p:sp>
      <p:graphicFrame>
        <p:nvGraphicFramePr>
          <p:cNvPr id="268" name="Google Shape;364;p29"/>
          <p:cNvGraphicFramePr/>
          <p:nvPr/>
        </p:nvGraphicFramePr>
        <p:xfrm>
          <a:off x="8011440" y="2507760"/>
          <a:ext cx="2655720" cy="3415320"/>
        </p:xfrm>
        <a:graphic>
          <a:graphicData uri="http://schemas.openxmlformats.org/drawingml/2006/table">
            <a:tbl>
              <a:tblPr/>
              <a:tblGrid>
                <a:gridCol w="602640"/>
                <a:gridCol w="71928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8016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69" name="Google Shape;365;p29"/>
          <p:cNvSpPr/>
          <p:nvPr/>
        </p:nvSpPr>
        <p:spPr>
          <a:xfrm>
            <a:off x="7498440" y="3416040"/>
            <a:ext cx="422280" cy="684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270" name="Google Shape;366;p29"/>
          <p:cNvSpPr/>
          <p:nvPr/>
        </p:nvSpPr>
        <p:spPr>
          <a:xfrm>
            <a:off x="609480" y="4776120"/>
            <a:ext cx="6208560" cy="1928520"/>
          </a:xfrm>
          <a:prstGeom prst="rect">
            <a:avLst/>
          </a:prstGeom>
          <a:noFill/>
          <a:ln w="0">
            <a:noFill/>
          </a:ln>
        </p:spPr>
        <p:style>
          <a:lnRef idx="0"/>
          <a:fillRef idx="0"/>
          <a:effectRef idx="0"/>
          <a:fontRef idx="minor"/>
        </p:style>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Similarly Intersection and Set Difference manipulate tables as Sets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	</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IDs may be treated in different ways, resulting in somewhat different behaviors</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181" dur="indefinite" restart="never" nodeType="tmRoot">
          <p:childTnLst>
            <p:seq>
              <p:cTn id="182" dur="indefinite" nodeType="mainSeq">
                <p:childTnLst>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268"/>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7. </a:t>
            </a:r>
            <a:r>
              <a:rPr b="0" lang="en-US" sz="3600" spc="-1" strike="noStrike">
                <a:solidFill>
                  <a:srgbClr val="d1282e"/>
                </a:solidFill>
                <a:latin typeface="Arial Black"/>
                <a:ea typeface="Arial Black"/>
              </a:rPr>
              <a:t>MER</a:t>
            </a:r>
            <a:r>
              <a:rPr b="0" lang="en-US" sz="3600" spc="-1" strike="noStrike">
                <a:solidFill>
                  <a:srgbClr val="d1282e"/>
                </a:solidFill>
                <a:latin typeface="Arial Black"/>
                <a:ea typeface="Arial Black"/>
              </a:rPr>
              <a:t>GE </a:t>
            </a:r>
            <a:r>
              <a:rPr b="0" lang="en-US" sz="3600" spc="-1" strike="noStrike">
                <a:solidFill>
                  <a:srgbClr val="d1282e"/>
                </a:solidFill>
                <a:latin typeface="Arial Black"/>
                <a:ea typeface="Arial Black"/>
              </a:rPr>
              <a:t>OR </a:t>
            </a:r>
            <a:r>
              <a:rPr b="0" lang="en-US" sz="3600" spc="-1" strike="noStrike">
                <a:solidFill>
                  <a:srgbClr val="d1282e"/>
                </a:solidFill>
                <a:latin typeface="Arial Black"/>
                <a:ea typeface="Arial Black"/>
              </a:rPr>
              <a:t>JOIN</a:t>
            </a:r>
            <a:endParaRPr b="0" lang="en-US" sz="3600" spc="-1" strike="noStrike">
              <a:latin typeface="Arial"/>
            </a:endParaRPr>
          </a:p>
        </p:txBody>
      </p:sp>
      <p:sp>
        <p:nvSpPr>
          <p:cNvPr id="272"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Combine rows/tuples across two tables if they have the same key</a:t>
            </a:r>
            <a:endParaRPr b="0" lang="en-US" sz="2000" spc="-1" strike="noStrike">
              <a:latin typeface="Arial"/>
            </a:endParaRPr>
          </a:p>
        </p:txBody>
      </p:sp>
      <p:sp>
        <p:nvSpPr>
          <p:cNvPr id="273" name="PlaceHolder 3"/>
          <p:cNvSpPr>
            <a:spLocks noGrp="1"/>
          </p:cNvSpPr>
          <p:nvPr>
            <p:ph type="sldNum" idx="27"/>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2B8D6956-4D18-4FCF-8EF4-12833EA41365}"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274" name="Google Shape;375;p30"/>
          <p:cNvGraphicFramePr/>
          <p:nvPr/>
        </p:nvGraphicFramePr>
        <p:xfrm>
          <a:off x="1565640" y="2468520"/>
          <a:ext cx="1921320" cy="1897200"/>
        </p:xfrm>
        <a:graphic>
          <a:graphicData uri="http://schemas.openxmlformats.org/drawingml/2006/table">
            <a:tbl>
              <a:tblPr/>
              <a:tblGrid>
                <a:gridCol w="602640"/>
                <a:gridCol w="719280"/>
                <a:gridCol w="599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75" name="Google Shape;376;p30"/>
          <p:cNvSpPr/>
          <p:nvPr/>
        </p:nvSpPr>
        <p:spPr>
          <a:xfrm>
            <a:off x="17174160" y="-5158080"/>
            <a:ext cx="844920" cy="54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graphicFrame>
        <p:nvGraphicFramePr>
          <p:cNvPr id="276" name="Google Shape;377;p30"/>
          <p:cNvGraphicFramePr/>
          <p:nvPr/>
        </p:nvGraphicFramePr>
        <p:xfrm>
          <a:off x="4383720" y="2468520"/>
          <a:ext cx="1336680" cy="1897200"/>
        </p:xfrm>
        <a:graphic>
          <a:graphicData uri="http://schemas.openxmlformats.org/drawingml/2006/table">
            <a:tbl>
              <a:tblPr/>
              <a:tblGrid>
                <a:gridCol w="602640"/>
                <a:gridCol w="734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277" name="Google Shape;378;p30"/>
          <p:cNvGraphicFramePr/>
          <p:nvPr/>
        </p:nvGraphicFramePr>
        <p:xfrm>
          <a:off x="7261920" y="2651040"/>
          <a:ext cx="2655720" cy="1517760"/>
        </p:xfrm>
        <a:graphic>
          <a:graphicData uri="http://schemas.openxmlformats.org/drawingml/2006/table">
            <a:tbl>
              <a:tblPr/>
              <a:tblGrid>
                <a:gridCol w="602640"/>
                <a:gridCol w="71928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78" name="Google Shape;379;p30"/>
          <p:cNvSpPr/>
          <p:nvPr/>
        </p:nvSpPr>
        <p:spPr>
          <a:xfrm>
            <a:off x="5856120" y="3582720"/>
            <a:ext cx="1213560" cy="36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279" name="Google Shape;380;p30"/>
          <p:cNvSpPr/>
          <p:nvPr/>
        </p:nvSpPr>
        <p:spPr>
          <a:xfrm>
            <a:off x="3660120" y="3178080"/>
            <a:ext cx="66276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3200" spc="-1" strike="noStrike">
                <a:solidFill>
                  <a:srgbClr val="000000"/>
                </a:solidFill>
                <a:latin typeface="Arial"/>
                <a:ea typeface="Arial"/>
              </a:rPr>
              <a:t>⨝</a:t>
            </a:r>
            <a:endParaRPr b="0" lang="en-US" sz="3200" spc="-1" strike="noStrike">
              <a:latin typeface="Arial"/>
            </a:endParaRPr>
          </a:p>
        </p:txBody>
      </p:sp>
      <p:sp>
        <p:nvSpPr>
          <p:cNvPr id="280" name="Google Shape;381;p30"/>
          <p:cNvSpPr/>
          <p:nvPr/>
        </p:nvSpPr>
        <p:spPr>
          <a:xfrm>
            <a:off x="609480" y="5067360"/>
            <a:ext cx="7287840" cy="1771920"/>
          </a:xfrm>
          <a:prstGeom prst="rect">
            <a:avLst/>
          </a:prstGeom>
          <a:noFill/>
          <a:ln w="0">
            <a:noFill/>
          </a:ln>
        </p:spPr>
        <p:style>
          <a:lnRef idx="0"/>
          <a:fillRef idx="0"/>
          <a:effectRef idx="0"/>
          <a:fontRef idx="minor"/>
        </p:style>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What about IDs not present in both tables?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	</a:t>
            </a:r>
            <a:r>
              <a:rPr b="1" lang="en-US" sz="2000" spc="-1" strike="noStrike">
                <a:solidFill>
                  <a:srgbClr val="000000"/>
                </a:solidFill>
                <a:latin typeface="Arial"/>
                <a:ea typeface="Arial"/>
              </a:rPr>
              <a:t>Often need to keep them around</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	</a:t>
            </a:r>
            <a:r>
              <a:rPr b="1" lang="en-US" sz="2000" spc="-1" strike="noStrike">
                <a:solidFill>
                  <a:srgbClr val="000000"/>
                </a:solidFill>
                <a:latin typeface="Arial"/>
                <a:ea typeface="Arial"/>
              </a:rPr>
              <a:t>Can “pad” with NaN</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191" dur="indefinite" restart="never" nodeType="tmRoot">
          <p:childTnLst>
            <p:seq>
              <p:cTn id="192" dur="indefinite" nodeType="mainSeq">
                <p:childTnLst>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278"/>
                                        </p:tgtEl>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tgtEl>
                                          <p:spTgt spid="277"/>
                                        </p:tgtEl>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tgtEl>
                                          <p:spTgt spid="279"/>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7. MERGE OR JOIN</a:t>
            </a:r>
            <a:endParaRPr b="0" lang="en-US" sz="3600" spc="-1" strike="noStrike">
              <a:latin typeface="Arial"/>
            </a:endParaRPr>
          </a:p>
        </p:txBody>
      </p:sp>
      <p:sp>
        <p:nvSpPr>
          <p:cNvPr id="282"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Combine rows/tuples across two tables if they have the same key</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Outer joins can be used to ”pad” IDs that don’t appear in both tables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	</a:t>
            </a:r>
            <a:r>
              <a:rPr b="1" lang="en-US" sz="2000" spc="-1" strike="noStrike">
                <a:solidFill>
                  <a:srgbClr val="000000"/>
                </a:solidFill>
                <a:latin typeface="Arial"/>
                <a:ea typeface="Arial"/>
              </a:rPr>
              <a:t>Three variants: LEFT, RIGHT, FULL</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	</a:t>
            </a:r>
            <a:r>
              <a:rPr b="1" lang="en-US" sz="2000" spc="-1" strike="noStrike">
                <a:solidFill>
                  <a:srgbClr val="000000"/>
                </a:solidFill>
                <a:latin typeface="Arial"/>
                <a:ea typeface="Arial"/>
              </a:rPr>
              <a:t>SQL Terminology – pandas has these operations as well</a:t>
            </a:r>
            <a:endParaRPr b="0" lang="en-US" sz="2000" spc="-1" strike="noStrike">
              <a:latin typeface="Arial"/>
            </a:endParaRPr>
          </a:p>
        </p:txBody>
      </p:sp>
      <p:sp>
        <p:nvSpPr>
          <p:cNvPr id="283" name="PlaceHolder 3"/>
          <p:cNvSpPr>
            <a:spLocks noGrp="1"/>
          </p:cNvSpPr>
          <p:nvPr>
            <p:ph type="sldNum" idx="28"/>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EFEA1BE5-CD06-462A-A376-64ED9E26C345}"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284" name="Google Shape;390;p31"/>
          <p:cNvGraphicFramePr/>
          <p:nvPr/>
        </p:nvGraphicFramePr>
        <p:xfrm>
          <a:off x="1829520" y="4069440"/>
          <a:ext cx="1921320" cy="1897200"/>
        </p:xfrm>
        <a:graphic>
          <a:graphicData uri="http://schemas.openxmlformats.org/drawingml/2006/table">
            <a:tbl>
              <a:tblPr/>
              <a:tblGrid>
                <a:gridCol w="602640"/>
                <a:gridCol w="719280"/>
                <a:gridCol w="599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85" name="Google Shape;391;p31"/>
          <p:cNvSpPr/>
          <p:nvPr/>
        </p:nvSpPr>
        <p:spPr>
          <a:xfrm>
            <a:off x="17174160" y="-5158080"/>
            <a:ext cx="844920" cy="54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graphicFrame>
        <p:nvGraphicFramePr>
          <p:cNvPr id="286" name="Google Shape;392;p31"/>
          <p:cNvGraphicFramePr/>
          <p:nvPr/>
        </p:nvGraphicFramePr>
        <p:xfrm>
          <a:off x="4647600" y="4069440"/>
          <a:ext cx="1336680" cy="1897200"/>
        </p:xfrm>
        <a:graphic>
          <a:graphicData uri="http://schemas.openxmlformats.org/drawingml/2006/table">
            <a:tbl>
              <a:tblPr/>
              <a:tblGrid>
                <a:gridCol w="602640"/>
                <a:gridCol w="734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287" name="Google Shape;393;p31"/>
          <p:cNvGraphicFramePr/>
          <p:nvPr/>
        </p:nvGraphicFramePr>
        <p:xfrm>
          <a:off x="7469280" y="3932280"/>
          <a:ext cx="2655720" cy="2276640"/>
        </p:xfrm>
        <a:graphic>
          <a:graphicData uri="http://schemas.openxmlformats.org/drawingml/2006/table">
            <a:tbl>
              <a:tblPr/>
              <a:tblGrid>
                <a:gridCol w="602640"/>
                <a:gridCol w="680400"/>
                <a:gridCol w="644400"/>
                <a:gridCol w="72864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e6797d"/>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e6797d"/>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e6797d"/>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NaN</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e6797d"/>
                    </a:solid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e6797d"/>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NaN</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e6797d"/>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NaN</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e6797d"/>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e6797d"/>
                    </a:solidFill>
                  </a:tcPr>
                </a:tc>
              </a:tr>
            </a:tbl>
          </a:graphicData>
        </a:graphic>
      </p:graphicFrame>
      <p:sp>
        <p:nvSpPr>
          <p:cNvPr id="288" name="Google Shape;394;p31"/>
          <p:cNvSpPr/>
          <p:nvPr/>
        </p:nvSpPr>
        <p:spPr>
          <a:xfrm>
            <a:off x="6120000" y="5183280"/>
            <a:ext cx="1213560" cy="36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289" name="Google Shape;395;p31"/>
          <p:cNvSpPr/>
          <p:nvPr/>
        </p:nvSpPr>
        <p:spPr>
          <a:xfrm>
            <a:off x="3924360" y="4778640"/>
            <a:ext cx="66276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3200" spc="-1" strike="noStrike">
                <a:solidFill>
                  <a:srgbClr val="000000"/>
                </a:solidFill>
                <a:latin typeface="Arial"/>
                <a:ea typeface="Arial"/>
              </a:rPr>
              <a: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DAT</a:t>
            </a:r>
            <a:r>
              <a:rPr b="0" lang="en-US" sz="3600" spc="-1" strike="noStrike">
                <a:solidFill>
                  <a:srgbClr val="d1282e"/>
                </a:solidFill>
                <a:latin typeface="Arial Black"/>
                <a:ea typeface="Arial Black"/>
              </a:rPr>
              <a:t>A </a:t>
            </a:r>
            <a:r>
              <a:rPr b="0" lang="en-US" sz="3600" spc="-1" strike="noStrike">
                <a:solidFill>
                  <a:srgbClr val="d1282e"/>
                </a:solidFill>
                <a:latin typeface="Arial Black"/>
                <a:ea typeface="Arial Black"/>
              </a:rPr>
              <a:t>MA</a:t>
            </a:r>
            <a:r>
              <a:rPr b="0" lang="en-US" sz="3600" spc="-1" strike="noStrike">
                <a:solidFill>
                  <a:srgbClr val="d1282e"/>
                </a:solidFill>
                <a:latin typeface="Arial Black"/>
                <a:ea typeface="Arial Black"/>
              </a:rPr>
              <a:t>NIP</a:t>
            </a:r>
            <a:r>
              <a:rPr b="0" lang="en-US" sz="3600" spc="-1" strike="noStrike">
                <a:solidFill>
                  <a:srgbClr val="d1282e"/>
                </a:solidFill>
                <a:latin typeface="Arial Black"/>
                <a:ea typeface="Arial Black"/>
              </a:rPr>
              <a:t>ULA</a:t>
            </a:r>
            <a:r>
              <a:rPr b="0" lang="en-US" sz="3600" spc="-1" strike="noStrike">
                <a:solidFill>
                  <a:srgbClr val="d1282e"/>
                </a:solidFill>
                <a:latin typeface="Arial Black"/>
                <a:ea typeface="Arial Black"/>
              </a:rPr>
              <a:t>TIO</a:t>
            </a:r>
            <a:r>
              <a:rPr b="0" lang="en-US" sz="3600" spc="-1" strike="noStrike">
                <a:solidFill>
                  <a:srgbClr val="d1282e"/>
                </a:solidFill>
                <a:latin typeface="Arial Black"/>
                <a:ea typeface="Arial Black"/>
              </a:rPr>
              <a:t>N </a:t>
            </a:r>
            <a:r>
              <a:rPr b="0" lang="en-US" sz="3600" spc="-1" strike="noStrike">
                <a:solidFill>
                  <a:srgbClr val="d1282e"/>
                </a:solidFill>
                <a:latin typeface="Arial Black"/>
                <a:ea typeface="Arial Black"/>
              </a:rPr>
              <a:t>AND </a:t>
            </a:r>
            <a:r>
              <a:rPr b="0" lang="en-US" sz="3600" spc="-1" strike="noStrike">
                <a:solidFill>
                  <a:srgbClr val="d1282e"/>
                </a:solidFill>
                <a:latin typeface="Arial Black"/>
                <a:ea typeface="Arial Black"/>
              </a:rPr>
              <a:t>CO</a:t>
            </a:r>
            <a:r>
              <a:rPr b="0" lang="en-US" sz="3600" spc="-1" strike="noStrike">
                <a:solidFill>
                  <a:srgbClr val="d1282e"/>
                </a:solidFill>
                <a:latin typeface="Arial Black"/>
                <a:ea typeface="Arial Black"/>
              </a:rPr>
              <a:t>MPU</a:t>
            </a:r>
            <a:r>
              <a:rPr b="0" lang="en-US" sz="3600" spc="-1" strike="noStrike">
                <a:solidFill>
                  <a:srgbClr val="d1282e"/>
                </a:solidFill>
                <a:latin typeface="Arial Black"/>
                <a:ea typeface="Arial Black"/>
              </a:rPr>
              <a:t>TATI</a:t>
            </a:r>
            <a:r>
              <a:rPr b="0" lang="en-US" sz="3600" spc="-1" strike="noStrike">
                <a:solidFill>
                  <a:srgbClr val="d1282e"/>
                </a:solidFill>
                <a:latin typeface="Arial Black"/>
                <a:ea typeface="Arial Black"/>
              </a:rPr>
              <a:t>ON</a:t>
            </a:r>
            <a:endParaRPr b="0" lang="en-US" sz="3600" spc="-1" strike="noStrike">
              <a:latin typeface="Arial"/>
            </a:endParaRPr>
          </a:p>
        </p:txBody>
      </p:sp>
      <p:sp>
        <p:nvSpPr>
          <p:cNvPr id="96"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85000"/>
          </a:bodyPr>
          <a:p>
            <a:pPr>
              <a:lnSpc>
                <a:spcPct val="100000"/>
              </a:lnSpc>
              <a:buNone/>
              <a:tabLst>
                <a:tab algn="l" pos="0"/>
              </a:tabLst>
            </a:pPr>
            <a:r>
              <a:rPr b="1" lang="en-US" sz="2000" spc="-1" strike="noStrike">
                <a:solidFill>
                  <a:srgbClr val="000000"/>
                </a:solidFill>
                <a:latin typeface="Arial"/>
                <a:ea typeface="Arial"/>
              </a:rPr>
              <a:t>Data Science == manipulating and computing on data</a:t>
            </a:r>
            <a:endParaRPr b="0" lang="en-US" sz="2000" spc="-1" strike="noStrike">
              <a:latin typeface="Arial"/>
            </a:endParaRPr>
          </a:p>
          <a:p>
            <a:pPr>
              <a:lnSpc>
                <a:spcPct val="100000"/>
              </a:lnSpc>
              <a:spcBef>
                <a:spcPts val="941"/>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Large to very large, but somewhat “structured” data</a:t>
            </a: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We will see several tools for doing that this semester</a:t>
            </a:r>
            <a:endParaRPr b="0" lang="en-US" sz="2000" spc="-1" strike="noStrike">
              <a:latin typeface="Arial"/>
            </a:endParaRPr>
          </a:p>
          <a:p>
            <a:pPr>
              <a:lnSpc>
                <a:spcPct val="100000"/>
              </a:lnSpc>
              <a:spcBef>
                <a:spcPts val="941"/>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Thousands more out there that we won’t cover</a:t>
            </a: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	</a:t>
            </a: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Need to learn to shift thinking from:</a:t>
            </a:r>
            <a:endParaRPr b="0" lang="en-US" sz="2000" spc="-1" strike="noStrike">
              <a:latin typeface="Arial"/>
            </a:endParaRPr>
          </a:p>
          <a:p>
            <a:pPr>
              <a:lnSpc>
                <a:spcPct val="100000"/>
              </a:lnSpc>
              <a:spcBef>
                <a:spcPts val="1009"/>
              </a:spcBef>
              <a:buNone/>
              <a:tabLst>
                <a:tab algn="l" pos="0"/>
              </a:tabLst>
            </a:pPr>
            <a:r>
              <a:rPr b="1" i="1" lang="en-US" sz="2400" spc="-1" strike="noStrike">
                <a:solidFill>
                  <a:srgbClr val="00b050"/>
                </a:solidFill>
                <a:latin typeface="Arial"/>
                <a:ea typeface="Arial"/>
              </a:rPr>
              <a:t>	</a:t>
            </a:r>
            <a:r>
              <a:rPr b="1" i="1" lang="en-US" sz="2400" spc="-1" strike="noStrike">
                <a:solidFill>
                  <a:srgbClr val="00b050"/>
                </a:solidFill>
                <a:latin typeface="Arial"/>
                <a:ea typeface="Arial"/>
              </a:rPr>
              <a:t>Imperative code to manipulate data structures</a:t>
            </a:r>
            <a:endParaRPr b="0" lang="en-US" sz="24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to: </a:t>
            </a:r>
            <a:endParaRPr b="0" lang="en-US" sz="2000" spc="-1" strike="noStrike">
              <a:latin typeface="Arial"/>
            </a:endParaRPr>
          </a:p>
          <a:p>
            <a:pPr>
              <a:lnSpc>
                <a:spcPct val="100000"/>
              </a:lnSpc>
              <a:spcBef>
                <a:spcPts val="1009"/>
              </a:spcBef>
              <a:buNone/>
              <a:tabLst>
                <a:tab algn="l" pos="0"/>
              </a:tabLst>
            </a:pPr>
            <a:r>
              <a:rPr b="1" i="1" lang="en-US" sz="2400" spc="-1" strike="noStrike">
                <a:solidFill>
                  <a:srgbClr val="00b0f0"/>
                </a:solidFill>
                <a:latin typeface="Arial"/>
                <a:ea typeface="Arial"/>
              </a:rPr>
              <a:t>	</a:t>
            </a:r>
            <a:r>
              <a:rPr b="1" i="1" lang="en-US" sz="2400" spc="-1" strike="noStrike">
                <a:solidFill>
                  <a:srgbClr val="00b0f0"/>
                </a:solidFill>
                <a:latin typeface="Arial"/>
                <a:ea typeface="Arial"/>
              </a:rPr>
              <a:t>Sequences/pipelines of operations on data</a:t>
            </a:r>
            <a:endParaRPr b="0" lang="en-US" sz="24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	</a:t>
            </a: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Should still know how to implement the operations themselves, especially for debugging performance (covered in classes like 420, 424), but we won’t cover that much</a:t>
            </a:r>
            <a:endParaRPr b="0" lang="en-US" sz="2000" spc="-1" strike="noStrike">
              <a:latin typeface="Arial"/>
            </a:endParaRPr>
          </a:p>
          <a:p>
            <a:pPr>
              <a:lnSpc>
                <a:spcPct val="100000"/>
              </a:lnSpc>
              <a:spcBef>
                <a:spcPts val="941"/>
              </a:spcBef>
              <a:buNone/>
              <a:tabLst>
                <a:tab algn="l" pos="0"/>
              </a:tabLst>
            </a:pPr>
            <a:endParaRPr b="0" lang="en-US" sz="2000" spc="-1" strike="noStrike">
              <a:latin typeface="Arial"/>
            </a:endParaRPr>
          </a:p>
          <a:p>
            <a:pPr>
              <a:lnSpc>
                <a:spcPct val="100000"/>
              </a:lnSpc>
              <a:spcBef>
                <a:spcPts val="941"/>
              </a:spcBef>
              <a:buNone/>
              <a:tabLst>
                <a:tab algn="l" pos="0"/>
              </a:tabLst>
            </a:pPr>
            <a:endParaRPr b="0" lang="en-US" sz="2000" spc="-1" strike="noStrike">
              <a:latin typeface="Arial"/>
            </a:endParaRPr>
          </a:p>
        </p:txBody>
      </p:sp>
      <p:sp>
        <p:nvSpPr>
          <p:cNvPr id="97" name="PlaceHolder 3"/>
          <p:cNvSpPr>
            <a:spLocks noGrp="1"/>
          </p:cNvSpPr>
          <p:nvPr>
            <p:ph type="sldNum" idx="11"/>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4813B46A-FDCA-416A-9A1C-9416F638374F}" type="slidenum">
              <a:rPr b="1" lang="en-US" sz="2400" spc="-1" strike="noStrike">
                <a:solidFill>
                  <a:srgbClr val="d1282e"/>
                </a:solidFill>
                <a:latin typeface="Arial"/>
                <a:ea typeface="Arial"/>
              </a:rPr>
              <a:t>2</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9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9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9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9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9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96">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SUMMARY</a:t>
            </a:r>
            <a:endParaRPr b="0" lang="en-US" sz="3600" spc="-1" strike="noStrike">
              <a:latin typeface="Arial"/>
            </a:endParaRPr>
          </a:p>
        </p:txBody>
      </p:sp>
      <p:sp>
        <p:nvSpPr>
          <p:cNvPr id="291" name="PlaceHolder 2"/>
          <p:cNvSpPr>
            <a:spLocks noGrp="1"/>
          </p:cNvSpPr>
          <p:nvPr>
            <p:ph/>
          </p:nvPr>
        </p:nvSpPr>
        <p:spPr>
          <a:xfrm>
            <a:off x="609480" y="1752480"/>
            <a:ext cx="10159200" cy="4372920"/>
          </a:xfrm>
          <a:prstGeom prst="rect">
            <a:avLst/>
          </a:prstGeom>
          <a:noFill/>
          <a:ln w="0">
            <a:noFill/>
          </a:ln>
        </p:spPr>
        <p:txBody>
          <a:bodyPr lIns="90000" rIns="90000" tIns="45000" bIns="731520" anchor="t">
            <a:normAutofit/>
          </a:bodyPr>
          <a:p>
            <a:pPr marL="457200" indent="-457200">
              <a:lnSpc>
                <a:spcPct val="100000"/>
              </a:lnSpc>
              <a:buClr>
                <a:srgbClr val="000000"/>
              </a:buClr>
              <a:buFont typeface="Noto Sans Symbols"/>
              <a:buChar char="▪"/>
            </a:pPr>
            <a:r>
              <a:rPr b="1" lang="en-US" sz="2000" spc="-1" strike="noStrike">
                <a:solidFill>
                  <a:srgbClr val="000000"/>
                </a:solidFill>
                <a:latin typeface="Arial"/>
                <a:ea typeface="Arial"/>
              </a:rPr>
              <a:t>Tables: A simple, common abstraction</a:t>
            </a:r>
            <a:endParaRPr b="0" lang="en-US" sz="2000" spc="-1" strike="noStrike">
              <a:latin typeface="Arial"/>
            </a:endParaRPr>
          </a:p>
          <a:p>
            <a:pPr lvl="1" marL="914400" indent="-457200">
              <a:lnSpc>
                <a:spcPct val="100000"/>
              </a:lnSpc>
              <a:buClr>
                <a:srgbClr val="000000"/>
              </a:buClr>
              <a:buFont typeface="Noto Sans Symbols"/>
              <a:buChar char="▪"/>
            </a:pPr>
            <a:r>
              <a:rPr b="0" lang="en-US" sz="2000" spc="-1" strike="noStrike">
                <a:solidFill>
                  <a:srgbClr val="000000"/>
                </a:solidFill>
                <a:latin typeface="Arial"/>
                <a:ea typeface="Arial"/>
              </a:rPr>
              <a:t>Subsumes a set of “strings” – a common input</a:t>
            </a:r>
            <a:endParaRPr b="0" lang="en-US" sz="2000" spc="-1" strike="noStrike">
              <a:latin typeface="Arial"/>
            </a:endParaRPr>
          </a:p>
          <a:p>
            <a:pPr marL="457200" indent="-330120">
              <a:lnSpc>
                <a:spcPct val="100000"/>
              </a:lnSpc>
              <a:buNone/>
              <a:tabLst>
                <a:tab algn="l" pos="0"/>
              </a:tabLst>
            </a:pPr>
            <a:endParaRPr b="0" lang="en-US" sz="2000" spc="-1" strike="noStrike">
              <a:latin typeface="Arial"/>
            </a:endParaRPr>
          </a:p>
          <a:p>
            <a:pPr marL="457200" indent="-457200">
              <a:lnSpc>
                <a:spcPct val="100000"/>
              </a:lnSpc>
              <a:spcBef>
                <a:spcPts val="601"/>
              </a:spcBef>
              <a:buClr>
                <a:srgbClr val="000000"/>
              </a:buClr>
              <a:buFont typeface="Noto Sans Symbols"/>
              <a:buChar char="▪"/>
              <a:tabLst>
                <a:tab algn="l" pos="0"/>
              </a:tabLst>
            </a:pPr>
            <a:r>
              <a:rPr b="1" lang="en-US" sz="2000" spc="-1" strike="noStrike">
                <a:solidFill>
                  <a:srgbClr val="000000"/>
                </a:solidFill>
                <a:latin typeface="Arial"/>
                <a:ea typeface="Arial"/>
              </a:rPr>
              <a:t>Operations</a:t>
            </a:r>
            <a:endParaRPr b="0" lang="en-US" sz="2000" spc="-1" strike="noStrike">
              <a:latin typeface="Arial"/>
            </a:endParaRPr>
          </a:p>
          <a:p>
            <a:pPr lvl="1" marL="914400" indent="-457200">
              <a:lnSpc>
                <a:spcPct val="100000"/>
              </a:lnSpc>
              <a:spcBef>
                <a:spcPts val="601"/>
              </a:spcBef>
              <a:buClr>
                <a:srgbClr val="d1282e"/>
              </a:buClr>
              <a:buFont typeface="Noto Sans Symbols"/>
              <a:buChar char="▪"/>
              <a:tabLst>
                <a:tab algn="l" pos="0"/>
              </a:tabLst>
            </a:pPr>
            <a:r>
              <a:rPr b="0" lang="en-US" sz="2000" spc="-1" strike="noStrike">
                <a:solidFill>
                  <a:srgbClr val="000000"/>
                </a:solidFill>
                <a:latin typeface="Arial"/>
                <a:ea typeface="Arial"/>
              </a:rPr>
              <a:t>Select, Map, Aggregate, Reduce, Join/Merge, Union/Concat, Group By</a:t>
            </a:r>
            <a:endParaRPr b="0" lang="en-US" sz="2000" spc="-1" strike="noStrike">
              <a:latin typeface="Arial"/>
            </a:endParaRPr>
          </a:p>
          <a:p>
            <a:pPr marL="457200" indent="-330120">
              <a:lnSpc>
                <a:spcPct val="100000"/>
              </a:lnSpc>
              <a:buNone/>
              <a:tabLst>
                <a:tab algn="l" pos="0"/>
              </a:tabLst>
            </a:pPr>
            <a:endParaRPr b="0" lang="en-US" sz="2000" spc="-1" strike="noStrike">
              <a:latin typeface="Arial"/>
            </a:endParaRPr>
          </a:p>
          <a:p>
            <a:pPr marL="457200" indent="-457200">
              <a:lnSpc>
                <a:spcPct val="100000"/>
              </a:lnSpc>
              <a:spcBef>
                <a:spcPts val="601"/>
              </a:spcBef>
              <a:buClr>
                <a:srgbClr val="000000"/>
              </a:buClr>
              <a:buFont typeface="Noto Sans Symbols"/>
              <a:buChar char="▪"/>
              <a:tabLst>
                <a:tab algn="l" pos="0"/>
              </a:tabLst>
            </a:pPr>
            <a:r>
              <a:rPr b="1" lang="en-US" sz="2000" spc="-1" strike="noStrike">
                <a:solidFill>
                  <a:srgbClr val="000000"/>
                </a:solidFill>
                <a:latin typeface="Arial"/>
                <a:ea typeface="Arial"/>
              </a:rPr>
              <a:t>In a given system/language, the operations may be named differently</a:t>
            </a:r>
            <a:endParaRPr b="0" lang="en-US" sz="2000" spc="-1" strike="noStrike">
              <a:latin typeface="Arial"/>
            </a:endParaRPr>
          </a:p>
          <a:p>
            <a:pPr lvl="1" marL="914400" indent="-457200">
              <a:lnSpc>
                <a:spcPct val="100000"/>
              </a:lnSpc>
              <a:spcBef>
                <a:spcPts val="601"/>
              </a:spcBef>
              <a:buClr>
                <a:srgbClr val="d1282e"/>
              </a:buClr>
              <a:buFont typeface="Noto Sans Symbols"/>
              <a:buChar char="▪"/>
              <a:tabLst>
                <a:tab algn="l" pos="0"/>
              </a:tabLst>
            </a:pPr>
            <a:r>
              <a:rPr b="0" lang="en-US" sz="2000" spc="-1" strike="noStrike">
                <a:solidFill>
                  <a:srgbClr val="000000"/>
                </a:solidFill>
                <a:latin typeface="Arial"/>
                <a:ea typeface="Arial"/>
              </a:rPr>
              <a:t>E.g., SQL uses “join”, whereas Pandas uses “merge”</a:t>
            </a:r>
            <a:endParaRPr b="0" lang="en-US" sz="2000" spc="-1" strike="noStrike">
              <a:latin typeface="Arial"/>
            </a:endParaRPr>
          </a:p>
          <a:p>
            <a:pPr marL="914400" indent="-330120">
              <a:lnSpc>
                <a:spcPct val="100000"/>
              </a:lnSpc>
              <a:buNone/>
              <a:tabLst>
                <a:tab algn="l" pos="0"/>
              </a:tabLst>
            </a:pPr>
            <a:endParaRPr b="0" lang="en-US" sz="2000" spc="-1" strike="noStrike">
              <a:latin typeface="Arial"/>
            </a:endParaRPr>
          </a:p>
          <a:p>
            <a:pPr marL="457200" indent="-457200">
              <a:lnSpc>
                <a:spcPct val="100000"/>
              </a:lnSpc>
              <a:buClr>
                <a:srgbClr val="000000"/>
              </a:buClr>
              <a:buFont typeface="Noto Sans Symbols"/>
              <a:buChar char="▪"/>
              <a:tabLst>
                <a:tab algn="l" pos="0"/>
              </a:tabLst>
            </a:pPr>
            <a:r>
              <a:rPr b="1" lang="en-US" sz="2000" spc="-1" strike="noStrike">
                <a:solidFill>
                  <a:srgbClr val="000000"/>
                </a:solidFill>
                <a:latin typeface="Arial"/>
                <a:ea typeface="Arial"/>
              </a:rPr>
              <a:t>Subtle variations in the definitions, especially for more complex operations</a:t>
            </a:r>
            <a:endParaRPr b="0" lang="en-US" sz="2000" spc="-1" strike="noStrike">
              <a:latin typeface="Arial"/>
            </a:endParaRPr>
          </a:p>
        </p:txBody>
      </p:sp>
      <p:sp>
        <p:nvSpPr>
          <p:cNvPr id="292" name="PlaceHolder 3"/>
          <p:cNvSpPr>
            <a:spLocks noGrp="1"/>
          </p:cNvSpPr>
          <p:nvPr>
            <p:ph type="sldNum" idx="29"/>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A1785B81-E928-4716-8B75-F20796FD2A8E}"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05" dur="indefinite" restart="never" nodeType="tmRoot">
          <p:childTnLst>
            <p:seq>
              <p:cTn id="206" dur="indefinite" nodeType="mainSeq">
                <p:childTnLst>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nodeType="clickEffect" fill="hold" presetClass="entr" presetID="1">
                                  <p:stCondLst>
                                    <p:cond delay="0"/>
                                  </p:stCondLst>
                                  <p:childTnLst>
                                    <p:set>
                                      <p:cBhvr>
                                        <p:cTn id="222"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nodeType="clickEffect" fill="hold" presetClass="entr" presetID="1">
                                  <p:stCondLst>
                                    <p:cond delay="0"/>
                                  </p:stCondLst>
                                  <p:childTnLst>
                                    <p:set>
                                      <p:cBhvr>
                                        <p:cTn id="226"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291">
                                            <p:txEl>
                                              <p:pRg st="6" end="6"/>
                                            </p:txEl>
                                          </p:spTgt>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291">
                                            <p:txEl>
                                              <p:pRg st="7" end="7"/>
                                            </p:txEl>
                                          </p:spTgt>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
                                  <p:stCondLst>
                                    <p:cond delay="0"/>
                                  </p:stCondLst>
                                  <p:childTnLst>
                                    <p:set>
                                      <p:cBhvr>
                                        <p:cTn id="242" dur="1" fill="hold">
                                          <p:stCondLst>
                                            <p:cond delay="0"/>
                                          </p:stCondLst>
                                        </p:cTn>
                                        <p:tgtEl>
                                          <p:spTgt spid="291">
                                            <p:txEl>
                                              <p:pRg st="8" end="8"/>
                                            </p:txEl>
                                          </p:spTgt>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291">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492012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HOW MANY GROUPS IN THE ANSWER?</a:t>
            </a:r>
            <a:endParaRPr b="0" lang="en-US" sz="3600" spc="-1" strike="noStrike">
              <a:latin typeface="Arial"/>
            </a:endParaRPr>
          </a:p>
        </p:txBody>
      </p:sp>
      <p:sp>
        <p:nvSpPr>
          <p:cNvPr id="294" name="PlaceHolder 2"/>
          <p:cNvSpPr>
            <a:spLocks noGrp="1"/>
          </p:cNvSpPr>
          <p:nvPr>
            <p:ph/>
          </p:nvPr>
        </p:nvSpPr>
        <p:spPr>
          <a:xfrm>
            <a:off x="7554240" y="1752480"/>
            <a:ext cx="3214440" cy="4372920"/>
          </a:xfrm>
          <a:prstGeom prst="rect">
            <a:avLst/>
          </a:prstGeom>
          <a:noFill/>
          <a:ln w="0">
            <a:noFill/>
          </a:ln>
        </p:spPr>
        <p:txBody>
          <a:bodyPr lIns="90000" rIns="90000" tIns="45000" bIns="45000" anchor="t">
            <a:normAutofit/>
          </a:bodyPr>
          <a:p>
            <a:pPr marL="457200" indent="-457200">
              <a:lnSpc>
                <a:spcPct val="100000"/>
              </a:lnSpc>
              <a:buClr>
                <a:srgbClr val="000000"/>
              </a:buClr>
              <a:buFont typeface="StarSymbol"/>
              <a:buAutoNum type="alphaUcPeriod"/>
            </a:pPr>
            <a:r>
              <a:rPr b="1" lang="en-US" sz="2000" spc="-1" strike="noStrike">
                <a:solidFill>
                  <a:srgbClr val="000000"/>
                </a:solidFill>
                <a:latin typeface="Arial"/>
                <a:ea typeface="Arial"/>
              </a:rPr>
              <a:t>1</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3</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5</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8</a:t>
            </a:r>
            <a:endParaRPr b="0" lang="en-US" sz="2000" spc="-1" strike="noStrike">
              <a:latin typeface="Arial"/>
            </a:endParaRPr>
          </a:p>
        </p:txBody>
      </p:sp>
      <p:graphicFrame>
        <p:nvGraphicFramePr>
          <p:cNvPr id="295" name="Google Shape;411;p33"/>
          <p:cNvGraphicFramePr/>
          <p:nvPr/>
        </p:nvGraphicFramePr>
        <p:xfrm>
          <a:off x="1981080" y="229680"/>
          <a:ext cx="2655720" cy="3415320"/>
        </p:xfrm>
        <a:graphic>
          <a:graphicData uri="http://schemas.openxmlformats.org/drawingml/2006/table">
            <a:tbl>
              <a:tblPr/>
              <a:tblGrid>
                <a:gridCol w="602640"/>
                <a:gridCol w="71928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baz</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baz</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8016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296" name="Google Shape;412;p33"/>
          <p:cNvSpPr/>
          <p:nvPr/>
        </p:nvSpPr>
        <p:spPr>
          <a:xfrm>
            <a:off x="4963680" y="1360080"/>
            <a:ext cx="17928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Group By ‘A’</a:t>
            </a:r>
            <a:endParaRPr b="0" lang="en-US" sz="1800" spc="-1" strike="noStrike">
              <a:latin typeface="Arial"/>
            </a:endParaRPr>
          </a:p>
        </p:txBody>
      </p:sp>
      <p:sp>
        <p:nvSpPr>
          <p:cNvPr id="297" name="Google Shape;413;p33"/>
          <p:cNvSpPr/>
          <p:nvPr/>
        </p:nvSpPr>
        <p:spPr>
          <a:xfrm>
            <a:off x="4963680" y="1937880"/>
            <a:ext cx="1983600" cy="36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298" name="Google Shape;414;p33"/>
          <p:cNvSpPr/>
          <p:nvPr/>
        </p:nvSpPr>
        <p:spPr>
          <a:xfrm>
            <a:off x="9305640" y="4735440"/>
            <a:ext cx="2394000" cy="913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000000"/>
                </a:solidFill>
                <a:latin typeface="Arial"/>
                <a:ea typeface="Arial"/>
              </a:rPr>
              <a:t>foo -&gt; ...</a:t>
            </a:r>
            <a:endParaRPr b="0" lang="en-US" sz="1800" spc="-1" strike="noStrike">
              <a:latin typeface="Arial"/>
            </a:endParaRPr>
          </a:p>
          <a:p>
            <a:pPr algn="ctr">
              <a:lnSpc>
                <a:spcPct val="100000"/>
              </a:lnSpc>
              <a:buNone/>
              <a:tabLst>
                <a:tab algn="l" pos="0"/>
              </a:tabLst>
            </a:pPr>
            <a:r>
              <a:rPr b="0" lang="en-US" sz="1800" spc="-1" strike="noStrike">
                <a:solidFill>
                  <a:srgbClr val="000000"/>
                </a:solidFill>
                <a:latin typeface="Arial"/>
                <a:ea typeface="Arial"/>
              </a:rPr>
              <a:t>baz -&gt; …</a:t>
            </a:r>
            <a:endParaRPr b="0" lang="en-US" sz="1800" spc="-1" strike="noStrike">
              <a:latin typeface="Arial"/>
            </a:endParaRPr>
          </a:p>
          <a:p>
            <a:pPr algn="ctr">
              <a:lnSpc>
                <a:spcPct val="100000"/>
              </a:lnSpc>
              <a:buNone/>
              <a:tabLst>
                <a:tab algn="l" pos="0"/>
              </a:tabLst>
            </a:pPr>
            <a:r>
              <a:rPr b="0" lang="en-US" sz="1800" spc="-1" strike="noStrike">
                <a:solidFill>
                  <a:srgbClr val="000000"/>
                </a:solidFill>
                <a:latin typeface="Arial"/>
                <a:ea typeface="Arial"/>
              </a:rPr>
              <a:t>bar -&gt; …</a:t>
            </a:r>
            <a:endParaRPr b="0" lang="en-US" sz="1800" spc="-1" strike="noStrike">
              <a:latin typeface="Arial"/>
            </a:endParaRPr>
          </a:p>
        </p:txBody>
      </p:sp>
      <p:sp>
        <p:nvSpPr>
          <p:cNvPr id="299" name="Google Shape;415;p33"/>
          <p:cNvSpPr/>
          <p:nvPr/>
        </p:nvSpPr>
        <p:spPr>
          <a:xfrm>
            <a:off x="7377480" y="2183400"/>
            <a:ext cx="1013040" cy="416160"/>
          </a:xfrm>
          <a:prstGeom prst="roundRect">
            <a:avLst>
              <a:gd name="adj" fmla="val 16667"/>
            </a:avLst>
          </a:prstGeom>
          <a:noFill/>
          <a:ln w="28440">
            <a:solidFill>
              <a:srgbClr val="000000"/>
            </a:solidFill>
            <a:round/>
          </a:ln>
        </p:spPr>
        <p:style>
          <a:lnRef idx="0"/>
          <a:fillRef idx="0"/>
          <a:effectRef idx="0"/>
          <a:fontRef idx="minor"/>
        </p:style>
      </p:sp>
      <p:sp>
        <p:nvSpPr>
          <p:cNvPr id="300" name="PlaceHolder 3"/>
          <p:cNvSpPr>
            <a:spLocks noGrp="1"/>
          </p:cNvSpPr>
          <p:nvPr>
            <p:ph type="sldNum" idx="30"/>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143ADF67-8437-4792-8E13-5190739DC57B}"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47" dur="indefinite" restart="never" nodeType="tmRoot">
          <p:childTnLst>
            <p:seq>
              <p:cTn id="248" dur="indefinite" nodeType="mainSeq">
                <p:childTnLst>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298"/>
                                        </p:tgtEl>
                                        <p:attrNameLst>
                                          <p:attrName>style.visibility</p:attrName>
                                        </p:attrNameLst>
                                      </p:cBhvr>
                                      <p:to>
                                        <p:strVal val="visible"/>
                                      </p:to>
                                    </p:set>
                                  </p:childTnLst>
                                </p:cTn>
                              </p:par>
                              <p:par>
                                <p:cTn id="253" nodeType="withEffect" fill="hold" presetClass="entr" presetID="1">
                                  <p:stCondLst>
                                    <p:cond delay="0"/>
                                  </p:stCondLst>
                                  <p:childTnLst>
                                    <p:set>
                                      <p:cBhvr>
                                        <p:cTn id="254"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01" name="Google Shape;422;p34"/>
          <p:cNvGraphicFramePr/>
          <p:nvPr/>
        </p:nvGraphicFramePr>
        <p:xfrm>
          <a:off x="1981080" y="229680"/>
          <a:ext cx="2655720" cy="3415320"/>
        </p:xfrm>
        <a:graphic>
          <a:graphicData uri="http://schemas.openxmlformats.org/drawingml/2006/table">
            <a:tbl>
              <a:tblPr/>
              <a:tblGrid>
                <a:gridCol w="602640"/>
                <a:gridCol w="719280"/>
                <a:gridCol w="599400"/>
                <a:gridCol w="734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baz</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baz</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80160">
                <a:tc>
                  <a:txBody>
                    <a:bodyPr anchor="t">
                      <a:noAutofit/>
                    </a:bodyPr>
                    <a:p>
                      <a:pPr>
                        <a:lnSpc>
                          <a:spcPct val="100000"/>
                        </a:lnSpc>
                        <a:buNone/>
                        <a:tabLst>
                          <a:tab algn="l" pos="0"/>
                        </a:tabLst>
                      </a:pPr>
                      <a:r>
                        <a:rPr b="0" lang="en-US" sz="1800" spc="-1" strike="noStrike">
                          <a:solidFill>
                            <a:srgbClr val="000000"/>
                          </a:solidFill>
                          <a:latin typeface="Arial"/>
                          <a:ea typeface="Arial"/>
                        </a:rPr>
                        <a:t>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302" name="Google Shape;423;p34"/>
          <p:cNvSpPr/>
          <p:nvPr/>
        </p:nvSpPr>
        <p:spPr>
          <a:xfrm>
            <a:off x="4963680" y="1360080"/>
            <a:ext cx="179280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Group By ‘A’, ‘B’</a:t>
            </a:r>
            <a:endParaRPr b="0" lang="en-US" sz="1800" spc="-1" strike="noStrike">
              <a:latin typeface="Arial"/>
            </a:endParaRPr>
          </a:p>
        </p:txBody>
      </p:sp>
      <p:sp>
        <p:nvSpPr>
          <p:cNvPr id="303" name="Google Shape;424;p34"/>
          <p:cNvSpPr/>
          <p:nvPr/>
        </p:nvSpPr>
        <p:spPr>
          <a:xfrm>
            <a:off x="4963680" y="1937880"/>
            <a:ext cx="1983600" cy="36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304" name="Google Shape;425;p34"/>
          <p:cNvSpPr/>
          <p:nvPr/>
        </p:nvSpPr>
        <p:spPr>
          <a:xfrm>
            <a:off x="609480" y="4920120"/>
            <a:ext cx="7720920" cy="1370880"/>
          </a:xfrm>
          <a:prstGeom prst="rect">
            <a:avLst/>
          </a:prstGeom>
          <a:noFill/>
          <a:ln w="0">
            <a:noFill/>
          </a:ln>
        </p:spPr>
        <p:style>
          <a:lnRef idx="0"/>
          <a:fillRef idx="0"/>
          <a:effectRef idx="0"/>
          <a:fontRef idx="minor"/>
        </p:style>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HOW MANY GROUPS IN THE ANSWER?</a:t>
            </a:r>
            <a:endParaRPr b="0" lang="en-US" sz="3600" spc="-1" strike="noStrike">
              <a:latin typeface="Arial"/>
            </a:endParaRPr>
          </a:p>
        </p:txBody>
      </p:sp>
      <p:sp>
        <p:nvSpPr>
          <p:cNvPr id="305" name="Google Shape;426;p34"/>
          <p:cNvSpPr/>
          <p:nvPr/>
        </p:nvSpPr>
        <p:spPr>
          <a:xfrm>
            <a:off x="7554240" y="1752480"/>
            <a:ext cx="3214440" cy="4372920"/>
          </a:xfrm>
          <a:prstGeom prst="rect">
            <a:avLst/>
          </a:prstGeom>
          <a:noFill/>
          <a:ln w="0">
            <a:noFill/>
          </a:ln>
        </p:spPr>
        <p:style>
          <a:lnRef idx="0"/>
          <a:fillRef idx="0"/>
          <a:effectRef idx="0"/>
          <a:fontRef idx="minor"/>
        </p:style>
        <p:txBody>
          <a:bodyPr lIns="90000" rIns="90000" tIns="45000" bIns="45000" anchor="t">
            <a:normAutofit/>
          </a:bodyPr>
          <a:p>
            <a:pPr marL="457200" indent="-457200">
              <a:lnSpc>
                <a:spcPct val="100000"/>
              </a:lnSpc>
              <a:buClr>
                <a:srgbClr val="000000"/>
              </a:buClr>
              <a:buFont typeface="StarSymbol"/>
              <a:buAutoNum type="alphaUcPeriod"/>
            </a:pPr>
            <a:r>
              <a:rPr b="1" lang="en-US" sz="2000" spc="-1" strike="noStrike">
                <a:solidFill>
                  <a:srgbClr val="000000"/>
                </a:solidFill>
                <a:latin typeface="Arial"/>
                <a:ea typeface="Arial"/>
              </a:rPr>
              <a:t>1</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3</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4</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6</a:t>
            </a:r>
            <a:endParaRPr b="0" lang="en-US" sz="2000" spc="-1" strike="noStrike">
              <a:latin typeface="Arial"/>
            </a:endParaRPr>
          </a:p>
        </p:txBody>
      </p:sp>
      <p:sp>
        <p:nvSpPr>
          <p:cNvPr id="306" name="Google Shape;427;p34"/>
          <p:cNvSpPr/>
          <p:nvPr/>
        </p:nvSpPr>
        <p:spPr>
          <a:xfrm>
            <a:off x="9305640" y="4735440"/>
            <a:ext cx="2394000" cy="1736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000000"/>
                </a:solidFill>
                <a:latin typeface="Arial"/>
                <a:ea typeface="Arial"/>
              </a:rPr>
              <a:t>(foo, 3) -&gt; ...</a:t>
            </a:r>
            <a:endParaRPr b="0" lang="en-US" sz="1800" spc="-1" strike="noStrike">
              <a:latin typeface="Arial"/>
            </a:endParaRPr>
          </a:p>
          <a:p>
            <a:pPr algn="ctr">
              <a:lnSpc>
                <a:spcPct val="100000"/>
              </a:lnSpc>
              <a:buNone/>
              <a:tabLst>
                <a:tab algn="l" pos="0"/>
              </a:tabLst>
            </a:pPr>
            <a:r>
              <a:rPr b="0" lang="en-US" sz="1800" spc="-1" strike="noStrike">
                <a:solidFill>
                  <a:srgbClr val="000000"/>
                </a:solidFill>
                <a:latin typeface="Arial"/>
                <a:ea typeface="Arial"/>
              </a:rPr>
              <a:t>(baz, 2) -&gt; ...</a:t>
            </a:r>
            <a:endParaRPr b="0" lang="en-US" sz="1800" spc="-1" strike="noStrike">
              <a:latin typeface="Arial"/>
            </a:endParaRPr>
          </a:p>
          <a:p>
            <a:pPr algn="ctr">
              <a:lnSpc>
                <a:spcPct val="100000"/>
              </a:lnSpc>
              <a:buNone/>
              <a:tabLst>
                <a:tab algn="l" pos="0"/>
              </a:tabLst>
            </a:pPr>
            <a:r>
              <a:rPr b="0" lang="en-US" sz="1800" spc="-1" strike="noStrike">
                <a:solidFill>
                  <a:srgbClr val="000000"/>
                </a:solidFill>
                <a:latin typeface="Arial"/>
                <a:ea typeface="Arial"/>
              </a:rPr>
              <a:t>(foo, 4) -&gt; ...</a:t>
            </a:r>
            <a:endParaRPr b="0" lang="en-US" sz="1800" spc="-1" strike="noStrike">
              <a:latin typeface="Arial"/>
            </a:endParaRPr>
          </a:p>
          <a:p>
            <a:pPr algn="ctr">
              <a:lnSpc>
                <a:spcPct val="100000"/>
              </a:lnSpc>
              <a:buNone/>
              <a:tabLst>
                <a:tab algn="l" pos="0"/>
              </a:tabLst>
            </a:pPr>
            <a:r>
              <a:rPr b="0" lang="en-US" sz="1800" spc="-1" strike="noStrike">
                <a:solidFill>
                  <a:srgbClr val="000000"/>
                </a:solidFill>
                <a:latin typeface="Arial"/>
                <a:ea typeface="Arial"/>
              </a:rPr>
              <a:t>(baz, 3) -&gt; ...</a:t>
            </a:r>
            <a:endParaRPr b="0" lang="en-US" sz="1800" spc="-1" strike="noStrike">
              <a:latin typeface="Arial"/>
            </a:endParaRPr>
          </a:p>
          <a:p>
            <a:pPr algn="ctr">
              <a:lnSpc>
                <a:spcPct val="100000"/>
              </a:lnSpc>
              <a:buNone/>
              <a:tabLst>
                <a:tab algn="l" pos="0"/>
              </a:tabLst>
            </a:pPr>
            <a:r>
              <a:rPr b="0" lang="en-US" sz="1800" spc="-1" strike="noStrike">
                <a:solidFill>
                  <a:srgbClr val="000000"/>
                </a:solidFill>
                <a:latin typeface="Arial"/>
                <a:ea typeface="Arial"/>
              </a:rPr>
              <a:t>(bar, 1) -&gt; ...</a:t>
            </a:r>
            <a:endParaRPr b="0" lang="en-US" sz="1800" spc="-1" strike="noStrike">
              <a:latin typeface="Arial"/>
            </a:endParaRPr>
          </a:p>
          <a:p>
            <a:pPr algn="ctr">
              <a:lnSpc>
                <a:spcPct val="100000"/>
              </a:lnSpc>
              <a:buNone/>
              <a:tabLst>
                <a:tab algn="l" pos="0"/>
              </a:tabLst>
            </a:pPr>
            <a:r>
              <a:rPr b="0" lang="en-US" sz="1800" spc="-1" strike="noStrike">
                <a:solidFill>
                  <a:srgbClr val="000000"/>
                </a:solidFill>
                <a:latin typeface="Arial"/>
                <a:ea typeface="Arial"/>
              </a:rPr>
              <a:t>(bar, 2) -&gt; ...</a:t>
            </a:r>
            <a:endParaRPr b="0" lang="en-US" sz="1800" spc="-1" strike="noStrike">
              <a:latin typeface="Arial"/>
            </a:endParaRPr>
          </a:p>
        </p:txBody>
      </p:sp>
      <p:sp>
        <p:nvSpPr>
          <p:cNvPr id="307" name="Google Shape;428;p34"/>
          <p:cNvSpPr/>
          <p:nvPr/>
        </p:nvSpPr>
        <p:spPr>
          <a:xfrm>
            <a:off x="7402320" y="3046680"/>
            <a:ext cx="1013040" cy="416160"/>
          </a:xfrm>
          <a:prstGeom prst="roundRect">
            <a:avLst>
              <a:gd name="adj" fmla="val 16667"/>
            </a:avLst>
          </a:prstGeom>
          <a:noFill/>
          <a:ln w="28440">
            <a:solidFill>
              <a:srgbClr val="000000"/>
            </a:solidFill>
            <a:round/>
          </a:ln>
        </p:spPr>
        <p:style>
          <a:lnRef idx="0"/>
          <a:fillRef idx="0"/>
          <a:effectRef idx="0"/>
          <a:fontRef idx="minor"/>
        </p:style>
      </p:sp>
      <p:sp>
        <p:nvSpPr>
          <p:cNvPr id="308" name="PlaceHolder 1"/>
          <p:cNvSpPr>
            <a:spLocks noGrp="1"/>
          </p:cNvSpPr>
          <p:nvPr>
            <p:ph type="sldNum" idx="31"/>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5B6156F7-743C-4287-A2F4-52C25ECFD32C}"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55" dur="indefinite" restart="never" nodeType="tmRoot">
          <p:childTnLst>
            <p:seq>
              <p:cTn id="256" dur="indefinite" nodeType="mainSeq">
                <p:childTnLst>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306"/>
                                        </p:tgtEl>
                                        <p:attrNameLst>
                                          <p:attrName>style.visibility</p:attrName>
                                        </p:attrNameLst>
                                      </p:cBhvr>
                                      <p:to>
                                        <p:strVal val="visible"/>
                                      </p:to>
                                    </p:set>
                                  </p:childTnLst>
                                </p:cTn>
                              </p:par>
                              <p:par>
                                <p:cTn id="261" nodeType="withEffect" fill="hold" presetClass="entr" presetID="1">
                                  <p:stCondLst>
                                    <p:cond delay="0"/>
                                  </p:stCondLst>
                                  <p:childTnLst>
                                    <p:set>
                                      <p:cBhvr>
                                        <p:cTn id="262"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09" name="Google Shape;435;p35"/>
          <p:cNvGraphicFramePr/>
          <p:nvPr/>
        </p:nvGraphicFramePr>
        <p:xfrm>
          <a:off x="1704960" y="160200"/>
          <a:ext cx="1921320" cy="1897200"/>
        </p:xfrm>
        <a:graphic>
          <a:graphicData uri="http://schemas.openxmlformats.org/drawingml/2006/table">
            <a:tbl>
              <a:tblPr/>
              <a:tblGrid>
                <a:gridCol w="602640"/>
                <a:gridCol w="719280"/>
                <a:gridCol w="599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310" name="Google Shape;436;p35"/>
          <p:cNvGraphicFramePr/>
          <p:nvPr/>
        </p:nvGraphicFramePr>
        <p:xfrm>
          <a:off x="4523040" y="160200"/>
          <a:ext cx="1336680" cy="1897200"/>
        </p:xfrm>
        <a:graphic>
          <a:graphicData uri="http://schemas.openxmlformats.org/drawingml/2006/table">
            <a:tbl>
              <a:tblPr/>
              <a:tblGrid>
                <a:gridCol w="602640"/>
                <a:gridCol w="734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311" name="Google Shape;437;p35"/>
          <p:cNvSpPr/>
          <p:nvPr/>
        </p:nvSpPr>
        <p:spPr>
          <a:xfrm>
            <a:off x="3799440" y="869400"/>
            <a:ext cx="66276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3200" spc="-1" strike="noStrike">
                <a:solidFill>
                  <a:srgbClr val="000000"/>
                </a:solidFill>
                <a:latin typeface="Arial"/>
                <a:ea typeface="Arial"/>
              </a:rPr>
              <a:t>⨝</a:t>
            </a:r>
            <a:endParaRPr b="0" lang="en-US" sz="3200" spc="-1" strike="noStrike">
              <a:latin typeface="Arial"/>
            </a:endParaRPr>
          </a:p>
        </p:txBody>
      </p:sp>
      <p:sp>
        <p:nvSpPr>
          <p:cNvPr id="312" name="Google Shape;438;p35"/>
          <p:cNvSpPr/>
          <p:nvPr/>
        </p:nvSpPr>
        <p:spPr>
          <a:xfrm>
            <a:off x="609480" y="4920120"/>
            <a:ext cx="7720920" cy="1370880"/>
          </a:xfrm>
          <a:prstGeom prst="rect">
            <a:avLst/>
          </a:prstGeom>
          <a:noFill/>
          <a:ln w="0">
            <a:noFill/>
          </a:ln>
        </p:spPr>
        <p:style>
          <a:lnRef idx="0"/>
          <a:fillRef idx="0"/>
          <a:effectRef idx="0"/>
          <a:fontRef idx="minor"/>
        </p:style>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HOW MANY TUPLES IN THE ANSWER?</a:t>
            </a:r>
            <a:endParaRPr b="0" lang="en-US" sz="3600" spc="-1" strike="noStrike">
              <a:latin typeface="Arial"/>
            </a:endParaRPr>
          </a:p>
        </p:txBody>
      </p:sp>
      <p:sp>
        <p:nvSpPr>
          <p:cNvPr id="313" name="Google Shape;439;p35"/>
          <p:cNvSpPr/>
          <p:nvPr/>
        </p:nvSpPr>
        <p:spPr>
          <a:xfrm>
            <a:off x="7554240" y="1752480"/>
            <a:ext cx="3214440" cy="4372920"/>
          </a:xfrm>
          <a:prstGeom prst="rect">
            <a:avLst/>
          </a:prstGeom>
          <a:noFill/>
          <a:ln w="0">
            <a:noFill/>
          </a:ln>
        </p:spPr>
        <p:style>
          <a:lnRef idx="0"/>
          <a:fillRef idx="0"/>
          <a:effectRef idx="0"/>
          <a:fontRef idx="minor"/>
        </p:style>
        <p:txBody>
          <a:bodyPr lIns="90000" rIns="90000" tIns="45000" bIns="45000" anchor="t">
            <a:normAutofit/>
          </a:bodyPr>
          <a:p>
            <a:pPr marL="457200" indent="-457200">
              <a:lnSpc>
                <a:spcPct val="100000"/>
              </a:lnSpc>
              <a:buClr>
                <a:srgbClr val="000000"/>
              </a:buClr>
              <a:buFont typeface="StarSymbol"/>
              <a:buAutoNum type="alphaUcPeriod"/>
            </a:pPr>
            <a:r>
              <a:rPr b="1" lang="en-US" sz="2000" spc="-1" strike="noStrike">
                <a:solidFill>
                  <a:srgbClr val="000000"/>
                </a:solidFill>
                <a:latin typeface="Arial"/>
                <a:ea typeface="Arial"/>
              </a:rPr>
              <a:t>1</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2</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4</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6</a:t>
            </a:r>
            <a:endParaRPr b="0" lang="en-US" sz="2000" spc="-1" strike="noStrike">
              <a:latin typeface="Arial"/>
            </a:endParaRPr>
          </a:p>
        </p:txBody>
      </p:sp>
      <p:sp>
        <p:nvSpPr>
          <p:cNvPr id="314" name="Google Shape;440;p35"/>
          <p:cNvSpPr/>
          <p:nvPr/>
        </p:nvSpPr>
        <p:spPr>
          <a:xfrm>
            <a:off x="9305640" y="4735440"/>
            <a:ext cx="2394000" cy="2010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000000"/>
                </a:solidFill>
                <a:latin typeface="Arial"/>
                <a:ea typeface="Arial"/>
              </a:rPr>
              <a:t>Inner join:</a:t>
            </a:r>
            <a:endParaRPr b="0" lang="en-US" sz="1800" spc="-1" strike="noStrike">
              <a:latin typeface="Arial"/>
            </a:endParaRPr>
          </a:p>
          <a:p>
            <a:pPr algn="ctr">
              <a:lnSpc>
                <a:spcPct val="100000"/>
              </a:lnSpc>
              <a:buNone/>
              <a:tabLst>
                <a:tab algn="l" pos="0"/>
              </a:tabLst>
            </a:pPr>
            <a:r>
              <a:rPr b="0" lang="en-US" sz="1800" spc="-1" strike="noStrike">
                <a:solidFill>
                  <a:srgbClr val="000000"/>
                </a:solidFill>
                <a:latin typeface="Arial"/>
                <a:ea typeface="Arial"/>
              </a:rPr>
              <a:t>1 – XX</a:t>
            </a:r>
            <a:endParaRPr b="0" lang="en-US" sz="1800" spc="-1" strike="noStrike">
              <a:latin typeface="Arial"/>
            </a:endParaRPr>
          </a:p>
          <a:p>
            <a:pPr algn="ctr">
              <a:lnSpc>
                <a:spcPct val="100000"/>
              </a:lnSpc>
              <a:buNone/>
              <a:tabLst>
                <a:tab algn="l" pos="0"/>
              </a:tabLst>
            </a:pPr>
            <a:r>
              <a:rPr b="0" lang="en-US" sz="1800" spc="-1" strike="noStrike">
                <a:solidFill>
                  <a:srgbClr val="d1282e"/>
                </a:solidFill>
                <a:latin typeface="Arial"/>
                <a:ea typeface="Arial"/>
              </a:rPr>
              <a:t>2 – 2 !!</a:t>
            </a:r>
            <a:endParaRPr b="0" lang="en-US" sz="1800" spc="-1" strike="noStrike">
              <a:latin typeface="Arial"/>
            </a:endParaRPr>
          </a:p>
          <a:p>
            <a:pPr algn="ctr">
              <a:lnSpc>
                <a:spcPct val="100000"/>
              </a:lnSpc>
              <a:buNone/>
              <a:tabLst>
                <a:tab algn="l" pos="0"/>
              </a:tabLst>
            </a:pPr>
            <a:r>
              <a:rPr b="0" lang="en-US" sz="1800" spc="-1" strike="noStrike">
                <a:solidFill>
                  <a:srgbClr val="d1282e"/>
                </a:solidFill>
                <a:latin typeface="Arial"/>
                <a:ea typeface="Arial"/>
              </a:rPr>
              <a:t>4 – 4 !!</a:t>
            </a:r>
            <a:endParaRPr b="0" lang="en-US" sz="1800" spc="-1" strike="noStrike">
              <a:latin typeface="Arial"/>
            </a:endParaRPr>
          </a:p>
          <a:p>
            <a:pPr algn="ctr">
              <a:lnSpc>
                <a:spcPct val="100000"/>
              </a:lnSpc>
              <a:buNone/>
              <a:tabLst>
                <a:tab algn="l" pos="0"/>
              </a:tabLst>
            </a:pPr>
            <a:r>
              <a:rPr b="0" lang="en-US" sz="1800" spc="-1" strike="noStrike">
                <a:solidFill>
                  <a:srgbClr val="000000"/>
                </a:solidFill>
                <a:latin typeface="Arial"/>
                <a:ea typeface="Arial"/>
              </a:rPr>
              <a:t>5 – XX</a:t>
            </a:r>
            <a:endParaRPr b="0" lang="en-US" sz="1800" spc="-1" strike="noStrike">
              <a:latin typeface="Arial"/>
            </a:endParaRPr>
          </a:p>
          <a:p>
            <a:pPr algn="ctr">
              <a:lnSpc>
                <a:spcPct val="100000"/>
              </a:lnSpc>
              <a:buNone/>
              <a:tabLst>
                <a:tab algn="l" pos="0"/>
              </a:tabLst>
            </a:pPr>
            <a:r>
              <a:rPr b="0" lang="en-US" sz="1800" spc="-1" strike="noStrike">
                <a:solidFill>
                  <a:srgbClr val="000000"/>
                </a:solidFill>
                <a:latin typeface="Arial"/>
                <a:ea typeface="Arial"/>
              </a:rPr>
              <a:t>XX – 6</a:t>
            </a:r>
            <a:endParaRPr b="0" lang="en-US" sz="1800" spc="-1" strike="noStrike">
              <a:latin typeface="Arial"/>
            </a:endParaRPr>
          </a:p>
          <a:p>
            <a:pPr algn="ctr">
              <a:lnSpc>
                <a:spcPct val="100000"/>
              </a:lnSpc>
              <a:buNone/>
              <a:tabLst>
                <a:tab algn="l" pos="0"/>
              </a:tabLst>
            </a:pPr>
            <a:r>
              <a:rPr b="0" lang="en-US" sz="1800" spc="-1" strike="noStrike">
                <a:solidFill>
                  <a:srgbClr val="000000"/>
                </a:solidFill>
                <a:latin typeface="Arial"/>
                <a:ea typeface="Arial"/>
              </a:rPr>
              <a:t>XX – 7</a:t>
            </a:r>
            <a:endParaRPr b="0" lang="en-US" sz="1800" spc="-1" strike="noStrike">
              <a:latin typeface="Arial"/>
            </a:endParaRPr>
          </a:p>
        </p:txBody>
      </p:sp>
      <p:sp>
        <p:nvSpPr>
          <p:cNvPr id="315" name="Google Shape;441;p35"/>
          <p:cNvSpPr/>
          <p:nvPr/>
        </p:nvSpPr>
        <p:spPr>
          <a:xfrm>
            <a:off x="7402320" y="2181960"/>
            <a:ext cx="1013040" cy="416160"/>
          </a:xfrm>
          <a:prstGeom prst="roundRect">
            <a:avLst>
              <a:gd name="adj" fmla="val 16667"/>
            </a:avLst>
          </a:prstGeom>
          <a:noFill/>
          <a:ln w="28440">
            <a:solidFill>
              <a:srgbClr val="000000"/>
            </a:solidFill>
            <a:round/>
          </a:ln>
        </p:spPr>
        <p:style>
          <a:lnRef idx="0"/>
          <a:fillRef idx="0"/>
          <a:effectRef idx="0"/>
          <a:fontRef idx="minor"/>
        </p:style>
      </p:sp>
      <p:sp>
        <p:nvSpPr>
          <p:cNvPr id="316" name="PlaceHolder 1"/>
          <p:cNvSpPr>
            <a:spLocks noGrp="1"/>
          </p:cNvSpPr>
          <p:nvPr>
            <p:ph type="sldNum" idx="3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DCAF655E-2FC9-4A44-BA84-C90A71039B29}"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63" dur="indefinite" restart="never" nodeType="tmRoot">
          <p:childTnLst>
            <p:seq>
              <p:cTn id="264" dur="indefinite" nodeType="mainSeq">
                <p:childTnLst>
                  <p:par>
                    <p:cTn id="265" fill="hold">
                      <p:stCondLst>
                        <p:cond delay="0"/>
                      </p:stCondLst>
                      <p:childTnLst>
                        <p:par>
                          <p:cTn id="266" fill="hold">
                            <p:stCondLst>
                              <p:cond delay="0"/>
                            </p:stCondLst>
                            <p:childTnLst>
                              <p:par>
                                <p:cTn id="267" nodeType="withEffect" fill="hold" presetClass="entr" presetID="1">
                                  <p:stCondLst>
                                    <p:cond delay="0"/>
                                  </p:stCondLst>
                                  <p:childTnLst>
                                    <p:set>
                                      <p:cBhvr>
                                        <p:cTn id="268" dur="1" fill="hold">
                                          <p:stCondLst>
                                            <p:cond delay="0"/>
                                          </p:stCondLst>
                                        </p:cTn>
                                        <p:tgtEl>
                                          <p:spTgt spid="311"/>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
                                  <p:stCondLst>
                                    <p:cond delay="0"/>
                                  </p:stCondLst>
                                  <p:childTnLst>
                                    <p:set>
                                      <p:cBhvr>
                                        <p:cTn id="272" dur="1" fill="hold">
                                          <p:stCondLst>
                                            <p:cond delay="0"/>
                                          </p:stCondLst>
                                        </p:cTn>
                                        <p:tgtEl>
                                          <p:spTgt spid="314"/>
                                        </p:tgtEl>
                                        <p:attrNameLst>
                                          <p:attrName>style.visibility</p:attrName>
                                        </p:attrNameLst>
                                      </p:cBhvr>
                                      <p:to>
                                        <p:strVal val="visible"/>
                                      </p:to>
                                    </p:set>
                                  </p:childTnLst>
                                </p:cTn>
                              </p:par>
                              <p:par>
                                <p:cTn id="273" nodeType="withEffect" fill="hold" presetClass="entr" presetID="1">
                                  <p:stCondLst>
                                    <p:cond delay="0"/>
                                  </p:stCondLst>
                                  <p:childTnLst>
                                    <p:set>
                                      <p:cBhvr>
                                        <p:cTn id="274"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17" name="Google Shape;448;p36"/>
          <p:cNvGraphicFramePr/>
          <p:nvPr/>
        </p:nvGraphicFramePr>
        <p:xfrm>
          <a:off x="1704960" y="160200"/>
          <a:ext cx="1921320" cy="1897200"/>
        </p:xfrm>
        <a:graphic>
          <a:graphicData uri="http://schemas.openxmlformats.org/drawingml/2006/table">
            <a:tbl>
              <a:tblPr/>
              <a:tblGrid>
                <a:gridCol w="602640"/>
                <a:gridCol w="719280"/>
                <a:gridCol w="5997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bar</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foo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318" name="Google Shape;449;p36"/>
          <p:cNvGraphicFramePr/>
          <p:nvPr/>
        </p:nvGraphicFramePr>
        <p:xfrm>
          <a:off x="4523040" y="160200"/>
          <a:ext cx="1336680" cy="1897200"/>
        </p:xfrm>
        <a:graphic>
          <a:graphicData uri="http://schemas.openxmlformats.org/drawingml/2006/table">
            <a:tbl>
              <a:tblPr/>
              <a:tblGrid>
                <a:gridCol w="602640"/>
                <a:gridCol w="73440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7</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319" name="Google Shape;450;p36"/>
          <p:cNvSpPr/>
          <p:nvPr/>
        </p:nvSpPr>
        <p:spPr>
          <a:xfrm>
            <a:off x="3695040" y="816840"/>
            <a:ext cx="66276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3200" spc="-1" strike="noStrike">
                <a:solidFill>
                  <a:srgbClr val="000000"/>
                </a:solidFill>
                <a:latin typeface="Arial"/>
                <a:ea typeface="Arial"/>
              </a:rPr>
              <a:t>⟗</a:t>
            </a:r>
            <a:endParaRPr b="0" lang="en-US" sz="3200" spc="-1" strike="noStrike">
              <a:latin typeface="Arial"/>
            </a:endParaRPr>
          </a:p>
        </p:txBody>
      </p:sp>
      <p:sp>
        <p:nvSpPr>
          <p:cNvPr id="320" name="Google Shape;451;p36"/>
          <p:cNvSpPr/>
          <p:nvPr/>
        </p:nvSpPr>
        <p:spPr>
          <a:xfrm>
            <a:off x="2269440" y="2376720"/>
            <a:ext cx="382608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FULL OUTER JOIN</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     </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All IDs will be present in the answer</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With NaNs</a:t>
            </a:r>
            <a:endParaRPr b="0" lang="en-US" sz="1800" spc="-1" strike="noStrike">
              <a:latin typeface="Arial"/>
            </a:endParaRPr>
          </a:p>
        </p:txBody>
      </p:sp>
      <p:sp>
        <p:nvSpPr>
          <p:cNvPr id="321" name="Google Shape;452;p36"/>
          <p:cNvSpPr/>
          <p:nvPr/>
        </p:nvSpPr>
        <p:spPr>
          <a:xfrm>
            <a:off x="13461840" y="2976840"/>
            <a:ext cx="183960" cy="368640"/>
          </a:xfrm>
          <a:prstGeom prst="rect">
            <a:avLst/>
          </a:prstGeom>
          <a:noFill/>
          <a:ln w="0">
            <a:noFill/>
          </a:ln>
        </p:spPr>
        <p:style>
          <a:lnRef idx="0"/>
          <a:fillRef idx="0"/>
          <a:effectRef idx="0"/>
          <a:fontRef idx="minor"/>
        </p:style>
      </p:sp>
      <p:sp>
        <p:nvSpPr>
          <p:cNvPr id="322" name="Google Shape;453;p36"/>
          <p:cNvSpPr/>
          <p:nvPr/>
        </p:nvSpPr>
        <p:spPr>
          <a:xfrm>
            <a:off x="609480" y="4920120"/>
            <a:ext cx="7720920" cy="1370880"/>
          </a:xfrm>
          <a:prstGeom prst="rect">
            <a:avLst/>
          </a:prstGeom>
          <a:noFill/>
          <a:ln w="0">
            <a:noFill/>
          </a:ln>
        </p:spPr>
        <p:style>
          <a:lnRef idx="0"/>
          <a:fillRef idx="0"/>
          <a:effectRef idx="0"/>
          <a:fontRef idx="minor"/>
        </p:style>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HOW MANY TUPLES IN THE ANSWER?</a:t>
            </a:r>
            <a:endParaRPr b="0" lang="en-US" sz="3600" spc="-1" strike="noStrike">
              <a:latin typeface="Arial"/>
            </a:endParaRPr>
          </a:p>
        </p:txBody>
      </p:sp>
      <p:sp>
        <p:nvSpPr>
          <p:cNvPr id="323" name="Google Shape;454;p36"/>
          <p:cNvSpPr/>
          <p:nvPr/>
        </p:nvSpPr>
        <p:spPr>
          <a:xfrm>
            <a:off x="7554240" y="1752480"/>
            <a:ext cx="3214440" cy="4372920"/>
          </a:xfrm>
          <a:prstGeom prst="rect">
            <a:avLst/>
          </a:prstGeom>
          <a:noFill/>
          <a:ln w="0">
            <a:noFill/>
          </a:ln>
        </p:spPr>
        <p:style>
          <a:lnRef idx="0"/>
          <a:fillRef idx="0"/>
          <a:effectRef idx="0"/>
          <a:fontRef idx="minor"/>
        </p:style>
        <p:txBody>
          <a:bodyPr lIns="90000" rIns="90000" tIns="45000" bIns="45000" anchor="t">
            <a:normAutofit/>
          </a:bodyPr>
          <a:p>
            <a:pPr marL="457200" indent="-457200">
              <a:lnSpc>
                <a:spcPct val="100000"/>
              </a:lnSpc>
              <a:buClr>
                <a:srgbClr val="000000"/>
              </a:buClr>
              <a:buFont typeface="StarSymbol"/>
              <a:buAutoNum type="alphaUcPeriod"/>
            </a:pPr>
            <a:r>
              <a:rPr b="1" lang="en-US" sz="2000" spc="-1" strike="noStrike">
                <a:solidFill>
                  <a:srgbClr val="000000"/>
                </a:solidFill>
                <a:latin typeface="Arial"/>
                <a:ea typeface="Arial"/>
              </a:rPr>
              <a:t>1</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4</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6</a:t>
            </a:r>
            <a:endParaRPr b="0" lang="en-US" sz="2000" spc="-1" strike="noStrike">
              <a:latin typeface="Arial"/>
            </a:endParaRPr>
          </a:p>
          <a:p>
            <a:pPr marL="457200" indent="-457200">
              <a:lnSpc>
                <a:spcPct val="100000"/>
              </a:lnSpc>
              <a:spcBef>
                <a:spcPts val="1001"/>
              </a:spcBef>
              <a:buClr>
                <a:srgbClr val="000000"/>
              </a:buClr>
              <a:buFont typeface="StarSymbol"/>
              <a:buAutoNum type="alphaUcPeriod"/>
            </a:pPr>
            <a:r>
              <a:rPr b="1" lang="en-US" sz="2000" spc="-1" strike="noStrike">
                <a:solidFill>
                  <a:srgbClr val="000000"/>
                </a:solidFill>
                <a:latin typeface="Arial"/>
                <a:ea typeface="Arial"/>
              </a:rPr>
              <a:t>8</a:t>
            </a:r>
            <a:endParaRPr b="0" lang="en-US" sz="2000" spc="-1" strike="noStrike">
              <a:latin typeface="Arial"/>
            </a:endParaRPr>
          </a:p>
        </p:txBody>
      </p:sp>
      <p:sp>
        <p:nvSpPr>
          <p:cNvPr id="324" name="Google Shape;455;p36"/>
          <p:cNvSpPr/>
          <p:nvPr/>
        </p:nvSpPr>
        <p:spPr>
          <a:xfrm>
            <a:off x="9305640" y="4735440"/>
            <a:ext cx="2394000" cy="2010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000000"/>
                </a:solidFill>
                <a:latin typeface="Arial"/>
                <a:ea typeface="Arial"/>
              </a:rPr>
              <a:t>Inner join:</a:t>
            </a:r>
            <a:endParaRPr b="0" lang="en-US" sz="1800" spc="-1" strike="noStrike">
              <a:latin typeface="Arial"/>
            </a:endParaRPr>
          </a:p>
          <a:p>
            <a:pPr algn="ctr">
              <a:lnSpc>
                <a:spcPct val="100000"/>
              </a:lnSpc>
              <a:buNone/>
              <a:tabLst>
                <a:tab algn="l" pos="0"/>
              </a:tabLst>
            </a:pPr>
            <a:r>
              <a:rPr b="0" lang="en-US" sz="1800" spc="-1" strike="noStrike">
                <a:solidFill>
                  <a:srgbClr val="d1282e"/>
                </a:solidFill>
                <a:latin typeface="Arial"/>
                <a:ea typeface="Arial"/>
              </a:rPr>
              <a:t>1 – X !!</a:t>
            </a:r>
            <a:endParaRPr b="0" lang="en-US" sz="1800" spc="-1" strike="noStrike">
              <a:latin typeface="Arial"/>
            </a:endParaRPr>
          </a:p>
          <a:p>
            <a:pPr algn="ctr">
              <a:lnSpc>
                <a:spcPct val="100000"/>
              </a:lnSpc>
              <a:buNone/>
              <a:tabLst>
                <a:tab algn="l" pos="0"/>
              </a:tabLst>
            </a:pPr>
            <a:r>
              <a:rPr b="0" lang="en-US" sz="1800" spc="-1" strike="noStrike">
                <a:solidFill>
                  <a:srgbClr val="d1282e"/>
                </a:solidFill>
                <a:latin typeface="Arial"/>
                <a:ea typeface="Arial"/>
              </a:rPr>
              <a:t>2 – 2 !!</a:t>
            </a:r>
            <a:endParaRPr b="0" lang="en-US" sz="1800" spc="-1" strike="noStrike">
              <a:latin typeface="Arial"/>
            </a:endParaRPr>
          </a:p>
          <a:p>
            <a:pPr algn="ctr">
              <a:lnSpc>
                <a:spcPct val="100000"/>
              </a:lnSpc>
              <a:buNone/>
              <a:tabLst>
                <a:tab algn="l" pos="0"/>
              </a:tabLst>
            </a:pPr>
            <a:r>
              <a:rPr b="0" lang="en-US" sz="1800" spc="-1" strike="noStrike">
                <a:solidFill>
                  <a:srgbClr val="d1282e"/>
                </a:solidFill>
                <a:latin typeface="Arial"/>
                <a:ea typeface="Arial"/>
              </a:rPr>
              <a:t>4 – 4 !!</a:t>
            </a:r>
            <a:endParaRPr b="0" lang="en-US" sz="1800" spc="-1" strike="noStrike">
              <a:latin typeface="Arial"/>
            </a:endParaRPr>
          </a:p>
          <a:p>
            <a:pPr algn="ctr">
              <a:lnSpc>
                <a:spcPct val="100000"/>
              </a:lnSpc>
              <a:buNone/>
              <a:tabLst>
                <a:tab algn="l" pos="0"/>
              </a:tabLst>
            </a:pPr>
            <a:r>
              <a:rPr b="0" lang="en-US" sz="1800" spc="-1" strike="noStrike">
                <a:solidFill>
                  <a:srgbClr val="d1282e"/>
                </a:solidFill>
                <a:latin typeface="Arial"/>
                <a:ea typeface="Arial"/>
              </a:rPr>
              <a:t>5 – X !!</a:t>
            </a:r>
            <a:endParaRPr b="0" lang="en-US" sz="1800" spc="-1" strike="noStrike">
              <a:latin typeface="Arial"/>
            </a:endParaRPr>
          </a:p>
          <a:p>
            <a:pPr algn="ctr">
              <a:lnSpc>
                <a:spcPct val="100000"/>
              </a:lnSpc>
              <a:buNone/>
              <a:tabLst>
                <a:tab algn="l" pos="0"/>
              </a:tabLst>
            </a:pPr>
            <a:r>
              <a:rPr b="0" lang="en-US" sz="1800" spc="-1" strike="noStrike">
                <a:solidFill>
                  <a:srgbClr val="d1282e"/>
                </a:solidFill>
                <a:latin typeface="Arial"/>
                <a:ea typeface="Arial"/>
              </a:rPr>
              <a:t>X – 6 !!</a:t>
            </a:r>
            <a:endParaRPr b="0" lang="en-US" sz="1800" spc="-1" strike="noStrike">
              <a:latin typeface="Arial"/>
            </a:endParaRPr>
          </a:p>
          <a:p>
            <a:pPr algn="ctr">
              <a:lnSpc>
                <a:spcPct val="100000"/>
              </a:lnSpc>
              <a:buNone/>
              <a:tabLst>
                <a:tab algn="l" pos="0"/>
              </a:tabLst>
            </a:pPr>
            <a:r>
              <a:rPr b="0" lang="en-US" sz="1800" spc="-1" strike="noStrike">
                <a:solidFill>
                  <a:srgbClr val="d1282e"/>
                </a:solidFill>
                <a:latin typeface="Arial"/>
                <a:ea typeface="Arial"/>
              </a:rPr>
              <a:t>X – 7 !!</a:t>
            </a:r>
            <a:endParaRPr b="0" lang="en-US" sz="1800" spc="-1" strike="noStrike">
              <a:latin typeface="Arial"/>
            </a:endParaRPr>
          </a:p>
        </p:txBody>
      </p:sp>
      <p:sp>
        <p:nvSpPr>
          <p:cNvPr id="325" name="Google Shape;456;p36"/>
          <p:cNvSpPr/>
          <p:nvPr/>
        </p:nvSpPr>
        <p:spPr>
          <a:xfrm>
            <a:off x="7402320" y="2623680"/>
            <a:ext cx="1013040" cy="416160"/>
          </a:xfrm>
          <a:prstGeom prst="roundRect">
            <a:avLst>
              <a:gd name="adj" fmla="val 16667"/>
            </a:avLst>
          </a:prstGeom>
          <a:noFill/>
          <a:ln w="28440">
            <a:solidFill>
              <a:srgbClr val="000000"/>
            </a:solidFill>
            <a:round/>
          </a:ln>
        </p:spPr>
        <p:style>
          <a:lnRef idx="0"/>
          <a:fillRef idx="0"/>
          <a:effectRef idx="0"/>
          <a:fontRef idx="minor"/>
        </p:style>
      </p:sp>
      <p:sp>
        <p:nvSpPr>
          <p:cNvPr id="326" name="PlaceHolder 1"/>
          <p:cNvSpPr>
            <a:spLocks noGrp="1"/>
          </p:cNvSpPr>
          <p:nvPr>
            <p:ph type="sldNum" idx="33"/>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FB24DD07-4922-4387-8658-581F258D858C}"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75" dur="indefinite" restart="never" nodeType="tmRoot">
          <p:childTnLst>
            <p:seq>
              <p:cTn id="276" dur="indefinite" nodeType="mainSeq">
                <p:childTnLst>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tgtEl>
                                          <p:spTgt spid="324"/>
                                        </p:tgtEl>
                                        <p:attrNameLst>
                                          <p:attrName>style.visibility</p:attrName>
                                        </p:attrNameLst>
                                      </p:cBhvr>
                                      <p:to>
                                        <p:strVal val="visible"/>
                                      </p:to>
                                    </p:set>
                                  </p:childTnLst>
                                </p:cTn>
                              </p:par>
                              <p:par>
                                <p:cTn id="281" nodeType="withEffect" fill="hold" presetClass="entr" presetID="1">
                                  <p:stCondLst>
                                    <p:cond delay="0"/>
                                  </p:stCondLst>
                                  <p:childTnLst>
                                    <p:set>
                                      <p:cBhvr>
                                        <p:cTn id="282"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CONTINUING TO PANDAS …</a:t>
            </a:r>
            <a:endParaRPr b="0" lang="en-US" sz="3600" spc="-1" strike="noStrike">
              <a:latin typeface="Arial"/>
            </a:endParaRPr>
          </a:p>
        </p:txBody>
      </p:sp>
      <p:sp>
        <p:nvSpPr>
          <p:cNvPr id="328" name="PlaceHolder 2"/>
          <p:cNvSpPr>
            <a:spLocks noGrp="1"/>
          </p:cNvSpPr>
          <p:nvPr>
            <p:ph/>
          </p:nvPr>
        </p:nvSpPr>
        <p:spPr>
          <a:xfrm>
            <a:off x="609480" y="1752480"/>
            <a:ext cx="10159200" cy="4372920"/>
          </a:xfrm>
          <a:prstGeom prst="rect">
            <a:avLst/>
          </a:prstGeom>
          <a:noFill/>
          <a:ln w="0">
            <a:noFill/>
          </a:ln>
        </p:spPr>
        <p:txBody>
          <a:bodyPr lIns="90000" rIns="90000" tIns="45000" bIns="731520" anchor="t">
            <a:normAutofit fontScale="75000"/>
          </a:bodyPr>
          <a:p>
            <a:pPr marL="457200" indent="-457200">
              <a:lnSpc>
                <a:spcPct val="100000"/>
              </a:lnSpc>
              <a:buClr>
                <a:srgbClr val="000000"/>
              </a:buClr>
              <a:buFont typeface="StarSymbol"/>
              <a:buAutoNum type="arabicPeriod"/>
            </a:pPr>
            <a:r>
              <a:rPr b="1" lang="en-US" sz="2000" spc="-1" strike="noStrike">
                <a:solidFill>
                  <a:srgbClr val="000000"/>
                </a:solidFill>
                <a:latin typeface="Arial"/>
                <a:ea typeface="Arial"/>
              </a:rPr>
              <a:t>NumPy: Python Library for Manipulating nD Arrays</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000000"/>
                </a:solidFill>
                <a:latin typeface="Arial"/>
                <a:ea typeface="Arial"/>
              </a:rPr>
              <a:t>Multidimensional Arrays, and a variety of operations including Linear Algebra</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indent="-457200">
              <a:lnSpc>
                <a:spcPct val="100000"/>
              </a:lnSpc>
              <a:spcBef>
                <a:spcPts val="309"/>
              </a:spcBef>
              <a:buClr>
                <a:srgbClr val="d1282e"/>
              </a:buClr>
              <a:buFont typeface="StarSymbol"/>
              <a:buAutoNum type="arabicPeriod"/>
              <a:tabLst>
                <a:tab algn="l" pos="0"/>
              </a:tabLst>
            </a:pPr>
            <a:r>
              <a:rPr b="1" lang="en-US" sz="2000" spc="-1" strike="noStrike">
                <a:solidFill>
                  <a:srgbClr val="d1282e"/>
                </a:solidFill>
                <a:latin typeface="Arial"/>
                <a:ea typeface="Arial"/>
              </a:rPr>
              <a:t>Pandas: Python Library for Manipulating Tabular Data, &amp; Tidy Data </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d1282e"/>
                </a:solidFill>
                <a:latin typeface="Arial"/>
                <a:ea typeface="Arial"/>
              </a:rPr>
              <a:t>Series, Tables (also called </a:t>
            </a:r>
            <a:r>
              <a:rPr b="1" lang="en-US" sz="2000" spc="-1" strike="noStrike">
                <a:solidFill>
                  <a:srgbClr val="d1282e"/>
                </a:solidFill>
                <a:latin typeface="Arial"/>
                <a:ea typeface="Arial"/>
              </a:rPr>
              <a:t>DataFrames</a:t>
            </a:r>
            <a:r>
              <a:rPr b="0" lang="en-US" sz="2000" spc="-1" strike="noStrike">
                <a:solidFill>
                  <a:srgbClr val="d1282e"/>
                </a:solidFill>
                <a:latin typeface="Arial"/>
                <a:ea typeface="Arial"/>
              </a:rPr>
              <a:t>)</a:t>
            </a:r>
            <a:endParaRPr b="0" lang="en-US" sz="2000" spc="-1" strike="noStrike">
              <a:latin typeface="Arial"/>
            </a:endParaRPr>
          </a:p>
          <a:p>
            <a:pPr marL="457200">
              <a:lnSpc>
                <a:spcPct val="100000"/>
              </a:lnSpc>
              <a:spcBef>
                <a:spcPts val="309"/>
              </a:spcBef>
              <a:buNone/>
              <a:tabLst>
                <a:tab algn="l" pos="0"/>
              </a:tabLst>
            </a:pPr>
            <a:r>
              <a:rPr b="0" lang="en-US" sz="2000" spc="-1" strike="noStrike">
                <a:solidFill>
                  <a:srgbClr val="d1282e"/>
                </a:solidFill>
                <a:latin typeface="Arial"/>
                <a:ea typeface="Arial"/>
              </a:rPr>
              <a:t>Many operations to manipulate and combine tables/series</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indent="-457200">
              <a:lnSpc>
                <a:spcPct val="100000"/>
              </a:lnSpc>
              <a:spcBef>
                <a:spcPts val="309"/>
              </a:spcBef>
              <a:buClr>
                <a:srgbClr val="d1282e"/>
              </a:buClr>
              <a:buFont typeface="StarSymbol"/>
              <a:buAutoNum type="arabicPeriod"/>
              <a:tabLst>
                <a:tab algn="l" pos="0"/>
              </a:tabLst>
            </a:pPr>
            <a:r>
              <a:rPr b="1" lang="en-US" sz="2000" spc="-1" strike="noStrike">
                <a:solidFill>
                  <a:srgbClr val="d1282e"/>
                </a:solidFill>
                <a:latin typeface="Arial"/>
                <a:ea typeface="Arial"/>
              </a:rPr>
              <a:t>Relational Databases</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d1282e"/>
                </a:solidFill>
                <a:latin typeface="Arial"/>
                <a:ea typeface="Arial"/>
              </a:rPr>
              <a:t>Tables/Relations, and SQL (similar to Pandas operations)</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a:lnSpc>
                <a:spcPct val="100000"/>
              </a:lnSpc>
              <a:spcBef>
                <a:spcPts val="309"/>
              </a:spcBef>
              <a:buNone/>
              <a:tabLst>
                <a:tab algn="l" pos="0"/>
              </a:tabLst>
            </a:pPr>
            <a:r>
              <a:rPr b="1" lang="en-US" sz="2000" spc="-1" strike="noStrike">
                <a:solidFill>
                  <a:srgbClr val="000000"/>
                </a:solidFill>
                <a:latin typeface="Arial"/>
                <a:ea typeface="Arial"/>
              </a:rPr>
              <a:t>4.    Apache Spark</a:t>
            </a:r>
            <a:endParaRPr b="0" lang="en-US" sz="2000" spc="-1" strike="noStrike">
              <a:latin typeface="Arial"/>
            </a:endParaRPr>
          </a:p>
          <a:p>
            <a:pPr marL="274320">
              <a:lnSpc>
                <a:spcPct val="100000"/>
              </a:lnSpc>
              <a:spcBef>
                <a:spcPts val="910"/>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Sets of objects or key-value pairs </a:t>
            </a:r>
            <a:endParaRPr b="0" lang="en-US" sz="2000" spc="-1" strike="noStrike">
              <a:latin typeface="Arial"/>
            </a:endParaRPr>
          </a:p>
          <a:p>
            <a:pPr marL="274320">
              <a:lnSpc>
                <a:spcPct val="100000"/>
              </a:lnSpc>
              <a:spcBef>
                <a:spcPts val="309"/>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MapReduce and SQL-like operations</a:t>
            </a:r>
            <a:endParaRPr b="0" lang="en-US" sz="2000" spc="-1" strike="noStrike">
              <a:latin typeface="Arial"/>
            </a:endParaRPr>
          </a:p>
        </p:txBody>
      </p:sp>
      <p:sp>
        <p:nvSpPr>
          <p:cNvPr id="329" name="PlaceHolder 3"/>
          <p:cNvSpPr>
            <a:spLocks noGrp="1"/>
          </p:cNvSpPr>
          <p:nvPr>
            <p:ph type="sldNum" idx="34"/>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083729CE-C8DE-437F-BEB6-68DD213D5811}"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PANDAS: HISTORY</a:t>
            </a:r>
            <a:endParaRPr b="0" lang="en-US" sz="3600" spc="-1" strike="noStrike">
              <a:latin typeface="Arial"/>
            </a:endParaRPr>
          </a:p>
        </p:txBody>
      </p:sp>
      <p:sp>
        <p:nvSpPr>
          <p:cNvPr id="331" name="PlaceHolder 2"/>
          <p:cNvSpPr>
            <a:spLocks noGrp="1"/>
          </p:cNvSpPr>
          <p:nvPr>
            <p:ph/>
          </p:nvPr>
        </p:nvSpPr>
        <p:spPr>
          <a:xfrm>
            <a:off x="609480" y="1752480"/>
            <a:ext cx="10159200" cy="4372920"/>
          </a:xfrm>
          <a:prstGeom prst="rect">
            <a:avLst/>
          </a:prstGeom>
          <a:noFill/>
          <a:ln w="0">
            <a:noFill/>
          </a:ln>
        </p:spPr>
        <p:txBody>
          <a:bodyPr lIns="90000" rIns="90000" tIns="45000" bIns="731520" anchor="t">
            <a:normAutofit fontScale="97000"/>
          </a:bodyPr>
          <a:p>
            <a:pPr marL="457200" indent="-457200">
              <a:lnSpc>
                <a:spcPct val="100000"/>
              </a:lnSpc>
              <a:buClr>
                <a:srgbClr val="000000"/>
              </a:buClr>
              <a:buFont typeface="Noto Sans Symbols"/>
              <a:buChar char="▪"/>
            </a:pPr>
            <a:r>
              <a:rPr b="1" lang="en-US" sz="2000" spc="-1" strike="noStrike">
                <a:solidFill>
                  <a:srgbClr val="000000"/>
                </a:solidFill>
                <a:latin typeface="Arial"/>
                <a:ea typeface="Arial"/>
              </a:rPr>
              <a:t>Written by: Wes McKinney</a:t>
            </a:r>
            <a:endParaRPr b="0" lang="en-US" sz="2000" spc="-1" strike="noStrike">
              <a:latin typeface="Arial"/>
            </a:endParaRPr>
          </a:p>
          <a:p>
            <a:pPr lvl="1" marL="914400" indent="-457200">
              <a:lnSpc>
                <a:spcPct val="100000"/>
              </a:lnSpc>
              <a:buClr>
                <a:srgbClr val="000000"/>
              </a:buClr>
              <a:buFont typeface="Noto Sans Symbols"/>
              <a:buChar char="▪"/>
            </a:pPr>
            <a:r>
              <a:rPr b="0" lang="en-US" sz="2000" spc="-1" strike="noStrike">
                <a:solidFill>
                  <a:srgbClr val="000000"/>
                </a:solidFill>
                <a:latin typeface="Arial"/>
                <a:ea typeface="Arial"/>
              </a:rPr>
              <a:t>Started in 2008 to get a high-performance, flexible tool to perform quantitative analysis on financial data</a:t>
            </a:r>
            <a:endParaRPr b="0" lang="en-US" sz="2000" spc="-1" strike="noStrike">
              <a:latin typeface="Arial"/>
            </a:endParaRPr>
          </a:p>
          <a:p>
            <a:pPr marL="914400" indent="-339840">
              <a:lnSpc>
                <a:spcPct val="100000"/>
              </a:lnSpc>
              <a:buNone/>
              <a:tabLst>
                <a:tab algn="l" pos="0"/>
              </a:tabLst>
            </a:pPr>
            <a:endParaRPr b="0" lang="en-US" sz="2000" spc="-1" strike="noStrike">
              <a:latin typeface="Arial"/>
            </a:endParaRPr>
          </a:p>
          <a:p>
            <a:pPr marL="457200" indent="-457200">
              <a:lnSpc>
                <a:spcPct val="100000"/>
              </a:lnSpc>
              <a:buClr>
                <a:srgbClr val="000000"/>
              </a:buClr>
              <a:buFont typeface="Noto Sans Symbols"/>
              <a:buChar char="▪"/>
              <a:tabLst>
                <a:tab algn="l" pos="0"/>
              </a:tabLst>
            </a:pPr>
            <a:r>
              <a:rPr b="1" lang="en-US" sz="2000" spc="-1" strike="noStrike">
                <a:solidFill>
                  <a:srgbClr val="000000"/>
                </a:solidFill>
                <a:latin typeface="Arial"/>
                <a:ea typeface="Arial"/>
              </a:rPr>
              <a:t>Highly optimized for performance, with critical code paths written in Cython or C</a:t>
            </a:r>
            <a:endParaRPr b="0" lang="en-US" sz="2000" spc="-1" strike="noStrike">
              <a:latin typeface="Arial"/>
            </a:endParaRPr>
          </a:p>
          <a:p>
            <a:pPr marL="457200" indent="-339840">
              <a:lnSpc>
                <a:spcPct val="100000"/>
              </a:lnSpc>
              <a:spcBef>
                <a:spcPts val="601"/>
              </a:spcBef>
              <a:buNone/>
              <a:tabLst>
                <a:tab algn="l" pos="0"/>
              </a:tabLst>
            </a:pPr>
            <a:endParaRPr b="0" lang="en-US" sz="2000" spc="-1" strike="noStrike">
              <a:latin typeface="Arial"/>
            </a:endParaRPr>
          </a:p>
          <a:p>
            <a:pPr marL="457200" indent="-457200">
              <a:lnSpc>
                <a:spcPct val="100000"/>
              </a:lnSpc>
              <a:spcBef>
                <a:spcPts val="601"/>
              </a:spcBef>
              <a:buClr>
                <a:srgbClr val="000000"/>
              </a:buClr>
              <a:buFont typeface="Noto Sans Symbols"/>
              <a:buChar char="▪"/>
              <a:tabLst>
                <a:tab algn="l" pos="0"/>
              </a:tabLst>
            </a:pPr>
            <a:r>
              <a:rPr b="1" lang="en-US" sz="2000" spc="-1" strike="noStrike">
                <a:solidFill>
                  <a:srgbClr val="000000"/>
                </a:solidFill>
                <a:latin typeface="Arial"/>
                <a:ea typeface="Arial"/>
              </a:rPr>
              <a:t>Key constructs: </a:t>
            </a:r>
            <a:endParaRPr b="0" lang="en-US" sz="2000" spc="-1" strike="noStrike">
              <a:latin typeface="Arial"/>
            </a:endParaRPr>
          </a:p>
          <a:p>
            <a:pPr lvl="1" marL="914400" indent="-457200">
              <a:lnSpc>
                <a:spcPct val="100000"/>
              </a:lnSpc>
              <a:spcBef>
                <a:spcPts val="601"/>
              </a:spcBef>
              <a:buClr>
                <a:srgbClr val="d1282e"/>
              </a:buClr>
              <a:buFont typeface="Noto Sans Symbols"/>
              <a:buChar char="▪"/>
              <a:tabLst>
                <a:tab algn="l" pos="0"/>
              </a:tabLst>
            </a:pPr>
            <a:r>
              <a:rPr b="0" lang="en-US" sz="2000" spc="-1" strike="noStrike">
                <a:solidFill>
                  <a:srgbClr val="000000"/>
                </a:solidFill>
                <a:latin typeface="Arial"/>
                <a:ea typeface="Arial"/>
              </a:rPr>
              <a:t>Series (like a NumPy Array)</a:t>
            </a:r>
            <a:endParaRPr b="0" lang="en-US" sz="2000" spc="-1" strike="noStrike">
              <a:latin typeface="Arial"/>
            </a:endParaRPr>
          </a:p>
          <a:p>
            <a:pPr lvl="1" marL="914400" indent="-457200">
              <a:lnSpc>
                <a:spcPct val="100000"/>
              </a:lnSpc>
              <a:buClr>
                <a:srgbClr val="d1282e"/>
              </a:buClr>
              <a:buFont typeface="Noto Sans Symbols"/>
              <a:buChar char="▪"/>
              <a:tabLst>
                <a:tab algn="l" pos="0"/>
              </a:tabLst>
            </a:pPr>
            <a:r>
              <a:rPr b="0" lang="en-US" sz="2000" spc="-1" strike="noStrike">
                <a:solidFill>
                  <a:srgbClr val="000000"/>
                </a:solidFill>
                <a:latin typeface="Arial"/>
                <a:ea typeface="Arial"/>
              </a:rPr>
              <a:t>DataFrame (like a Table or Relation, or R data.frame)</a:t>
            </a:r>
            <a:endParaRPr b="0" lang="en-US" sz="2000" spc="-1" strike="noStrike">
              <a:latin typeface="Arial"/>
            </a:endParaRPr>
          </a:p>
          <a:p>
            <a:pPr marL="457200" indent="-339840">
              <a:lnSpc>
                <a:spcPct val="100000"/>
              </a:lnSpc>
              <a:buNone/>
              <a:tabLst>
                <a:tab algn="l" pos="0"/>
              </a:tabLst>
            </a:pPr>
            <a:endParaRPr b="0" lang="en-US" sz="2000" spc="-1" strike="noStrike">
              <a:latin typeface="Arial"/>
            </a:endParaRPr>
          </a:p>
          <a:p>
            <a:pPr marL="457200" indent="-457200">
              <a:lnSpc>
                <a:spcPct val="100000"/>
              </a:lnSpc>
              <a:spcBef>
                <a:spcPts val="601"/>
              </a:spcBef>
              <a:buClr>
                <a:srgbClr val="000000"/>
              </a:buClr>
              <a:buFont typeface="Noto Sans Symbols"/>
              <a:buChar char="▪"/>
              <a:tabLst>
                <a:tab algn="l" pos="0"/>
              </a:tabLst>
            </a:pPr>
            <a:r>
              <a:rPr b="1" lang="en-US" sz="2000" spc="-1" strike="noStrike">
                <a:solidFill>
                  <a:srgbClr val="000000"/>
                </a:solidFill>
                <a:latin typeface="Arial"/>
                <a:ea typeface="Arial"/>
              </a:rPr>
              <a:t>Foundation for Data Wrangling and Analysis in Python</a:t>
            </a:r>
            <a:endParaRPr b="0" lang="en-US" sz="2000" spc="-1" strike="noStrike">
              <a:latin typeface="Arial"/>
            </a:endParaRPr>
          </a:p>
        </p:txBody>
      </p:sp>
      <p:sp>
        <p:nvSpPr>
          <p:cNvPr id="332" name="PlaceHolder 3"/>
          <p:cNvSpPr>
            <a:spLocks noGrp="1"/>
          </p:cNvSpPr>
          <p:nvPr>
            <p:ph type="sldNum" idx="35"/>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B3B64D87-9237-4EAF-8219-037466D8DBE9}"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83" dur="indefinite" restart="never" nodeType="tmRoot">
          <p:childTnLst>
            <p:seq>
              <p:cTn id="284" dur="indefinite" nodeType="mainSeq">
                <p:childTnLst>
                  <p:par>
                    <p:cTn id="285" fill="hold">
                      <p:stCondLst>
                        <p:cond delay="indefinite"/>
                      </p:stCondLst>
                      <p:childTnLst>
                        <p:par>
                          <p:cTn id="286" fill="hold">
                            <p:stCondLst>
                              <p:cond delay="0"/>
                            </p:stCondLst>
                            <p:childTnLst>
                              <p:par>
                                <p:cTn id="287" nodeType="clickEffect" fill="hold" presetClass="entr" presetID="1">
                                  <p:stCondLst>
                                    <p:cond delay="0"/>
                                  </p:stCondLst>
                                  <p:childTnLst>
                                    <p:set>
                                      <p:cBhvr>
                                        <p:cTn id="288" dur="1" fill="hold">
                                          <p:stCondLst>
                                            <p:cond delay="0"/>
                                          </p:stCondLst>
                                        </p:cTn>
                                        <p:tgtEl>
                                          <p:spTgt spid="331">
                                            <p:txEl>
                                              <p:pRg st="0" end="0"/>
                                            </p:txEl>
                                          </p:spTgt>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nodeType="clickEffect" fill="hold" presetClass="entr" presetID="1">
                                  <p:stCondLst>
                                    <p:cond delay="0"/>
                                  </p:stCondLst>
                                  <p:childTnLst>
                                    <p:set>
                                      <p:cBhvr>
                                        <p:cTn id="292" dur="1" fill="hold">
                                          <p:stCondLst>
                                            <p:cond delay="0"/>
                                          </p:stCondLst>
                                        </p:cTn>
                                        <p:tgtEl>
                                          <p:spTgt spid="331">
                                            <p:txEl>
                                              <p:pRg st="1" end="1"/>
                                            </p:txEl>
                                          </p:spTgt>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nodeType="clickEffect" fill="hold" presetClass="entr" presetID="1">
                                  <p:stCondLst>
                                    <p:cond delay="0"/>
                                  </p:stCondLst>
                                  <p:childTnLst>
                                    <p:set>
                                      <p:cBhvr>
                                        <p:cTn id="296"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nodeType="clickEffect" fill="hold" presetClass="entr" presetID="1">
                                  <p:stCondLst>
                                    <p:cond delay="0"/>
                                  </p:stCondLst>
                                  <p:childTnLst>
                                    <p:set>
                                      <p:cBhvr>
                                        <p:cTn id="300" dur="1" fill="hold">
                                          <p:stCondLst>
                                            <p:cond delay="0"/>
                                          </p:stCondLst>
                                        </p:cTn>
                                        <p:tgtEl>
                                          <p:spTgt spid="331">
                                            <p:txEl>
                                              <p:pRg st="3" end="3"/>
                                            </p:txEl>
                                          </p:spTgt>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331">
                                            <p:txEl>
                                              <p:pRg st="4" end="4"/>
                                            </p:txEl>
                                          </p:spTgt>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331">
                                            <p:txEl>
                                              <p:pRg st="5" end="5"/>
                                            </p:txEl>
                                          </p:spTgt>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1">
                                  <p:stCondLst>
                                    <p:cond delay="0"/>
                                  </p:stCondLst>
                                  <p:childTnLst>
                                    <p:set>
                                      <p:cBhvr>
                                        <p:cTn id="312" dur="1" fill="hold">
                                          <p:stCondLst>
                                            <p:cond delay="0"/>
                                          </p:stCondLst>
                                        </p:cTn>
                                        <p:tgtEl>
                                          <p:spTgt spid="331">
                                            <p:txEl>
                                              <p:pRg st="6" end="6"/>
                                            </p:txEl>
                                          </p:spTgt>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1">
                                  <p:stCondLst>
                                    <p:cond delay="0"/>
                                  </p:stCondLst>
                                  <p:childTnLst>
                                    <p:set>
                                      <p:cBhvr>
                                        <p:cTn id="316" dur="1" fill="hold">
                                          <p:stCondLst>
                                            <p:cond delay="0"/>
                                          </p:stCondLst>
                                        </p:cTn>
                                        <p:tgtEl>
                                          <p:spTgt spid="331">
                                            <p:txEl>
                                              <p:pRg st="7" end="7"/>
                                            </p:txEl>
                                          </p:spTgt>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331">
                                            <p:txEl>
                                              <p:pRg st="8" end="8"/>
                                            </p:txEl>
                                          </p:spTgt>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331">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PANDAS: SERIES</a:t>
            </a:r>
            <a:endParaRPr b="0" lang="en-US" sz="3600" spc="-1" strike="noStrike">
              <a:latin typeface="Arial"/>
            </a:endParaRPr>
          </a:p>
        </p:txBody>
      </p:sp>
      <p:sp>
        <p:nvSpPr>
          <p:cNvPr id="334" name="PlaceHolder 2"/>
          <p:cNvSpPr>
            <a:spLocks noGrp="1"/>
          </p:cNvSpPr>
          <p:nvPr>
            <p:ph/>
          </p:nvPr>
        </p:nvSpPr>
        <p:spPr>
          <a:xfrm>
            <a:off x="5385960" y="1752480"/>
            <a:ext cx="5382720" cy="4372920"/>
          </a:xfrm>
          <a:prstGeom prst="rect">
            <a:avLst/>
          </a:prstGeom>
          <a:noFill/>
          <a:ln w="0">
            <a:noFill/>
          </a:ln>
        </p:spPr>
        <p:txBody>
          <a:bodyPr lIns="90000" rIns="90000" tIns="45000" bIns="731520" anchor="t">
            <a:normAutofit/>
          </a:bodyPr>
          <a:p>
            <a:pPr marL="457200" indent="-457200">
              <a:lnSpc>
                <a:spcPct val="150000"/>
              </a:lnSpc>
              <a:buClr>
                <a:srgbClr val="000000"/>
              </a:buClr>
              <a:buFont typeface="Noto Sans Symbols"/>
              <a:buChar char="▪"/>
            </a:pPr>
            <a:r>
              <a:rPr b="1" lang="en-US" sz="2000" spc="-1" strike="noStrike">
                <a:solidFill>
                  <a:srgbClr val="000000"/>
                </a:solidFill>
                <a:latin typeface="Arial"/>
                <a:ea typeface="Arial"/>
              </a:rPr>
              <a:t>Subclass of </a:t>
            </a:r>
            <a:r>
              <a:rPr b="1" lang="en-US" sz="2000" spc="-1" strike="noStrike">
                <a:solidFill>
                  <a:srgbClr val="000000"/>
                </a:solidFill>
                <a:latin typeface="Courier New"/>
                <a:ea typeface="Courier New"/>
              </a:rPr>
              <a:t>numpy.ndarray</a:t>
            </a:r>
            <a:endParaRPr b="0" lang="en-US" sz="2000" spc="-1" strike="noStrike">
              <a:latin typeface="Arial"/>
            </a:endParaRPr>
          </a:p>
          <a:p>
            <a:pPr marL="457200" indent="-457200">
              <a:lnSpc>
                <a:spcPct val="150000"/>
              </a:lnSpc>
              <a:buClr>
                <a:srgbClr val="000000"/>
              </a:buClr>
              <a:buFont typeface="Noto Sans Symbols"/>
              <a:buChar char="▪"/>
            </a:pPr>
            <a:r>
              <a:rPr b="1" lang="en-US" sz="2000" spc="-1" strike="noStrike">
                <a:solidFill>
                  <a:srgbClr val="000000"/>
                </a:solidFill>
                <a:latin typeface="Arial"/>
                <a:ea typeface="Arial"/>
              </a:rPr>
              <a:t>Data: any type</a:t>
            </a:r>
            <a:endParaRPr b="0" lang="en-US" sz="2000" spc="-1" strike="noStrike">
              <a:latin typeface="Arial"/>
            </a:endParaRPr>
          </a:p>
          <a:p>
            <a:pPr marL="457200" indent="-457200">
              <a:lnSpc>
                <a:spcPct val="150000"/>
              </a:lnSpc>
              <a:buClr>
                <a:srgbClr val="000000"/>
              </a:buClr>
              <a:buFont typeface="Noto Sans Symbols"/>
              <a:buChar char="▪"/>
            </a:pPr>
            <a:r>
              <a:rPr b="1" lang="en-US" sz="2000" spc="-1" strike="noStrike">
                <a:solidFill>
                  <a:srgbClr val="000000"/>
                </a:solidFill>
                <a:latin typeface="Arial"/>
                <a:ea typeface="Arial"/>
              </a:rPr>
              <a:t>Index labels need not be ordered</a:t>
            </a:r>
            <a:endParaRPr b="0" lang="en-US" sz="2000" spc="-1" strike="noStrike">
              <a:latin typeface="Arial"/>
            </a:endParaRPr>
          </a:p>
          <a:p>
            <a:pPr marL="457200" indent="-457200">
              <a:lnSpc>
                <a:spcPct val="150000"/>
              </a:lnSpc>
              <a:buClr>
                <a:srgbClr val="000000"/>
              </a:buClr>
              <a:buFont typeface="Noto Sans Symbols"/>
              <a:buChar char="▪"/>
            </a:pPr>
            <a:r>
              <a:rPr b="1" lang="en-US" sz="2000" spc="-1" strike="noStrike">
                <a:solidFill>
                  <a:srgbClr val="000000"/>
                </a:solidFill>
                <a:latin typeface="Arial"/>
                <a:ea typeface="Arial"/>
              </a:rPr>
              <a:t>Duplicates possible but result in reduced functionality</a:t>
            </a:r>
            <a:endParaRPr b="0" lang="en-US" sz="2000" spc="-1" strike="noStrike">
              <a:latin typeface="Arial"/>
            </a:endParaRPr>
          </a:p>
        </p:txBody>
      </p:sp>
      <p:sp>
        <p:nvSpPr>
          <p:cNvPr id="335" name="PlaceHolder 3"/>
          <p:cNvSpPr>
            <a:spLocks noGrp="1"/>
          </p:cNvSpPr>
          <p:nvPr>
            <p:ph type="sldNum" idx="36"/>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D0D9DF79-6A90-4FC8-B99C-B27B03412789}"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336" name="Google Shape;482;p39" descr=""/>
          <p:cNvPicPr/>
          <p:nvPr/>
        </p:nvPicPr>
        <p:blipFill>
          <a:blip r:embed="rId1"/>
          <a:stretch/>
        </p:blipFill>
        <p:spPr>
          <a:xfrm>
            <a:off x="1063080" y="1795320"/>
            <a:ext cx="2714760" cy="4271760"/>
          </a:xfrm>
          <a:prstGeom prst="rect">
            <a:avLst/>
          </a:prstGeom>
          <a:ln w="0">
            <a:noFill/>
          </a:ln>
        </p:spPr>
      </p:pic>
    </p:spTree>
  </p:cSld>
  <mc:AlternateContent>
    <mc:Choice Requires="p14">
      <p:transition spd="slow" p14:dur="2000"/>
    </mc:Choice>
    <mc:Fallback>
      <p:transition spd="slow"/>
    </mc:Fallback>
  </mc:AlternateContent>
  <p:timing>
    <p:tnLst>
      <p:par>
        <p:cTn id="325" dur="indefinite" restart="never" nodeType="tmRoot">
          <p:childTnLst>
            <p:seq>
              <p:cTn id="326" dur="indefinite" nodeType="mainSeq">
                <p:childTnLst>
                  <p:par>
                    <p:cTn id="327" fill="hold">
                      <p:stCondLst>
                        <p:cond delay="indefinite"/>
                      </p:stCondLst>
                      <p:childTnLst>
                        <p:par>
                          <p:cTn id="328" fill="hold">
                            <p:stCondLst>
                              <p:cond delay="0"/>
                            </p:stCondLst>
                            <p:childTnLst>
                              <p:par>
                                <p:cTn id="329" nodeType="clickEffect" fill="hold" presetClass="entr" presetID="1">
                                  <p:stCondLst>
                                    <p:cond delay="0"/>
                                  </p:stCondLst>
                                  <p:childTnLst>
                                    <p:set>
                                      <p:cBhvr>
                                        <p:cTn id="330" dur="1" fill="hold">
                                          <p:stCondLst>
                                            <p:cond delay="0"/>
                                          </p:stCondLst>
                                        </p:cTn>
                                        <p:tgtEl>
                                          <p:spTgt spid="334">
                                            <p:txEl>
                                              <p:pRg st="0" end="0"/>
                                            </p:txEl>
                                          </p:spTgt>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nodeType="clickEffect" fill="hold" presetClass="entr" presetID="1">
                                  <p:stCondLst>
                                    <p:cond delay="0"/>
                                  </p:stCondLst>
                                  <p:childTnLst>
                                    <p:set>
                                      <p:cBhvr>
                                        <p:cTn id="334" dur="1" fill="hold">
                                          <p:stCondLst>
                                            <p:cond delay="0"/>
                                          </p:stCondLst>
                                        </p:cTn>
                                        <p:tgtEl>
                                          <p:spTgt spid="334">
                                            <p:txEl>
                                              <p:pRg st="1" end="1"/>
                                            </p:txEl>
                                          </p:spTgt>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1">
                                  <p:stCondLst>
                                    <p:cond delay="0"/>
                                  </p:stCondLst>
                                  <p:childTnLst>
                                    <p:set>
                                      <p:cBhvr>
                                        <p:cTn id="338" dur="1" fill="hold">
                                          <p:stCondLst>
                                            <p:cond delay="0"/>
                                          </p:stCondLst>
                                        </p:cTn>
                                        <p:tgtEl>
                                          <p:spTgt spid="334">
                                            <p:txEl>
                                              <p:pRg st="2" end="2"/>
                                            </p:txEl>
                                          </p:spTgt>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nodeType="clickEffect" fill="hold" presetClass="entr" presetID="1">
                                  <p:stCondLst>
                                    <p:cond delay="0"/>
                                  </p:stCondLst>
                                  <p:childTnLst>
                                    <p:set>
                                      <p:cBhvr>
                                        <p:cTn id="342" dur="1" fill="hold">
                                          <p:stCondLst>
                                            <p:cond delay="0"/>
                                          </p:stCondLst>
                                        </p:cTn>
                                        <p:tgtEl>
                                          <p:spTgt spid="33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PANDAS: DATAFRAME</a:t>
            </a:r>
            <a:endParaRPr b="0" lang="en-US" sz="3600" spc="-1" strike="noStrike">
              <a:latin typeface="Arial"/>
            </a:endParaRPr>
          </a:p>
        </p:txBody>
      </p:sp>
      <p:sp>
        <p:nvSpPr>
          <p:cNvPr id="338" name="PlaceHolder 2"/>
          <p:cNvSpPr>
            <a:spLocks noGrp="1"/>
          </p:cNvSpPr>
          <p:nvPr>
            <p:ph/>
          </p:nvPr>
        </p:nvSpPr>
        <p:spPr>
          <a:xfrm>
            <a:off x="6095880" y="1752480"/>
            <a:ext cx="5312160" cy="4803480"/>
          </a:xfrm>
          <a:prstGeom prst="rect">
            <a:avLst/>
          </a:prstGeom>
          <a:noFill/>
          <a:ln w="0">
            <a:noFill/>
          </a:ln>
        </p:spPr>
        <p:txBody>
          <a:bodyPr lIns="90000" rIns="90000" tIns="45000" bIns="731520" anchor="t">
            <a:normAutofit fontScale="97000"/>
          </a:bodyPr>
          <a:p>
            <a:pPr marL="457200" indent="-457200">
              <a:lnSpc>
                <a:spcPct val="100000"/>
              </a:lnSpc>
              <a:buClr>
                <a:srgbClr val="000000"/>
              </a:buClr>
              <a:buFont typeface="Noto Sans Symbols"/>
              <a:buChar char="▪"/>
            </a:pPr>
            <a:r>
              <a:rPr b="1" lang="en-US" sz="2000" spc="-1" strike="noStrike">
                <a:solidFill>
                  <a:srgbClr val="000000"/>
                </a:solidFill>
                <a:latin typeface="Arial"/>
                <a:ea typeface="Arial"/>
              </a:rPr>
              <a:t>Each column can have a different type</a:t>
            </a:r>
            <a:endParaRPr b="0" lang="en-US" sz="2000" spc="-1" strike="noStrike">
              <a:latin typeface="Arial"/>
            </a:endParaRPr>
          </a:p>
          <a:p>
            <a:pPr marL="457200" indent="-457200">
              <a:lnSpc>
                <a:spcPct val="100000"/>
              </a:lnSpc>
              <a:buClr>
                <a:srgbClr val="000000"/>
              </a:buClr>
              <a:buFont typeface="Noto Sans Symbols"/>
              <a:buChar char="▪"/>
            </a:pPr>
            <a:r>
              <a:rPr b="1" lang="en-US" sz="2000" spc="-1" strike="noStrike">
                <a:solidFill>
                  <a:srgbClr val="000000"/>
                </a:solidFill>
                <a:latin typeface="Arial"/>
                <a:ea typeface="Arial"/>
              </a:rPr>
              <a:t>Row and Column index</a:t>
            </a:r>
            <a:endParaRPr b="0" lang="en-US" sz="2000" spc="-1" strike="noStrike">
              <a:latin typeface="Arial"/>
            </a:endParaRPr>
          </a:p>
          <a:p>
            <a:pPr marL="457200" indent="-457200">
              <a:lnSpc>
                <a:spcPct val="100000"/>
              </a:lnSpc>
              <a:buClr>
                <a:srgbClr val="000000"/>
              </a:buClr>
              <a:buFont typeface="Noto Sans Symbols"/>
              <a:buChar char="▪"/>
            </a:pPr>
            <a:r>
              <a:rPr b="1" lang="en-US" sz="2000" spc="-1" strike="noStrike">
                <a:solidFill>
                  <a:srgbClr val="000000"/>
                </a:solidFill>
                <a:latin typeface="Arial"/>
                <a:ea typeface="Arial"/>
              </a:rPr>
              <a:t>Mutable size: insert and delete columns</a:t>
            </a:r>
            <a:endParaRPr b="0" lang="en-US" sz="2000" spc="-1" strike="noStrike">
              <a:latin typeface="Arial"/>
            </a:endParaRPr>
          </a:p>
          <a:p>
            <a:pPr marL="457200" indent="-330120">
              <a:lnSpc>
                <a:spcPct val="100000"/>
              </a:lnSpc>
              <a:buNone/>
              <a:tabLst>
                <a:tab algn="l" pos="0"/>
              </a:tabLst>
            </a:pPr>
            <a:endParaRPr b="0" lang="en-US" sz="2000" spc="-1" strike="noStrike">
              <a:latin typeface="Arial"/>
            </a:endParaRPr>
          </a:p>
          <a:p>
            <a:pPr marL="457200" indent="-330120">
              <a:lnSpc>
                <a:spcPct val="100000"/>
              </a:lnSpc>
              <a:buNone/>
              <a:tabLst>
                <a:tab algn="l" pos="0"/>
              </a:tabLst>
            </a:pPr>
            <a:endParaRPr b="0" lang="en-US" sz="2000" spc="-1" strike="noStrike">
              <a:latin typeface="Arial"/>
            </a:endParaRPr>
          </a:p>
          <a:p>
            <a:pPr marL="457200" indent="-457200">
              <a:lnSpc>
                <a:spcPct val="100000"/>
              </a:lnSpc>
              <a:buClr>
                <a:srgbClr val="d1282e"/>
              </a:buClr>
              <a:buFont typeface="Noto Sans Symbols"/>
              <a:buChar char="▪"/>
              <a:tabLst>
                <a:tab algn="l" pos="0"/>
              </a:tabLst>
            </a:pPr>
            <a:r>
              <a:rPr b="1" lang="en-US" sz="2000" spc="-1" strike="noStrike">
                <a:solidFill>
                  <a:srgbClr val="d1282e"/>
                </a:solidFill>
                <a:latin typeface="Arial"/>
                <a:ea typeface="Arial"/>
              </a:rPr>
              <a:t>Note the use of word “index” for what we called “key”</a:t>
            </a:r>
            <a:endParaRPr b="0" lang="en-US" sz="2000" spc="-1" strike="noStrike">
              <a:latin typeface="Arial"/>
            </a:endParaRPr>
          </a:p>
          <a:p>
            <a:pPr lvl="1" marL="914400" indent="-457200">
              <a:lnSpc>
                <a:spcPct val="100000"/>
              </a:lnSpc>
              <a:buClr>
                <a:srgbClr val="d1282e"/>
              </a:buClr>
              <a:buFont typeface="Noto Sans Symbols"/>
              <a:buChar char="▪"/>
              <a:tabLst>
                <a:tab algn="l" pos="0"/>
              </a:tabLst>
            </a:pPr>
            <a:r>
              <a:rPr b="0" lang="en-US" sz="2000" spc="-1" strike="noStrike">
                <a:solidFill>
                  <a:srgbClr val="d1282e"/>
                </a:solidFill>
                <a:latin typeface="Arial"/>
                <a:ea typeface="Arial"/>
              </a:rPr>
              <a:t>Relational databases use “index” to mean something else</a:t>
            </a:r>
            <a:endParaRPr b="0" lang="en-US" sz="2000" spc="-1" strike="noStrike">
              <a:latin typeface="Arial"/>
            </a:endParaRPr>
          </a:p>
          <a:p>
            <a:pPr marL="1600200" indent="-343080">
              <a:lnSpc>
                <a:spcPct val="100000"/>
              </a:lnSpc>
              <a:buNone/>
              <a:tabLst>
                <a:tab algn="l" pos="0"/>
              </a:tabLst>
            </a:pPr>
            <a:endParaRPr b="0" lang="en-US" sz="2000" spc="-1" strike="noStrike">
              <a:latin typeface="Arial"/>
            </a:endParaRPr>
          </a:p>
          <a:p>
            <a:pPr marL="457200" indent="-457200">
              <a:lnSpc>
                <a:spcPct val="100000"/>
              </a:lnSpc>
              <a:buClr>
                <a:srgbClr val="d1282e"/>
              </a:buClr>
              <a:buFont typeface="Noto Sans Symbols"/>
              <a:buChar char="▪"/>
              <a:tabLst>
                <a:tab algn="l" pos="0"/>
              </a:tabLst>
            </a:pPr>
            <a:r>
              <a:rPr b="1" lang="en-US" sz="2000" spc="-1" strike="noStrike">
                <a:solidFill>
                  <a:srgbClr val="d1282e"/>
                </a:solidFill>
                <a:latin typeface="Arial"/>
                <a:ea typeface="Arial"/>
              </a:rPr>
              <a:t>Non-unique index values allowed</a:t>
            </a:r>
            <a:endParaRPr b="0" lang="en-US" sz="2000" spc="-1" strike="noStrike">
              <a:latin typeface="Arial"/>
            </a:endParaRPr>
          </a:p>
          <a:p>
            <a:pPr lvl="1" marL="914400" indent="-457200">
              <a:lnSpc>
                <a:spcPct val="100000"/>
              </a:lnSpc>
              <a:spcBef>
                <a:spcPts val="601"/>
              </a:spcBef>
              <a:buClr>
                <a:srgbClr val="d1282e"/>
              </a:buClr>
              <a:buFont typeface="Noto Sans Symbols"/>
              <a:buChar char="▪"/>
              <a:tabLst>
                <a:tab algn="l" pos="0"/>
              </a:tabLst>
            </a:pPr>
            <a:r>
              <a:rPr b="0" lang="en-US" sz="2000" spc="-1" strike="noStrike">
                <a:solidFill>
                  <a:srgbClr val="d1282e"/>
                </a:solidFill>
                <a:latin typeface="Arial"/>
                <a:ea typeface="Arial"/>
              </a:rPr>
              <a:t>May raise an exception for some operations</a:t>
            </a:r>
            <a:endParaRPr b="0" lang="en-US" sz="2000" spc="-1" strike="noStrike">
              <a:latin typeface="Arial"/>
            </a:endParaRPr>
          </a:p>
        </p:txBody>
      </p:sp>
      <p:sp>
        <p:nvSpPr>
          <p:cNvPr id="339" name="PlaceHolder 3"/>
          <p:cNvSpPr>
            <a:spLocks noGrp="1"/>
          </p:cNvSpPr>
          <p:nvPr>
            <p:ph type="sldNum" idx="37"/>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5CDB23AD-DADA-42AE-9A0B-0452904CEA3B}"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340" name="Google Shape;491;p40" descr=""/>
          <p:cNvPicPr/>
          <p:nvPr/>
        </p:nvPicPr>
        <p:blipFill>
          <a:blip r:embed="rId1"/>
          <a:stretch/>
        </p:blipFill>
        <p:spPr>
          <a:xfrm>
            <a:off x="1113840" y="1936800"/>
            <a:ext cx="3816720" cy="4006080"/>
          </a:xfrm>
          <a:prstGeom prst="rect">
            <a:avLst/>
          </a:prstGeom>
          <a:ln w="0">
            <a:noFill/>
          </a:ln>
        </p:spPr>
      </p:pic>
    </p:spTree>
  </p:cSld>
  <mc:AlternateContent>
    <mc:Choice Requires="p14">
      <p:transition spd="slow" p14:dur="2000"/>
    </mc:Choice>
    <mc:Fallback>
      <p:transition spd="slow"/>
    </mc:Fallback>
  </mc:AlternateContent>
  <p:timing>
    <p:tnLst>
      <p:par>
        <p:cTn id="343" dur="indefinite" restart="never" nodeType="tmRoot">
          <p:childTnLst>
            <p:seq>
              <p:cTn id="344" dur="indefinite" nodeType="mainSeq">
                <p:childTnLst>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338">
                                            <p:txEl>
                                              <p:pRg st="0" end="0"/>
                                            </p:txEl>
                                          </p:spTgt>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338">
                                            <p:txEl>
                                              <p:pRg st="1" end="1"/>
                                            </p:txEl>
                                          </p:spTgt>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1">
                                  <p:stCondLst>
                                    <p:cond delay="0"/>
                                  </p:stCondLst>
                                  <p:childTnLst>
                                    <p:set>
                                      <p:cBhvr>
                                        <p:cTn id="356" dur="1" fill="hold">
                                          <p:stCondLst>
                                            <p:cond delay="0"/>
                                          </p:stCondLst>
                                        </p:cTn>
                                        <p:tgtEl>
                                          <p:spTgt spid="338">
                                            <p:txEl>
                                              <p:pRg st="2" end="2"/>
                                            </p:txEl>
                                          </p:spTgt>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
                                  <p:stCondLst>
                                    <p:cond delay="0"/>
                                  </p:stCondLst>
                                  <p:childTnLst>
                                    <p:set>
                                      <p:cBhvr>
                                        <p:cTn id="360" dur="1" fill="hold">
                                          <p:stCondLst>
                                            <p:cond delay="0"/>
                                          </p:stCondLst>
                                        </p:cTn>
                                        <p:tgtEl>
                                          <p:spTgt spid="338">
                                            <p:txEl>
                                              <p:pRg st="3" end="3"/>
                                            </p:txEl>
                                          </p:spTgt>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nodeType="clickEffect" fill="hold" presetClass="entr" presetID="1">
                                  <p:stCondLst>
                                    <p:cond delay="0"/>
                                  </p:stCondLst>
                                  <p:childTnLst>
                                    <p:set>
                                      <p:cBhvr>
                                        <p:cTn id="364" dur="1" fill="hold">
                                          <p:stCondLst>
                                            <p:cond delay="0"/>
                                          </p:stCondLst>
                                        </p:cTn>
                                        <p:tgtEl>
                                          <p:spTgt spid="338">
                                            <p:txEl>
                                              <p:pRg st="4" end="4"/>
                                            </p:txEl>
                                          </p:spTgt>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nodeType="clickEffect" fill="hold" presetClass="entr" presetID="1">
                                  <p:stCondLst>
                                    <p:cond delay="0"/>
                                  </p:stCondLst>
                                  <p:childTnLst>
                                    <p:set>
                                      <p:cBhvr>
                                        <p:cTn id="368" dur="1" fill="hold">
                                          <p:stCondLst>
                                            <p:cond delay="0"/>
                                          </p:stCondLst>
                                        </p:cTn>
                                        <p:tgtEl>
                                          <p:spTgt spid="338">
                                            <p:txEl>
                                              <p:pRg st="5" end="5"/>
                                            </p:txEl>
                                          </p:spTgt>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nodeType="clickEffect" fill="hold" presetClass="entr" presetID="1">
                                  <p:stCondLst>
                                    <p:cond delay="0"/>
                                  </p:stCondLst>
                                  <p:childTnLst>
                                    <p:set>
                                      <p:cBhvr>
                                        <p:cTn id="372" dur="1" fill="hold">
                                          <p:stCondLst>
                                            <p:cond delay="0"/>
                                          </p:stCondLst>
                                        </p:cTn>
                                        <p:tgtEl>
                                          <p:spTgt spid="338">
                                            <p:txEl>
                                              <p:pRg st="6" end="6"/>
                                            </p:txEl>
                                          </p:spTgt>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nodeType="clickEffect" fill="hold" presetClass="entr" presetID="1">
                                  <p:stCondLst>
                                    <p:cond delay="0"/>
                                  </p:stCondLst>
                                  <p:childTnLst>
                                    <p:set>
                                      <p:cBhvr>
                                        <p:cTn id="376" dur="1" fill="hold">
                                          <p:stCondLst>
                                            <p:cond delay="0"/>
                                          </p:stCondLst>
                                        </p:cTn>
                                        <p:tgtEl>
                                          <p:spTgt spid="338">
                                            <p:txEl>
                                              <p:pRg st="7" end="7"/>
                                            </p:txEl>
                                          </p:spTgt>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nodeType="clickEffect" fill="hold" presetClass="entr" presetID="1">
                                  <p:stCondLst>
                                    <p:cond delay="0"/>
                                  </p:stCondLst>
                                  <p:childTnLst>
                                    <p:set>
                                      <p:cBhvr>
                                        <p:cTn id="380" dur="1" fill="hold">
                                          <p:stCondLst>
                                            <p:cond delay="0"/>
                                          </p:stCondLst>
                                        </p:cTn>
                                        <p:tgtEl>
                                          <p:spTgt spid="338">
                                            <p:txEl>
                                              <p:pRg st="8" end="8"/>
                                            </p:txEl>
                                          </p:spTgt>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nodeType="clickEffect" fill="hold" presetClass="entr" presetID="1">
                                  <p:stCondLst>
                                    <p:cond delay="0"/>
                                  </p:stCondLst>
                                  <p:childTnLst>
                                    <p:set>
                                      <p:cBhvr>
                                        <p:cTn id="384" dur="1" fill="hold">
                                          <p:stCondLst>
                                            <p:cond delay="0"/>
                                          </p:stCondLst>
                                        </p:cTn>
                                        <p:tgtEl>
                                          <p:spTgt spid="338">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HIERARCHICAL INDEXES</a:t>
            </a:r>
            <a:endParaRPr b="0" lang="en-US" sz="3600" spc="-1" strike="noStrike">
              <a:latin typeface="Arial"/>
            </a:endParaRPr>
          </a:p>
        </p:txBody>
      </p:sp>
      <p:sp>
        <p:nvSpPr>
          <p:cNvPr id="342"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Sometimes more intuitive organization of the data</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Makes it easier to understand and analyze higher-dimensional data</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	</a:t>
            </a:r>
            <a:r>
              <a:rPr b="0" lang="en-US" sz="2000" spc="-1" strike="noStrike">
                <a:solidFill>
                  <a:srgbClr val="000000"/>
                </a:solidFill>
                <a:latin typeface="Arial"/>
                <a:ea typeface="Arial"/>
              </a:rPr>
              <a:t>e.g., instead of 3-D array, may only need a 2-D array </a:t>
            </a:r>
            <a:endParaRPr b="0" lang="en-US" sz="2000" spc="-1" strike="noStrike">
              <a:latin typeface="Arial"/>
            </a:endParaRPr>
          </a:p>
        </p:txBody>
      </p:sp>
      <p:sp>
        <p:nvSpPr>
          <p:cNvPr id="343" name="PlaceHolder 3"/>
          <p:cNvSpPr>
            <a:spLocks noGrp="1"/>
          </p:cNvSpPr>
          <p:nvPr>
            <p:ph type="sldNum" idx="38"/>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9C036CF4-5069-4CDB-84EA-F495A4D15BC7}"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344" name="Google Shape;500;p41" descr=""/>
          <p:cNvPicPr/>
          <p:nvPr/>
        </p:nvPicPr>
        <p:blipFill>
          <a:blip r:embed="rId1"/>
          <a:stretch/>
        </p:blipFill>
        <p:spPr>
          <a:xfrm>
            <a:off x="1523880" y="4023720"/>
            <a:ext cx="5249880" cy="2133000"/>
          </a:xfrm>
          <a:prstGeom prst="rect">
            <a:avLst/>
          </a:prstGeom>
          <a:ln w="0">
            <a:noFill/>
          </a:ln>
        </p:spPr>
      </p:pic>
      <p:pic>
        <p:nvPicPr>
          <p:cNvPr id="345" name="Google Shape;501;p41" descr=""/>
          <p:cNvPicPr/>
          <p:nvPr/>
        </p:nvPicPr>
        <p:blipFill>
          <a:blip r:embed="rId2"/>
          <a:stretch/>
        </p:blipFill>
        <p:spPr>
          <a:xfrm>
            <a:off x="7348680" y="4128840"/>
            <a:ext cx="3060000" cy="2133000"/>
          </a:xfrm>
          <a:prstGeom prst="rect">
            <a:avLst/>
          </a:prstGeom>
          <a:ln w="0">
            <a:noFill/>
          </a:ln>
        </p:spPr>
      </p:pic>
    </p:spTree>
  </p:cSld>
  <mc:AlternateContent>
    <mc:Choice Requires="p14">
      <p:transition spd="slow" p14:dur="2000"/>
    </mc:Choice>
    <mc:Fallback>
      <p:transition spd="slow"/>
    </mc:Fallback>
  </mc:AlternateContent>
  <p:timing>
    <p:tnLst>
      <p:par>
        <p:cTn id="385" dur="indefinite" restart="never" nodeType="tmRoot">
          <p:childTnLst>
            <p:seq>
              <p:cTn id="386" dur="indefinite" nodeType="mainSeq">
                <p:childTnLst>
                  <p:par>
                    <p:cTn id="387" fill="hold">
                      <p:stCondLst>
                        <p:cond delay="indefinite"/>
                      </p:stCondLst>
                      <p:childTnLst>
                        <p:par>
                          <p:cTn id="388" fill="hold">
                            <p:stCondLst>
                              <p:cond delay="0"/>
                            </p:stCondLst>
                            <p:childTnLst>
                              <p:par>
                                <p:cTn id="389" nodeType="clickEffect" fill="hold" presetClass="entr" presetID="1">
                                  <p:stCondLst>
                                    <p:cond delay="0"/>
                                  </p:stCondLst>
                                  <p:childTnLst>
                                    <p:set>
                                      <p:cBhvr>
                                        <p:cTn id="390" dur="1" fill="hold">
                                          <p:stCondLst>
                                            <p:cond delay="0"/>
                                          </p:stCondLst>
                                        </p:cTn>
                                        <p:tgtEl>
                                          <p:spTgt spid="342">
                                            <p:txEl>
                                              <p:pRg st="0" end="0"/>
                                            </p:txEl>
                                          </p:spTgt>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nodeType="clickEffect" fill="hold" presetClass="entr" presetID="1">
                                  <p:stCondLst>
                                    <p:cond delay="0"/>
                                  </p:stCondLst>
                                  <p:childTnLst>
                                    <p:set>
                                      <p:cBhvr>
                                        <p:cTn id="394" dur="1" fill="hold">
                                          <p:stCondLst>
                                            <p:cond delay="0"/>
                                          </p:stCondLst>
                                        </p:cTn>
                                        <p:tgtEl>
                                          <p:spTgt spid="342">
                                            <p:txEl>
                                              <p:pRg st="1" end="1"/>
                                            </p:txEl>
                                          </p:spTgt>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nodeType="clickEffect" fill="hold" presetClass="entr" presetID="1">
                                  <p:stCondLst>
                                    <p:cond delay="0"/>
                                  </p:stCondLst>
                                  <p:childTnLst>
                                    <p:set>
                                      <p:cBhvr>
                                        <p:cTn id="398" dur="1" fill="hold">
                                          <p:stCondLst>
                                            <p:cond delay="0"/>
                                          </p:stCondLst>
                                        </p:cTn>
                                        <p:tgtEl>
                                          <p:spTgt spid="342">
                                            <p:txEl>
                                              <p:pRg st="2" end="2"/>
                                            </p:txEl>
                                          </p:spTgt>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nodeType="clickEffect" fill="hold" presetClass="entr" presetID="1">
                                  <p:stCondLst>
                                    <p:cond delay="0"/>
                                  </p:stCondLst>
                                  <p:childTnLst>
                                    <p:set>
                                      <p:cBhvr>
                                        <p:cTn id="402" dur="1" fill="hold">
                                          <p:stCondLst>
                                            <p:cond delay="0"/>
                                          </p:stCondLst>
                                        </p:cTn>
                                        <p:tgtEl>
                                          <p:spTgt spid="344"/>
                                        </p:tgtEl>
                                        <p:attrNameLst>
                                          <p:attrName>style.visibility</p:attrName>
                                        </p:attrNameLst>
                                      </p:cBhvr>
                                      <p:to>
                                        <p:strVal val="visible"/>
                                      </p:to>
                                    </p:set>
                                  </p:childTnLst>
                                </p:cTn>
                              </p:par>
                              <p:par>
                                <p:cTn id="403" nodeType="withEffect" fill="hold" presetClass="entr" presetID="1">
                                  <p:stCondLst>
                                    <p:cond delay="0"/>
                                  </p:stCondLst>
                                  <p:childTnLst>
                                    <p:set>
                                      <p:cBhvr>
                                        <p:cTn id="404"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THE </a:t>
            </a:r>
            <a:r>
              <a:rPr b="0" lang="en-US" sz="3600" spc="-1" strike="noStrike">
                <a:solidFill>
                  <a:srgbClr val="d1282e"/>
                </a:solidFill>
                <a:latin typeface="Arial Black"/>
                <a:ea typeface="Arial Black"/>
              </a:rPr>
              <a:t>NU</a:t>
            </a:r>
            <a:r>
              <a:rPr b="0" lang="en-US" sz="3600" spc="-1" strike="noStrike">
                <a:solidFill>
                  <a:srgbClr val="d1282e"/>
                </a:solidFill>
                <a:latin typeface="Arial Black"/>
                <a:ea typeface="Arial Black"/>
              </a:rPr>
              <a:t>MPY </a:t>
            </a:r>
            <a:r>
              <a:rPr b="0" lang="en-US" sz="3600" spc="-1" strike="noStrike">
                <a:solidFill>
                  <a:srgbClr val="d1282e"/>
                </a:solidFill>
                <a:latin typeface="Arial Black"/>
                <a:ea typeface="Arial Black"/>
              </a:rPr>
              <a:t>STA</a:t>
            </a:r>
            <a:r>
              <a:rPr b="0" lang="en-US" sz="3600" spc="-1" strike="noStrike">
                <a:solidFill>
                  <a:srgbClr val="d1282e"/>
                </a:solidFill>
                <a:latin typeface="Arial Black"/>
                <a:ea typeface="Arial Black"/>
              </a:rPr>
              <a:t>CK</a:t>
            </a:r>
            <a:endParaRPr b="0" lang="en-US" sz="3600" spc="-1" strike="noStrike">
              <a:latin typeface="Arial"/>
            </a:endParaRPr>
          </a:p>
        </p:txBody>
      </p:sp>
      <p:sp>
        <p:nvSpPr>
          <p:cNvPr id="99" name="PlaceHolder 2"/>
          <p:cNvSpPr>
            <a:spLocks noGrp="1"/>
          </p:cNvSpPr>
          <p:nvPr>
            <p:ph type="sldNum" idx="1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EAA463C4-559A-4BDE-94D7-CE72AAD6FF2E}" type="slidenum">
              <a:rPr b="1" lang="en-US" sz="2400" spc="-1" strike="noStrike">
                <a:solidFill>
                  <a:srgbClr val="d1282e"/>
                </a:solidFill>
                <a:latin typeface="Arial"/>
                <a:ea typeface="Arial"/>
              </a:rPr>
              <a:t>3</a:t>
            </a:fld>
            <a:endParaRPr b="0" lang="en-US" sz="2400" spc="-1" strike="noStrike">
              <a:latin typeface="Times New Roman"/>
            </a:endParaRPr>
          </a:p>
        </p:txBody>
      </p:sp>
      <p:pic>
        <p:nvPicPr>
          <p:cNvPr id="100" name="Google Shape;113;p15" descr=""/>
          <p:cNvPicPr/>
          <p:nvPr/>
        </p:nvPicPr>
        <p:blipFill>
          <a:blip r:embed="rId1"/>
          <a:stretch/>
        </p:blipFill>
        <p:spPr>
          <a:xfrm>
            <a:off x="2158920" y="2034360"/>
            <a:ext cx="7263720" cy="3809160"/>
          </a:xfrm>
          <a:prstGeom prst="rect">
            <a:avLst/>
          </a:prstGeom>
          <a:ln w="0">
            <a:noFill/>
          </a:ln>
        </p:spPr>
      </p:pic>
      <p:sp>
        <p:nvSpPr>
          <p:cNvPr id="101" name="Google Shape;114;p15"/>
          <p:cNvSpPr/>
          <p:nvPr/>
        </p:nvSpPr>
        <p:spPr>
          <a:xfrm>
            <a:off x="6634080" y="6534360"/>
            <a:ext cx="494604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600" spc="-1" strike="noStrike">
                <a:solidFill>
                  <a:srgbClr val="7f7f7f"/>
                </a:solidFill>
                <a:latin typeface="Arial"/>
                <a:ea typeface="Arial"/>
              </a:rPr>
              <a:t>Image </a:t>
            </a:r>
            <a:r>
              <a:rPr b="0" lang="en-US" sz="1600" spc="-1" strike="noStrike">
                <a:solidFill>
                  <a:srgbClr val="7f7f7f"/>
                </a:solidFill>
                <a:latin typeface="Arial"/>
                <a:ea typeface="Arial"/>
              </a:rPr>
              <a:t>from </a:t>
            </a:r>
            <a:r>
              <a:rPr b="0" lang="en-US" sz="1600" spc="-1" strike="noStrike">
                <a:solidFill>
                  <a:srgbClr val="7f7f7f"/>
                </a:solidFill>
                <a:latin typeface="Arial"/>
                <a:ea typeface="Arial"/>
              </a:rPr>
              <a:t>Continuu</a:t>
            </a:r>
            <a:r>
              <a:rPr b="0" lang="en-US" sz="1600" spc="-1" strike="noStrike">
                <a:solidFill>
                  <a:srgbClr val="7f7f7f"/>
                </a:solidFill>
                <a:latin typeface="Arial"/>
                <a:ea typeface="Arial"/>
              </a:rPr>
              <a:t>m </a:t>
            </a:r>
            <a:r>
              <a:rPr b="0" lang="en-US" sz="1600" spc="-1" strike="noStrike">
                <a:solidFill>
                  <a:srgbClr val="7f7f7f"/>
                </a:solidFill>
                <a:latin typeface="Arial"/>
                <a:ea typeface="Arial"/>
              </a:rPr>
              <a:t>Analytic</a:t>
            </a:r>
            <a:r>
              <a:rPr b="0" lang="en-US" sz="1600" spc="-1" strike="noStrike">
                <a:solidFill>
                  <a:srgbClr val="7f7f7f"/>
                </a:solidFill>
                <a:latin typeface="Arial"/>
                <a:ea typeface="Arial"/>
              </a:rPr>
              <a:t>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ESSENTIAL FUNCTIONALITY</a:t>
            </a:r>
            <a:endParaRPr b="0" lang="en-US" sz="3600" spc="-1" strike="noStrike">
              <a:latin typeface="Arial"/>
            </a:endParaRPr>
          </a:p>
        </p:txBody>
      </p:sp>
      <p:sp>
        <p:nvSpPr>
          <p:cNvPr id="347"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Reindexing to change the index associated with a DataFrame</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Common usage to interpolate, fill in missing values</a:t>
            </a:r>
            <a:endParaRPr b="0" lang="en-US" sz="2000" spc="-1" strike="noStrike">
              <a:latin typeface="Arial"/>
            </a:endParaRPr>
          </a:p>
        </p:txBody>
      </p:sp>
      <p:sp>
        <p:nvSpPr>
          <p:cNvPr id="348" name="PlaceHolder 3"/>
          <p:cNvSpPr>
            <a:spLocks noGrp="1"/>
          </p:cNvSpPr>
          <p:nvPr>
            <p:ph type="sldNum" idx="39"/>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48083D25-3D4A-4E38-8357-625877CB435F}"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349" name="Google Shape;510;p42" descr=""/>
          <p:cNvPicPr/>
          <p:nvPr/>
        </p:nvPicPr>
        <p:blipFill>
          <a:blip r:embed="rId1"/>
          <a:stretch/>
        </p:blipFill>
        <p:spPr>
          <a:xfrm>
            <a:off x="1660320" y="3128040"/>
            <a:ext cx="8703360" cy="2774880"/>
          </a:xfrm>
          <a:prstGeom prst="rect">
            <a:avLst/>
          </a:prstGeom>
          <a:ln w="0">
            <a:noFill/>
          </a:ln>
        </p:spPr>
      </p:pic>
      <p:sp>
        <p:nvSpPr>
          <p:cNvPr id="350" name="Google Shape;511;p42"/>
          <p:cNvSpPr/>
          <p:nvPr/>
        </p:nvSpPr>
        <p:spPr>
          <a:xfrm>
            <a:off x="7898760" y="6550200"/>
            <a:ext cx="394740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i="1" lang="en-US" sz="1400" spc="-1" strike="noStrike">
                <a:solidFill>
                  <a:srgbClr val="000000"/>
                </a:solidFill>
                <a:latin typeface="Arial"/>
                <a:ea typeface="Arial"/>
              </a:rPr>
              <a:t>From: Python for Data Analysis; Wes McKinney</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05" dur="indefinite" restart="never" nodeType="tmRoot">
          <p:childTnLst>
            <p:seq>
              <p:cTn id="406" dur="indefinite" nodeType="mainSeq">
                <p:childTnLst>
                  <p:par>
                    <p:cTn id="407" fill="hold">
                      <p:stCondLst>
                        <p:cond delay="indefinite"/>
                      </p:stCondLst>
                      <p:childTnLst>
                        <p:par>
                          <p:cTn id="408" fill="hold">
                            <p:stCondLst>
                              <p:cond delay="0"/>
                            </p:stCondLst>
                            <p:childTnLst>
                              <p:par>
                                <p:cTn id="409" nodeType="clickEffect" fill="hold" presetClass="entr" presetID="1">
                                  <p:stCondLst>
                                    <p:cond delay="0"/>
                                  </p:stCondLst>
                                  <p:childTnLst>
                                    <p:set>
                                      <p:cBhvr>
                                        <p:cTn id="410" dur="1" fill="hold">
                                          <p:stCondLst>
                                            <p:cond delay="0"/>
                                          </p:stCondLst>
                                        </p:cTn>
                                        <p:tgtEl>
                                          <p:spTgt spid="347">
                                            <p:txEl>
                                              <p:pRg st="0" end="0"/>
                                            </p:txEl>
                                          </p:spTgt>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nodeType="clickEffect" fill="hold" presetClass="entr" presetID="1">
                                  <p:stCondLst>
                                    <p:cond delay="0"/>
                                  </p:stCondLst>
                                  <p:childTnLst>
                                    <p:set>
                                      <p:cBhvr>
                                        <p:cTn id="414" dur="1" fill="hold">
                                          <p:stCondLst>
                                            <p:cond delay="0"/>
                                          </p:stCondLst>
                                        </p:cTn>
                                        <p:tgtEl>
                                          <p:spTgt spid="347">
                                            <p:txEl>
                                              <p:pRg st="1" end="1"/>
                                            </p:txEl>
                                          </p:spTgt>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ESSENTIAL FUNCTIONALITY</a:t>
            </a:r>
            <a:endParaRPr b="0" lang="en-US" sz="3600" spc="-1" strike="noStrike">
              <a:latin typeface="Arial"/>
            </a:endParaRPr>
          </a:p>
        </p:txBody>
      </p:sp>
      <p:sp>
        <p:nvSpPr>
          <p:cNvPr id="352"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a:t>
            </a:r>
            <a:r>
              <a:rPr b="1" lang="en-US" sz="2000" spc="-1" strike="noStrike">
                <a:solidFill>
                  <a:srgbClr val="000000"/>
                </a:solidFill>
                <a:latin typeface="Arial"/>
                <a:ea typeface="Arial"/>
              </a:rPr>
              <a:t>drop” to delete entire rows or columns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Indexing, Selection, Filtering: very similar to NumPy</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Arithmetic Operations</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Result index union of the two input indexes</a:t>
            </a:r>
            <a:endParaRPr b="0" lang="en-US" sz="2000" spc="-1" strike="noStrike">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ea typeface="Arial"/>
              </a:rPr>
              <a:t>Options to do “fill” while doing these operations</a:t>
            </a:r>
            <a:r>
              <a:rPr b="0" lang="en-US" sz="2000" spc="-1" strike="noStrike">
                <a:solidFill>
                  <a:srgbClr val="000000"/>
                </a:solidFill>
                <a:latin typeface="Arial"/>
                <a:ea typeface="Arial"/>
              </a:rPr>
              <a:t>	</a:t>
            </a:r>
            <a:endParaRPr b="0" lang="en-US" sz="2000" spc="-1" strike="noStrike">
              <a:latin typeface="Arial"/>
            </a:endParaRPr>
          </a:p>
        </p:txBody>
      </p:sp>
      <p:sp>
        <p:nvSpPr>
          <p:cNvPr id="353" name="PlaceHolder 3"/>
          <p:cNvSpPr>
            <a:spLocks noGrp="1"/>
          </p:cNvSpPr>
          <p:nvPr>
            <p:ph type="sldNum" idx="40"/>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A8B0E310-C7DD-43F1-BD1A-720FCB5E5BE1}"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354" name="Google Shape;520;p43" descr=""/>
          <p:cNvPicPr/>
          <p:nvPr/>
        </p:nvPicPr>
        <p:blipFill>
          <a:blip r:embed="rId1"/>
          <a:stretch/>
        </p:blipFill>
        <p:spPr>
          <a:xfrm>
            <a:off x="1519200" y="4029120"/>
            <a:ext cx="4222800" cy="1612440"/>
          </a:xfrm>
          <a:prstGeom prst="rect">
            <a:avLst/>
          </a:prstGeom>
          <a:ln w="0">
            <a:noFill/>
          </a:ln>
        </p:spPr>
      </p:pic>
      <p:pic>
        <p:nvPicPr>
          <p:cNvPr id="355" name="Google Shape;521;p43" descr=""/>
          <p:cNvPicPr/>
          <p:nvPr/>
        </p:nvPicPr>
        <p:blipFill>
          <a:blip r:embed="rId2"/>
          <a:stretch/>
        </p:blipFill>
        <p:spPr>
          <a:xfrm>
            <a:off x="1369440" y="5334120"/>
            <a:ext cx="4134960" cy="791280"/>
          </a:xfrm>
          <a:prstGeom prst="rect">
            <a:avLst/>
          </a:prstGeom>
          <a:ln w="0">
            <a:noFill/>
          </a:ln>
        </p:spPr>
      </p:pic>
      <p:pic>
        <p:nvPicPr>
          <p:cNvPr id="356" name="Google Shape;522;p43" descr=""/>
          <p:cNvPicPr/>
          <p:nvPr/>
        </p:nvPicPr>
        <p:blipFill>
          <a:blip r:embed="rId3"/>
          <a:stretch/>
        </p:blipFill>
        <p:spPr>
          <a:xfrm>
            <a:off x="6952680" y="4052880"/>
            <a:ext cx="3110040" cy="2302200"/>
          </a:xfrm>
          <a:prstGeom prst="rect">
            <a:avLst/>
          </a:prstGeom>
          <a:ln w="0">
            <a:noFill/>
          </a:ln>
        </p:spPr>
      </p:pic>
    </p:spTree>
  </p:cSld>
  <mc:AlternateContent>
    <mc:Choice Requires="p14">
      <p:transition spd="slow" p14:dur="2000"/>
    </mc:Choice>
    <mc:Fallback>
      <p:transition spd="slow"/>
    </mc:Fallback>
  </mc:AlternateContent>
  <p:timing>
    <p:tnLst>
      <p:par>
        <p:cTn id="419" dur="indefinite" restart="never" nodeType="tmRoot">
          <p:childTnLst>
            <p:seq>
              <p:cTn id="420" dur="indefinite" nodeType="mainSeq">
                <p:childTnLst>
                  <p:par>
                    <p:cTn id="421" fill="hold">
                      <p:stCondLst>
                        <p:cond delay="indefinite"/>
                      </p:stCondLst>
                      <p:childTnLst>
                        <p:par>
                          <p:cTn id="422" fill="hold">
                            <p:stCondLst>
                              <p:cond delay="0"/>
                            </p:stCondLst>
                            <p:childTnLst>
                              <p:par>
                                <p:cTn id="423" nodeType="clickEffect" fill="hold" presetClass="entr" presetID="1">
                                  <p:stCondLst>
                                    <p:cond delay="0"/>
                                  </p:stCondLst>
                                  <p:childTnLst>
                                    <p:set>
                                      <p:cBhvr>
                                        <p:cTn id="424" dur="1" fill="hold">
                                          <p:stCondLst>
                                            <p:cond delay="0"/>
                                          </p:stCondLst>
                                        </p:cTn>
                                        <p:tgtEl>
                                          <p:spTgt spid="352">
                                            <p:txEl>
                                              <p:pRg st="0" end="0"/>
                                            </p:txEl>
                                          </p:spTgt>
                                        </p:tgtEl>
                                        <p:attrNameLst>
                                          <p:attrName>style.visibility</p:attrName>
                                        </p:attrNameLst>
                                      </p:cBhvr>
                                      <p:to>
                                        <p:strVal val="visible"/>
                                      </p:to>
                                    </p:set>
                                  </p:childTnLst>
                                </p:cTn>
                              </p:par>
                            </p:childTnLst>
                          </p:cTn>
                        </p:par>
                      </p:childTnLst>
                    </p:cTn>
                  </p:par>
                  <p:par>
                    <p:cTn id="425" fill="hold">
                      <p:stCondLst>
                        <p:cond delay="indefinite"/>
                      </p:stCondLst>
                      <p:childTnLst>
                        <p:par>
                          <p:cTn id="426" fill="hold">
                            <p:stCondLst>
                              <p:cond delay="0"/>
                            </p:stCondLst>
                            <p:childTnLst>
                              <p:par>
                                <p:cTn id="427" nodeType="clickEffect" fill="hold" presetClass="entr" presetID="1">
                                  <p:stCondLst>
                                    <p:cond delay="0"/>
                                  </p:stCondLst>
                                  <p:childTnLst>
                                    <p:set>
                                      <p:cBhvr>
                                        <p:cTn id="428" dur="1" fill="hold">
                                          <p:stCondLst>
                                            <p:cond delay="0"/>
                                          </p:stCondLst>
                                        </p:cTn>
                                        <p:tgtEl>
                                          <p:spTgt spid="352">
                                            <p:txEl>
                                              <p:pRg st="1" end="1"/>
                                            </p:txEl>
                                          </p:spTgt>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nodeType="clickEffect" fill="hold" presetClass="entr" presetID="1">
                                  <p:stCondLst>
                                    <p:cond delay="0"/>
                                  </p:stCondLst>
                                  <p:childTnLst>
                                    <p:set>
                                      <p:cBhvr>
                                        <p:cTn id="432" dur="1" fill="hold">
                                          <p:stCondLst>
                                            <p:cond delay="0"/>
                                          </p:stCondLst>
                                        </p:cTn>
                                        <p:tgtEl>
                                          <p:spTgt spid="352">
                                            <p:txEl>
                                              <p:pRg st="2" end="2"/>
                                            </p:txEl>
                                          </p:spTgt>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nodeType="clickEffect" fill="hold" presetClass="entr" presetID="1">
                                  <p:stCondLst>
                                    <p:cond delay="0"/>
                                  </p:stCondLst>
                                  <p:childTnLst>
                                    <p:set>
                                      <p:cBhvr>
                                        <p:cTn id="436" dur="1" fill="hold">
                                          <p:stCondLst>
                                            <p:cond delay="0"/>
                                          </p:stCondLst>
                                        </p:cTn>
                                        <p:tgtEl>
                                          <p:spTgt spid="352">
                                            <p:txEl>
                                              <p:pRg st="3" end="3"/>
                                            </p:txEl>
                                          </p:spTgt>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1">
                                  <p:stCondLst>
                                    <p:cond delay="0"/>
                                  </p:stCondLst>
                                  <p:childTnLst>
                                    <p:set>
                                      <p:cBhvr>
                                        <p:cTn id="440" dur="1" fill="hold">
                                          <p:stCondLst>
                                            <p:cond delay="0"/>
                                          </p:stCondLst>
                                        </p:cTn>
                                        <p:tgtEl>
                                          <p:spTgt spid="352">
                                            <p:txEl>
                                              <p:pRg st="4" end="4"/>
                                            </p:txEl>
                                          </p:spTgt>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nodeType="clickEffect" fill="hold" presetClass="entr" presetID="1">
                                  <p:stCondLst>
                                    <p:cond delay="0"/>
                                  </p:stCondLst>
                                  <p:childTnLst>
                                    <p:set>
                                      <p:cBhvr>
                                        <p:cTn id="444" dur="1" fill="hold">
                                          <p:stCondLst>
                                            <p:cond delay="0"/>
                                          </p:stCondLst>
                                        </p:cTn>
                                        <p:tgtEl>
                                          <p:spTgt spid="354"/>
                                        </p:tgtEl>
                                        <p:attrNameLst>
                                          <p:attrName>style.visibility</p:attrName>
                                        </p:attrNameLst>
                                      </p:cBhvr>
                                      <p:to>
                                        <p:strVal val="visible"/>
                                      </p:to>
                                    </p:set>
                                  </p:childTnLst>
                                </p:cTn>
                              </p:par>
                              <p:par>
                                <p:cTn id="445" nodeType="withEffect" fill="hold" presetClass="entr" presetID="1">
                                  <p:stCondLst>
                                    <p:cond delay="0"/>
                                  </p:stCondLst>
                                  <p:childTnLst>
                                    <p:set>
                                      <p:cBhvr>
                                        <p:cTn id="446" dur="1" fill="hold">
                                          <p:stCondLst>
                                            <p:cond delay="0"/>
                                          </p:stCondLst>
                                        </p:cTn>
                                        <p:tgtEl>
                                          <p:spTgt spid="356"/>
                                        </p:tgtEl>
                                        <p:attrNameLst>
                                          <p:attrName>style.visibility</p:attrName>
                                        </p:attrNameLst>
                                      </p:cBhvr>
                                      <p:to>
                                        <p:strVal val="visible"/>
                                      </p:to>
                                    </p:set>
                                  </p:childTnLst>
                                </p:cTn>
                              </p:par>
                              <p:par>
                                <p:cTn id="447" nodeType="withEffect" fill="hold" presetClass="entr" presetID="1">
                                  <p:stCondLst>
                                    <p:cond delay="0"/>
                                  </p:stCondLst>
                                  <p:childTnLst>
                                    <p:set>
                                      <p:cBhvr>
                                        <p:cTn id="448"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FUNCTION APPLICATION AND MAPPING</a:t>
            </a:r>
            <a:endParaRPr b="0" lang="en-US" sz="3600" spc="-1" strike="noStrike">
              <a:latin typeface="Arial"/>
            </a:endParaRPr>
          </a:p>
        </p:txBody>
      </p:sp>
      <p:sp>
        <p:nvSpPr>
          <p:cNvPr id="358" name="PlaceHolder 2"/>
          <p:cNvSpPr>
            <a:spLocks noGrp="1"/>
          </p:cNvSpPr>
          <p:nvPr>
            <p:ph type="sldNum" idx="41"/>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A091BD29-8D26-4228-B3BE-3246B5121A43}"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359" name="Google Shape;530;p44" descr=""/>
          <p:cNvPicPr/>
          <p:nvPr/>
        </p:nvPicPr>
        <p:blipFill>
          <a:blip r:embed="rId1"/>
          <a:stretch/>
        </p:blipFill>
        <p:spPr>
          <a:xfrm>
            <a:off x="1523880" y="1671120"/>
            <a:ext cx="8479800" cy="2322720"/>
          </a:xfrm>
          <a:prstGeom prst="rect">
            <a:avLst/>
          </a:prstGeom>
          <a:ln w="0">
            <a:noFill/>
          </a:ln>
        </p:spPr>
      </p:pic>
      <p:pic>
        <p:nvPicPr>
          <p:cNvPr id="360" name="Google Shape;531;p44" descr=""/>
          <p:cNvPicPr/>
          <p:nvPr/>
        </p:nvPicPr>
        <p:blipFill>
          <a:blip r:embed="rId2"/>
          <a:stretch/>
        </p:blipFill>
        <p:spPr>
          <a:xfrm>
            <a:off x="1710360" y="4555080"/>
            <a:ext cx="6630840" cy="1751400"/>
          </a:xfrm>
          <a:prstGeom prst="rect">
            <a:avLst/>
          </a:prstGeom>
          <a:ln w="0">
            <a:noFill/>
          </a:ln>
        </p:spPr>
      </p:pic>
      <p:sp>
        <p:nvSpPr>
          <p:cNvPr id="361" name="Google Shape;532;p44"/>
          <p:cNvSpPr/>
          <p:nvPr/>
        </p:nvSpPr>
        <p:spPr>
          <a:xfrm>
            <a:off x="7898760" y="6550200"/>
            <a:ext cx="394740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i="1" lang="en-US" sz="1400" spc="-1" strike="noStrike">
                <a:solidFill>
                  <a:srgbClr val="000000"/>
                </a:solidFill>
                <a:latin typeface="Arial"/>
                <a:ea typeface="Arial"/>
              </a:rPr>
              <a:t>From: Python for Data Analysis; Wes McKinney</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49" dur="indefinite" restart="never" nodeType="tmRoot">
          <p:childTnLst>
            <p:seq>
              <p:cTn id="450" dur="indefinite" nodeType="mainSeq">
                <p:childTnLst>
                  <p:par>
                    <p:cTn id="451" fill="hold">
                      <p:stCondLst>
                        <p:cond delay="indefinite"/>
                      </p:stCondLst>
                      <p:childTnLst>
                        <p:par>
                          <p:cTn id="452" fill="hold">
                            <p:stCondLst>
                              <p:cond delay="0"/>
                            </p:stCondLst>
                            <p:childTnLst>
                              <p:par>
                                <p:cTn id="453" nodeType="clickEffect" fill="hold" presetClass="entr" presetID="1">
                                  <p:stCondLst>
                                    <p:cond delay="0"/>
                                  </p:stCondLst>
                                  <p:childTnLst>
                                    <p:set>
                                      <p:cBhvr>
                                        <p:cTn id="454" dur="1" fill="hold">
                                          <p:stCondLst>
                                            <p:cond delay="0"/>
                                          </p:stCondLst>
                                        </p:cTn>
                                        <p:tgtEl>
                                          <p:spTgt spid="359"/>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nodeType="clickEffect" fill="hold" presetClass="entr" presetID="1">
                                  <p:stCondLst>
                                    <p:cond delay="0"/>
                                  </p:stCondLst>
                                  <p:childTnLst>
                                    <p:set>
                                      <p:cBhvr>
                                        <p:cTn id="458"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SORTING AND RANKING</a:t>
            </a:r>
            <a:endParaRPr b="0" lang="en-US" sz="3600" spc="-1" strike="noStrike">
              <a:latin typeface="Arial"/>
            </a:endParaRPr>
          </a:p>
        </p:txBody>
      </p:sp>
      <p:pic>
        <p:nvPicPr>
          <p:cNvPr id="363" name="Google Shape;539;p45" descr=""/>
          <p:cNvPicPr/>
          <p:nvPr/>
        </p:nvPicPr>
        <p:blipFill>
          <a:blip r:embed="rId1"/>
          <a:stretch/>
        </p:blipFill>
        <p:spPr>
          <a:xfrm>
            <a:off x="1981080" y="1524240"/>
            <a:ext cx="7016040" cy="1923840"/>
          </a:xfrm>
          <a:prstGeom prst="rect">
            <a:avLst/>
          </a:prstGeom>
          <a:ln w="0">
            <a:noFill/>
          </a:ln>
        </p:spPr>
      </p:pic>
      <p:pic>
        <p:nvPicPr>
          <p:cNvPr id="364" name="Google Shape;540;p45" descr=""/>
          <p:cNvPicPr/>
          <p:nvPr/>
        </p:nvPicPr>
        <p:blipFill>
          <a:blip r:embed="rId2"/>
          <a:stretch/>
        </p:blipFill>
        <p:spPr>
          <a:xfrm>
            <a:off x="1735200" y="4086000"/>
            <a:ext cx="7508160" cy="2617560"/>
          </a:xfrm>
          <a:prstGeom prst="rect">
            <a:avLst/>
          </a:prstGeom>
          <a:ln w="0">
            <a:noFill/>
          </a:ln>
        </p:spPr>
      </p:pic>
      <p:sp>
        <p:nvSpPr>
          <p:cNvPr id="365" name="Google Shape;541;p45"/>
          <p:cNvSpPr/>
          <p:nvPr/>
        </p:nvSpPr>
        <p:spPr>
          <a:xfrm>
            <a:off x="7898760" y="6550200"/>
            <a:ext cx="394740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i="1" lang="en-US" sz="1400" spc="-1" strike="noStrike">
                <a:solidFill>
                  <a:srgbClr val="000000"/>
                </a:solidFill>
                <a:latin typeface="Arial"/>
                <a:ea typeface="Arial"/>
              </a:rPr>
              <a:t>From: Python for Data Analysis; Wes McKinney</a:t>
            </a:r>
            <a:endParaRPr b="0" lang="en-US" sz="1400" spc="-1" strike="noStrike">
              <a:latin typeface="Arial"/>
            </a:endParaRPr>
          </a:p>
        </p:txBody>
      </p:sp>
      <p:sp>
        <p:nvSpPr>
          <p:cNvPr id="366" name="PlaceHolder 2"/>
          <p:cNvSpPr>
            <a:spLocks noGrp="1"/>
          </p:cNvSpPr>
          <p:nvPr>
            <p:ph type="sldNum" idx="4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B5F76F64-294F-4E1C-80D7-919F510B9DEB}"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59" dur="indefinite" restart="never" nodeType="tmRoot">
          <p:childTnLst>
            <p:seq>
              <p:cTn id="460" dur="indefinite" nodeType="mainSeq">
                <p:childTnLst>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363"/>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DESCRIPTIVE AND SUMMARY STATISTICS</a:t>
            </a:r>
            <a:endParaRPr b="0" lang="en-US" sz="3600" spc="-1" strike="noStrike">
              <a:latin typeface="Arial"/>
            </a:endParaRPr>
          </a:p>
        </p:txBody>
      </p:sp>
      <p:sp>
        <p:nvSpPr>
          <p:cNvPr id="368"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endParaRPr b="0" lang="en-US" sz="3200" spc="-1" strike="noStrike">
              <a:latin typeface="Arial"/>
            </a:endParaRPr>
          </a:p>
        </p:txBody>
      </p:sp>
      <p:pic>
        <p:nvPicPr>
          <p:cNvPr id="369" name="Google Shape;550;p46" descr=""/>
          <p:cNvPicPr/>
          <p:nvPr/>
        </p:nvPicPr>
        <p:blipFill>
          <a:blip r:embed="rId1"/>
          <a:stretch/>
        </p:blipFill>
        <p:spPr>
          <a:xfrm>
            <a:off x="3349440" y="967680"/>
            <a:ext cx="6973200" cy="5581800"/>
          </a:xfrm>
          <a:prstGeom prst="rect">
            <a:avLst/>
          </a:prstGeom>
          <a:ln w="0">
            <a:noFill/>
          </a:ln>
        </p:spPr>
      </p:pic>
      <p:sp>
        <p:nvSpPr>
          <p:cNvPr id="370" name="Google Shape;551;p46"/>
          <p:cNvSpPr/>
          <p:nvPr/>
        </p:nvSpPr>
        <p:spPr>
          <a:xfrm>
            <a:off x="7898760" y="6550200"/>
            <a:ext cx="394740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i="1" lang="en-US" sz="1400" spc="-1" strike="noStrike">
                <a:solidFill>
                  <a:srgbClr val="000000"/>
                </a:solidFill>
                <a:latin typeface="Arial"/>
                <a:ea typeface="Arial"/>
              </a:rPr>
              <a:t>From: Python for Data Analysis; Wes McKinney</a:t>
            </a:r>
            <a:endParaRPr b="0" lang="en-US" sz="1400" spc="-1" strike="noStrike">
              <a:latin typeface="Arial"/>
            </a:endParaRPr>
          </a:p>
        </p:txBody>
      </p:sp>
      <p:sp>
        <p:nvSpPr>
          <p:cNvPr id="371" name="PlaceHolder 3"/>
          <p:cNvSpPr>
            <a:spLocks noGrp="1"/>
          </p:cNvSpPr>
          <p:nvPr>
            <p:ph type="sldNum" idx="43"/>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6474D5AD-5D78-46BE-92C7-D8B67FEA80D8}"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69" dur="indefinite" restart="never" nodeType="tmRoot">
          <p:childTnLst>
            <p:seq>
              <p:cTn id="470" dur="indefinite" nodeType="mainSeq">
                <p:childTnLst>
                  <p:par>
                    <p:cTn id="471" fill="hold">
                      <p:stCondLst>
                        <p:cond delay="indefinite"/>
                      </p:stCondLst>
                      <p:childTnLst>
                        <p:par>
                          <p:cTn id="472" fill="hold">
                            <p:stCondLst>
                              <p:cond delay="0"/>
                            </p:stCondLst>
                            <p:childTnLst>
                              <p:par>
                                <p:cTn id="473" nodeType="clickEffect" fill="hold" presetClass="entr" presetID="1">
                                  <p:stCondLst>
                                    <p:cond delay="0"/>
                                  </p:stCondLst>
                                  <p:childTnLst>
                                    <p:set>
                                      <p:cBhvr>
                                        <p:cTn id="474"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CREATING DATAFRAMES</a:t>
            </a:r>
            <a:endParaRPr b="0" lang="en-US" sz="3600" spc="-1" strike="noStrike">
              <a:latin typeface="Arial"/>
            </a:endParaRPr>
          </a:p>
        </p:txBody>
      </p:sp>
      <p:sp>
        <p:nvSpPr>
          <p:cNvPr id="373"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Directly from Dict or Series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From a Comma-Separated File – CSV file</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pandas.read_csv()</a:t>
            </a:r>
            <a:endParaRPr b="0" lang="en-US" sz="2000" spc="-1" strike="noStrike">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ea typeface="Arial"/>
              </a:rPr>
              <a:t>Can infer headers/column names if present, otherwise may want to reindex</a:t>
            </a:r>
            <a:endParaRPr b="0" lang="en-US" sz="2000" spc="-1" strike="noStrike">
              <a:latin typeface="Arial"/>
            </a:endParaRPr>
          </a:p>
          <a:p>
            <a:pPr>
              <a:lnSpc>
                <a:spcPct val="100000"/>
              </a:lnSpc>
              <a:spcBef>
                <a:spcPts val="400"/>
              </a:spcBef>
              <a:buNone/>
              <a:tabLst>
                <a:tab algn="l" pos="0"/>
              </a:tabLst>
            </a:pPr>
            <a:r>
              <a:rPr b="1" lang="en-US" sz="2000" spc="-1" strike="noStrike">
                <a:solidFill>
                  <a:srgbClr val="000000"/>
                </a:solidFill>
                <a:latin typeface="Arial"/>
                <a:ea typeface="Arial"/>
              </a:rPr>
              <a:t>From an Excel File</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pandas.read_excel()</a:t>
            </a:r>
            <a:endParaRPr b="0" lang="en-US" sz="2000" spc="-1" strike="noStrike">
              <a:latin typeface="Arial"/>
            </a:endParaRPr>
          </a:p>
          <a:p>
            <a:pPr>
              <a:lnSpc>
                <a:spcPct val="100000"/>
              </a:lnSpc>
              <a:spcBef>
                <a:spcPts val="400"/>
              </a:spcBef>
              <a:buNone/>
              <a:tabLst>
                <a:tab algn="l" pos="0"/>
              </a:tabLst>
            </a:pPr>
            <a:r>
              <a:rPr b="1" lang="en-US" sz="2000" spc="-1" strike="noStrike">
                <a:solidFill>
                  <a:srgbClr val="000000"/>
                </a:solidFill>
                <a:latin typeface="Arial"/>
                <a:ea typeface="Arial"/>
              </a:rPr>
              <a:t>From a Database using SQL (see the reading for an example)</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From Clipboard, URL, Google Analytics,</a:t>
            </a:r>
            <a:r>
              <a:rPr b="0" lang="en-US" sz="2000" spc="-1" strike="noStrike">
                <a:solidFill>
                  <a:srgbClr val="000000"/>
                </a:solidFill>
                <a:latin typeface="Arial"/>
                <a:ea typeface="Arial"/>
              </a:rPr>
              <a:t> …</a:t>
            </a:r>
            <a:endParaRPr b="0" lang="en-US" sz="2000" spc="-1" strike="noStrike">
              <a:latin typeface="Arial"/>
            </a:endParaRPr>
          </a:p>
          <a:p>
            <a:pPr>
              <a:lnSpc>
                <a:spcPct val="100000"/>
              </a:lnSpc>
              <a:spcBef>
                <a:spcPts val="1001"/>
              </a:spcBef>
              <a:buNone/>
              <a:tabLst>
                <a:tab algn="l" pos="0"/>
              </a:tabLst>
            </a:pPr>
            <a:r>
              <a:rPr b="0" lang="en-US" sz="2000" spc="-1" strike="noStrike">
                <a:solidFill>
                  <a:srgbClr val="000000"/>
                </a:solidFill>
                <a:latin typeface="Arial"/>
                <a:ea typeface="Arial"/>
              </a:rPr>
              <a:t>…</a:t>
            </a:r>
            <a:endParaRPr b="0" lang="en-US" sz="2000" spc="-1" strike="noStrike">
              <a:latin typeface="Arial"/>
            </a:endParaRPr>
          </a:p>
        </p:txBody>
      </p:sp>
      <p:sp>
        <p:nvSpPr>
          <p:cNvPr id="374" name="PlaceHolder 3"/>
          <p:cNvSpPr>
            <a:spLocks noGrp="1"/>
          </p:cNvSpPr>
          <p:nvPr>
            <p:ph type="sldNum" idx="44"/>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24196C8D-7779-474B-BA06-77E3B66DAC5A}"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375" name="Google Shape;561;p47"/>
          <p:cNvSpPr/>
          <p:nvPr/>
        </p:nvSpPr>
        <p:spPr>
          <a:xfrm>
            <a:off x="7898760" y="6550200"/>
            <a:ext cx="394740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i="1" lang="en-US" sz="1400" spc="-1" strike="noStrike">
                <a:solidFill>
                  <a:srgbClr val="000000"/>
                </a:solidFill>
                <a:latin typeface="Arial"/>
                <a:ea typeface="Arial"/>
              </a:rPr>
              <a:t>From: Python for Data Analysis; Wes McKinney</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475" dur="indefinite" restart="never" nodeType="tmRoot">
          <p:childTnLst>
            <p:seq>
              <p:cTn id="476" dur="indefinite" nodeType="mainSeq">
                <p:childTnLst>
                  <p:par>
                    <p:cTn id="477" fill="hold">
                      <p:stCondLst>
                        <p:cond delay="indefinite"/>
                      </p:stCondLst>
                      <p:childTnLst>
                        <p:par>
                          <p:cTn id="478" fill="hold">
                            <p:stCondLst>
                              <p:cond delay="0"/>
                            </p:stCondLst>
                            <p:childTnLst>
                              <p:par>
                                <p:cTn id="479" nodeType="clickEffect" fill="hold" presetClass="entr" presetID="1">
                                  <p:stCondLst>
                                    <p:cond delay="0"/>
                                  </p:stCondLst>
                                  <p:childTnLst>
                                    <p:set>
                                      <p:cBhvr>
                                        <p:cTn id="480" dur="1" fill="hold">
                                          <p:stCondLst>
                                            <p:cond delay="0"/>
                                          </p:stCondLst>
                                        </p:cTn>
                                        <p:tgtEl>
                                          <p:spTgt spid="373">
                                            <p:txEl>
                                              <p:pRg st="0" end="0"/>
                                            </p:txEl>
                                          </p:spTgt>
                                        </p:tgtEl>
                                        <p:attrNameLst>
                                          <p:attrName>style.visibility</p:attrName>
                                        </p:attrNameLst>
                                      </p:cBhvr>
                                      <p:to>
                                        <p:strVal val="visible"/>
                                      </p:to>
                                    </p:set>
                                  </p:childTnLst>
                                </p:cTn>
                              </p:par>
                            </p:childTnLst>
                          </p:cTn>
                        </p:par>
                      </p:childTnLst>
                    </p:cTn>
                  </p:par>
                  <p:par>
                    <p:cTn id="481" fill="hold">
                      <p:stCondLst>
                        <p:cond delay="indefinite"/>
                      </p:stCondLst>
                      <p:childTnLst>
                        <p:par>
                          <p:cTn id="482" fill="hold">
                            <p:stCondLst>
                              <p:cond delay="0"/>
                            </p:stCondLst>
                            <p:childTnLst>
                              <p:par>
                                <p:cTn id="483" nodeType="clickEffect" fill="hold" presetClass="entr" presetID="1">
                                  <p:stCondLst>
                                    <p:cond delay="0"/>
                                  </p:stCondLst>
                                  <p:childTnLst>
                                    <p:set>
                                      <p:cBhvr>
                                        <p:cTn id="484" dur="1" fill="hold">
                                          <p:stCondLst>
                                            <p:cond delay="0"/>
                                          </p:stCondLst>
                                        </p:cTn>
                                        <p:tgtEl>
                                          <p:spTgt spid="373">
                                            <p:txEl>
                                              <p:pRg st="1" end="1"/>
                                            </p:txEl>
                                          </p:spTgt>
                                        </p:tgtEl>
                                        <p:attrNameLst>
                                          <p:attrName>style.visibility</p:attrName>
                                        </p:attrNameLst>
                                      </p:cBhvr>
                                      <p:to>
                                        <p:strVal val="visible"/>
                                      </p:to>
                                    </p:set>
                                  </p:childTnLst>
                                </p:cTn>
                              </p:par>
                            </p:childTnLst>
                          </p:cTn>
                        </p:par>
                      </p:childTnLst>
                    </p:cTn>
                  </p:par>
                  <p:par>
                    <p:cTn id="485" fill="hold">
                      <p:stCondLst>
                        <p:cond delay="indefinite"/>
                      </p:stCondLst>
                      <p:childTnLst>
                        <p:par>
                          <p:cTn id="486" fill="hold">
                            <p:stCondLst>
                              <p:cond delay="0"/>
                            </p:stCondLst>
                            <p:childTnLst>
                              <p:par>
                                <p:cTn id="487" nodeType="clickEffect" fill="hold" presetClass="entr" presetID="1">
                                  <p:stCondLst>
                                    <p:cond delay="0"/>
                                  </p:stCondLst>
                                  <p:childTnLst>
                                    <p:set>
                                      <p:cBhvr>
                                        <p:cTn id="488" dur="1" fill="hold">
                                          <p:stCondLst>
                                            <p:cond delay="0"/>
                                          </p:stCondLst>
                                        </p:cTn>
                                        <p:tgtEl>
                                          <p:spTgt spid="373">
                                            <p:txEl>
                                              <p:pRg st="2" end="2"/>
                                            </p:txEl>
                                          </p:spTgt>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nodeType="clickEffect" fill="hold" presetClass="entr" presetID="1">
                                  <p:stCondLst>
                                    <p:cond delay="0"/>
                                  </p:stCondLst>
                                  <p:childTnLst>
                                    <p:set>
                                      <p:cBhvr>
                                        <p:cTn id="492" dur="1" fill="hold">
                                          <p:stCondLst>
                                            <p:cond delay="0"/>
                                          </p:stCondLst>
                                        </p:cTn>
                                        <p:tgtEl>
                                          <p:spTgt spid="373">
                                            <p:txEl>
                                              <p:pRg st="3" end="3"/>
                                            </p:txEl>
                                          </p:spTgt>
                                        </p:tgtEl>
                                        <p:attrNameLst>
                                          <p:attrName>style.visibility</p:attrName>
                                        </p:attrNameLst>
                                      </p:cBhvr>
                                      <p:to>
                                        <p:strVal val="visible"/>
                                      </p:to>
                                    </p:set>
                                  </p:childTnLst>
                                </p:cTn>
                              </p:par>
                            </p:childTnLst>
                          </p:cTn>
                        </p:par>
                      </p:childTnLst>
                    </p:cTn>
                  </p:par>
                  <p:par>
                    <p:cTn id="493" fill="hold">
                      <p:stCondLst>
                        <p:cond delay="indefinite"/>
                      </p:stCondLst>
                      <p:childTnLst>
                        <p:par>
                          <p:cTn id="494" fill="hold">
                            <p:stCondLst>
                              <p:cond delay="0"/>
                            </p:stCondLst>
                            <p:childTnLst>
                              <p:par>
                                <p:cTn id="495" nodeType="clickEffect" fill="hold" presetClass="entr" presetID="1">
                                  <p:stCondLst>
                                    <p:cond delay="0"/>
                                  </p:stCondLst>
                                  <p:childTnLst>
                                    <p:set>
                                      <p:cBhvr>
                                        <p:cTn id="496" dur="1" fill="hold">
                                          <p:stCondLst>
                                            <p:cond delay="0"/>
                                          </p:stCondLst>
                                        </p:cTn>
                                        <p:tgtEl>
                                          <p:spTgt spid="373">
                                            <p:txEl>
                                              <p:pRg st="4" end="4"/>
                                            </p:txEl>
                                          </p:spTgt>
                                        </p:tgtEl>
                                        <p:attrNameLst>
                                          <p:attrName>style.visibility</p:attrName>
                                        </p:attrNameLst>
                                      </p:cBhvr>
                                      <p:to>
                                        <p:strVal val="visible"/>
                                      </p:to>
                                    </p:set>
                                  </p:childTnLst>
                                </p:cTn>
                              </p:par>
                            </p:childTnLst>
                          </p:cTn>
                        </p:par>
                      </p:childTnLst>
                    </p:cTn>
                  </p:par>
                  <p:par>
                    <p:cTn id="497" fill="hold">
                      <p:stCondLst>
                        <p:cond delay="indefinite"/>
                      </p:stCondLst>
                      <p:childTnLst>
                        <p:par>
                          <p:cTn id="498" fill="hold">
                            <p:stCondLst>
                              <p:cond delay="0"/>
                            </p:stCondLst>
                            <p:childTnLst>
                              <p:par>
                                <p:cTn id="499" nodeType="clickEffect" fill="hold" presetClass="entr" presetID="1">
                                  <p:stCondLst>
                                    <p:cond delay="0"/>
                                  </p:stCondLst>
                                  <p:childTnLst>
                                    <p:set>
                                      <p:cBhvr>
                                        <p:cTn id="500" dur="1" fill="hold">
                                          <p:stCondLst>
                                            <p:cond delay="0"/>
                                          </p:stCondLst>
                                        </p:cTn>
                                        <p:tgtEl>
                                          <p:spTgt spid="373">
                                            <p:txEl>
                                              <p:pRg st="5" end="5"/>
                                            </p:txEl>
                                          </p:spTgt>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nodeType="clickEffect" fill="hold" presetClass="entr" presetID="1">
                                  <p:stCondLst>
                                    <p:cond delay="0"/>
                                  </p:stCondLst>
                                  <p:childTnLst>
                                    <p:set>
                                      <p:cBhvr>
                                        <p:cTn id="504" dur="1" fill="hold">
                                          <p:stCondLst>
                                            <p:cond delay="0"/>
                                          </p:stCondLst>
                                        </p:cTn>
                                        <p:tgtEl>
                                          <p:spTgt spid="373">
                                            <p:txEl>
                                              <p:pRg st="6" end="6"/>
                                            </p:txEl>
                                          </p:spTgt>
                                        </p:tgtEl>
                                        <p:attrNameLst>
                                          <p:attrName>style.visibility</p:attrName>
                                        </p:attrNameLst>
                                      </p:cBhvr>
                                      <p:to>
                                        <p:strVal val="visible"/>
                                      </p:to>
                                    </p:set>
                                  </p:childTnLst>
                                </p:cTn>
                              </p:par>
                            </p:childTnLst>
                          </p:cTn>
                        </p:par>
                      </p:childTnLst>
                    </p:cTn>
                  </p:par>
                  <p:par>
                    <p:cTn id="505" fill="hold">
                      <p:stCondLst>
                        <p:cond delay="indefinite"/>
                      </p:stCondLst>
                      <p:childTnLst>
                        <p:par>
                          <p:cTn id="506" fill="hold">
                            <p:stCondLst>
                              <p:cond delay="0"/>
                            </p:stCondLst>
                            <p:childTnLst>
                              <p:par>
                                <p:cTn id="507" nodeType="clickEffect" fill="hold" presetClass="entr" presetID="1">
                                  <p:stCondLst>
                                    <p:cond delay="0"/>
                                  </p:stCondLst>
                                  <p:childTnLst>
                                    <p:set>
                                      <p:cBhvr>
                                        <p:cTn id="508" dur="1" fill="hold">
                                          <p:stCondLst>
                                            <p:cond delay="0"/>
                                          </p:stCondLst>
                                        </p:cTn>
                                        <p:tgtEl>
                                          <p:spTgt spid="373">
                                            <p:txEl>
                                              <p:pRg st="7" end="7"/>
                                            </p:txEl>
                                          </p:spTgt>
                                        </p:tgtEl>
                                        <p:attrNameLst>
                                          <p:attrName>style.visibility</p:attrName>
                                        </p:attrNameLst>
                                      </p:cBhvr>
                                      <p:to>
                                        <p:strVal val="visible"/>
                                      </p:to>
                                    </p:set>
                                  </p:childTnLst>
                                </p:cTn>
                              </p:par>
                            </p:childTnLst>
                          </p:cTn>
                        </p:par>
                      </p:childTnLst>
                    </p:cTn>
                  </p:par>
                  <p:par>
                    <p:cTn id="509" fill="hold">
                      <p:stCondLst>
                        <p:cond delay="indefinite"/>
                      </p:stCondLst>
                      <p:childTnLst>
                        <p:par>
                          <p:cTn id="510" fill="hold">
                            <p:stCondLst>
                              <p:cond delay="0"/>
                            </p:stCondLst>
                            <p:childTnLst>
                              <p:par>
                                <p:cTn id="511" nodeType="clickEffect" fill="hold" presetClass="entr" presetID="1">
                                  <p:stCondLst>
                                    <p:cond delay="0"/>
                                  </p:stCondLst>
                                  <p:childTnLst>
                                    <p:set>
                                      <p:cBhvr>
                                        <p:cTn id="512" dur="1" fill="hold">
                                          <p:stCondLst>
                                            <p:cond delay="0"/>
                                          </p:stCondLst>
                                        </p:cTn>
                                        <p:tgtEl>
                                          <p:spTgt spid="37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MORE…</a:t>
            </a:r>
            <a:endParaRPr b="0" lang="en-US" sz="3600" spc="-1" strike="noStrike">
              <a:latin typeface="Arial"/>
            </a:endParaRPr>
          </a:p>
        </p:txBody>
      </p:sp>
      <p:sp>
        <p:nvSpPr>
          <p:cNvPr id="377"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Unique values, Value counts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Correlation and Covariance</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Functions for handling missing data – in a few classes</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dropna(), fillna()</a:t>
            </a:r>
            <a:endParaRPr b="0" lang="en-US" sz="2000" spc="-1" strike="noStrike">
              <a:latin typeface="Arial"/>
            </a:endParaRPr>
          </a:p>
          <a:p>
            <a:pPr>
              <a:lnSpc>
                <a:spcPct val="100000"/>
              </a:lnSpc>
              <a:spcBef>
                <a:spcPts val="400"/>
              </a:spcBef>
              <a:buNone/>
              <a:tabLst>
                <a:tab algn="l" pos="0"/>
              </a:tabLst>
            </a:pPr>
            <a:r>
              <a:rPr b="1" lang="en-US" sz="2000" spc="-1" strike="noStrike">
                <a:solidFill>
                  <a:srgbClr val="000000"/>
                </a:solidFill>
                <a:latin typeface="Arial"/>
                <a:ea typeface="Arial"/>
              </a:rPr>
              <a:t>Broadcasting</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Pivoting</a:t>
            </a: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We will see some of these as we discuss data wrangling, cleaning, etc.</a:t>
            </a:r>
            <a:endParaRPr b="0" lang="en-US" sz="2000" spc="-1" strike="noStrike">
              <a:latin typeface="Arial"/>
            </a:endParaRPr>
          </a:p>
        </p:txBody>
      </p:sp>
      <p:sp>
        <p:nvSpPr>
          <p:cNvPr id="378" name="PlaceHolder 3"/>
          <p:cNvSpPr>
            <a:spLocks noGrp="1"/>
          </p:cNvSpPr>
          <p:nvPr>
            <p:ph type="sldNum" idx="45"/>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06B3DE47-D083-449F-ACD1-CA90BAB479EC}"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513" dur="indefinite" restart="never" nodeType="tmRoot">
          <p:childTnLst>
            <p:seq>
              <p:cTn id="514" dur="indefinite" nodeType="mainSeq">
                <p:childTnLst>
                  <p:par>
                    <p:cTn id="515" fill="hold">
                      <p:stCondLst>
                        <p:cond delay="indefinite"/>
                      </p:stCondLst>
                      <p:childTnLst>
                        <p:par>
                          <p:cTn id="516" fill="hold">
                            <p:stCondLst>
                              <p:cond delay="0"/>
                            </p:stCondLst>
                            <p:childTnLst>
                              <p:par>
                                <p:cTn id="517" nodeType="clickEffect" fill="hold" presetClass="entr" presetID="1">
                                  <p:stCondLst>
                                    <p:cond delay="0"/>
                                  </p:stCondLst>
                                  <p:childTnLst>
                                    <p:set>
                                      <p:cBhvr>
                                        <p:cTn id="518" dur="1" fill="hold">
                                          <p:stCondLst>
                                            <p:cond delay="0"/>
                                          </p:stCondLst>
                                        </p:cTn>
                                        <p:tgtEl>
                                          <p:spTgt spid="377">
                                            <p:txEl>
                                              <p:pRg st="0" end="0"/>
                                            </p:txEl>
                                          </p:spTgt>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nodeType="clickEffect" fill="hold" presetClass="entr" presetID="1">
                                  <p:stCondLst>
                                    <p:cond delay="0"/>
                                  </p:stCondLst>
                                  <p:childTnLst>
                                    <p:set>
                                      <p:cBhvr>
                                        <p:cTn id="522"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523" fill="hold">
                      <p:stCondLst>
                        <p:cond delay="indefinite"/>
                      </p:stCondLst>
                      <p:childTnLst>
                        <p:par>
                          <p:cTn id="524" fill="hold">
                            <p:stCondLst>
                              <p:cond delay="0"/>
                            </p:stCondLst>
                            <p:childTnLst>
                              <p:par>
                                <p:cTn id="525" nodeType="clickEffect" fill="hold" presetClass="entr" presetID="1">
                                  <p:stCondLst>
                                    <p:cond delay="0"/>
                                  </p:stCondLst>
                                  <p:childTnLst>
                                    <p:set>
                                      <p:cBhvr>
                                        <p:cTn id="526"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527" fill="hold">
                      <p:stCondLst>
                        <p:cond delay="indefinite"/>
                      </p:stCondLst>
                      <p:childTnLst>
                        <p:par>
                          <p:cTn id="528" fill="hold">
                            <p:stCondLst>
                              <p:cond delay="0"/>
                            </p:stCondLst>
                            <p:childTnLst>
                              <p:par>
                                <p:cTn id="529" nodeType="clickEffect" fill="hold" presetClass="entr" presetID="1">
                                  <p:stCondLst>
                                    <p:cond delay="0"/>
                                  </p:stCondLst>
                                  <p:childTnLst>
                                    <p:set>
                                      <p:cBhvr>
                                        <p:cTn id="530"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nodeType="clickEffect" fill="hold" presetClass="entr" presetID="1">
                                  <p:stCondLst>
                                    <p:cond delay="0"/>
                                  </p:stCondLst>
                                  <p:childTnLst>
                                    <p:set>
                                      <p:cBhvr>
                                        <p:cTn id="534" dur="1" fill="hold">
                                          <p:stCondLst>
                                            <p:cond delay="0"/>
                                          </p:stCondLst>
                                        </p:cTn>
                                        <p:tgtEl>
                                          <p:spTgt spid="377">
                                            <p:txEl>
                                              <p:pRg st="4" end="4"/>
                                            </p:txEl>
                                          </p:spTgt>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nodeType="clickEffect" fill="hold" presetClass="entr" presetID="1">
                                  <p:stCondLst>
                                    <p:cond delay="0"/>
                                  </p:stCondLst>
                                  <p:childTnLst>
                                    <p:set>
                                      <p:cBhvr>
                                        <p:cTn id="538" dur="1" fill="hold">
                                          <p:stCondLst>
                                            <p:cond delay="0"/>
                                          </p:stCondLst>
                                        </p:cTn>
                                        <p:tgtEl>
                                          <p:spTgt spid="377">
                                            <p:txEl>
                                              <p:pRg st="5" end="5"/>
                                            </p:txEl>
                                          </p:spTgt>
                                        </p:tgtEl>
                                        <p:attrNameLst>
                                          <p:attrName>style.visibility</p:attrName>
                                        </p:attrNameLst>
                                      </p:cBhvr>
                                      <p:to>
                                        <p:strVal val="visible"/>
                                      </p:to>
                                    </p:set>
                                  </p:childTnLst>
                                </p:cTn>
                              </p:par>
                            </p:childTnLst>
                          </p:cTn>
                        </p:par>
                      </p:childTnLst>
                    </p:cTn>
                  </p:par>
                  <p:par>
                    <p:cTn id="539" fill="hold">
                      <p:stCondLst>
                        <p:cond delay="indefinite"/>
                      </p:stCondLst>
                      <p:childTnLst>
                        <p:par>
                          <p:cTn id="540" fill="hold">
                            <p:stCondLst>
                              <p:cond delay="0"/>
                            </p:stCondLst>
                            <p:childTnLst>
                              <p:par>
                                <p:cTn id="541" nodeType="clickEffect" fill="hold" presetClass="entr" presetID="1">
                                  <p:stCondLst>
                                    <p:cond delay="0"/>
                                  </p:stCondLst>
                                  <p:childTnLst>
                                    <p:set>
                                      <p:cBhvr>
                                        <p:cTn id="542" dur="1" fill="hold">
                                          <p:stCondLst>
                                            <p:cond delay="0"/>
                                          </p:stCondLst>
                                        </p:cTn>
                                        <p:tgtEl>
                                          <p:spTgt spid="377">
                                            <p:txEl>
                                              <p:pRg st="6" end="6"/>
                                            </p:txEl>
                                          </p:spTgt>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nodeType="clickEffect" fill="hold" presetClass="entr" presetID="1">
                                  <p:stCondLst>
                                    <p:cond delay="0"/>
                                  </p:stCondLst>
                                  <p:childTnLst>
                                    <p:set>
                                      <p:cBhvr>
                                        <p:cTn id="546" dur="1" fill="hold">
                                          <p:stCondLst>
                                            <p:cond delay="0"/>
                                          </p:stCondLst>
                                        </p:cTn>
                                        <p:tgtEl>
                                          <p:spTgt spid="37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CONTINUING TO TIDY DATA …</a:t>
            </a:r>
            <a:endParaRPr b="0" lang="en-US" sz="3600" spc="-1" strike="noStrike">
              <a:latin typeface="Arial"/>
            </a:endParaRPr>
          </a:p>
        </p:txBody>
      </p:sp>
      <p:sp>
        <p:nvSpPr>
          <p:cNvPr id="380" name="PlaceHolder 2"/>
          <p:cNvSpPr>
            <a:spLocks noGrp="1"/>
          </p:cNvSpPr>
          <p:nvPr>
            <p:ph/>
          </p:nvPr>
        </p:nvSpPr>
        <p:spPr>
          <a:xfrm>
            <a:off x="609480" y="1752480"/>
            <a:ext cx="10159200" cy="4372920"/>
          </a:xfrm>
          <a:prstGeom prst="rect">
            <a:avLst/>
          </a:prstGeom>
          <a:noFill/>
          <a:ln w="0">
            <a:noFill/>
          </a:ln>
        </p:spPr>
        <p:txBody>
          <a:bodyPr lIns="90000" rIns="90000" tIns="45000" bIns="731520" anchor="t">
            <a:normAutofit fontScale="75000"/>
          </a:bodyPr>
          <a:p>
            <a:pPr marL="457200" indent="-457200">
              <a:lnSpc>
                <a:spcPct val="100000"/>
              </a:lnSpc>
              <a:buClr>
                <a:srgbClr val="000000"/>
              </a:buClr>
              <a:buFont typeface="StarSymbol"/>
              <a:buAutoNum type="arabicPeriod"/>
            </a:pPr>
            <a:r>
              <a:rPr b="1" lang="en-US" sz="2000" spc="-1" strike="noStrike">
                <a:solidFill>
                  <a:srgbClr val="000000"/>
                </a:solidFill>
                <a:latin typeface="Arial"/>
                <a:ea typeface="Arial"/>
              </a:rPr>
              <a:t>NumPy: Python Library for Manipulating nD Arrays</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000000"/>
                </a:solidFill>
                <a:latin typeface="Arial"/>
                <a:ea typeface="Arial"/>
              </a:rPr>
              <a:t>Multidimensional Arrays, and a variety of operations including Linear Algebra</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indent="-457200">
              <a:lnSpc>
                <a:spcPct val="100000"/>
              </a:lnSpc>
              <a:spcBef>
                <a:spcPts val="309"/>
              </a:spcBef>
              <a:buClr>
                <a:srgbClr val="d1282e"/>
              </a:buClr>
              <a:buFont typeface="StarSymbol"/>
              <a:buAutoNum type="arabicPeriod"/>
              <a:tabLst>
                <a:tab algn="l" pos="0"/>
              </a:tabLst>
            </a:pPr>
            <a:r>
              <a:rPr b="1" lang="en-US" sz="2000" spc="-1" strike="noStrike">
                <a:solidFill>
                  <a:srgbClr val="d1282e"/>
                </a:solidFill>
                <a:latin typeface="Arial"/>
                <a:ea typeface="Arial"/>
              </a:rPr>
              <a:t>Pandas: Python Library for Manipulating Tabular Data, &amp; Tidy Data </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d1282e"/>
                </a:solidFill>
                <a:latin typeface="Arial"/>
                <a:ea typeface="Arial"/>
              </a:rPr>
              <a:t>Series, Tables (also called </a:t>
            </a:r>
            <a:r>
              <a:rPr b="1" lang="en-US" sz="2000" spc="-1" strike="noStrike">
                <a:solidFill>
                  <a:srgbClr val="d1282e"/>
                </a:solidFill>
                <a:latin typeface="Arial"/>
                <a:ea typeface="Arial"/>
              </a:rPr>
              <a:t>DataFrames</a:t>
            </a:r>
            <a:r>
              <a:rPr b="0" lang="en-US" sz="2000" spc="-1" strike="noStrike">
                <a:solidFill>
                  <a:srgbClr val="d1282e"/>
                </a:solidFill>
                <a:latin typeface="Arial"/>
                <a:ea typeface="Arial"/>
              </a:rPr>
              <a:t>)</a:t>
            </a:r>
            <a:endParaRPr b="0" lang="en-US" sz="2000" spc="-1" strike="noStrike">
              <a:latin typeface="Arial"/>
            </a:endParaRPr>
          </a:p>
          <a:p>
            <a:pPr marL="457200">
              <a:lnSpc>
                <a:spcPct val="100000"/>
              </a:lnSpc>
              <a:spcBef>
                <a:spcPts val="309"/>
              </a:spcBef>
              <a:buNone/>
              <a:tabLst>
                <a:tab algn="l" pos="0"/>
              </a:tabLst>
            </a:pPr>
            <a:r>
              <a:rPr b="0" lang="en-US" sz="2000" spc="-1" strike="noStrike">
                <a:solidFill>
                  <a:srgbClr val="d1282e"/>
                </a:solidFill>
                <a:latin typeface="Arial"/>
                <a:ea typeface="Arial"/>
              </a:rPr>
              <a:t>Many operations to manipulate and combine tables/series</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indent="-457200">
              <a:lnSpc>
                <a:spcPct val="100000"/>
              </a:lnSpc>
              <a:spcBef>
                <a:spcPts val="309"/>
              </a:spcBef>
              <a:buClr>
                <a:srgbClr val="d1282e"/>
              </a:buClr>
              <a:buFont typeface="StarSymbol"/>
              <a:buAutoNum type="arabicPeriod"/>
              <a:tabLst>
                <a:tab algn="l" pos="0"/>
              </a:tabLst>
            </a:pPr>
            <a:r>
              <a:rPr b="1" lang="en-US" sz="2000" spc="-1" strike="noStrike">
                <a:solidFill>
                  <a:srgbClr val="d1282e"/>
                </a:solidFill>
                <a:latin typeface="Arial"/>
                <a:ea typeface="Arial"/>
              </a:rPr>
              <a:t>Relational Databases</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d1282e"/>
                </a:solidFill>
                <a:latin typeface="Arial"/>
                <a:ea typeface="Arial"/>
              </a:rPr>
              <a:t>Tables/Relations, and SQL (similar to Pandas operations)</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a:lnSpc>
                <a:spcPct val="100000"/>
              </a:lnSpc>
              <a:spcBef>
                <a:spcPts val="309"/>
              </a:spcBef>
              <a:buNone/>
              <a:tabLst>
                <a:tab algn="l" pos="0"/>
              </a:tabLst>
            </a:pPr>
            <a:r>
              <a:rPr b="1" lang="en-US" sz="2000" spc="-1" strike="noStrike">
                <a:solidFill>
                  <a:srgbClr val="000000"/>
                </a:solidFill>
                <a:latin typeface="Arial"/>
                <a:ea typeface="Arial"/>
              </a:rPr>
              <a:t>4.    Apache Spark</a:t>
            </a:r>
            <a:endParaRPr b="0" lang="en-US" sz="2000" spc="-1" strike="noStrike">
              <a:latin typeface="Arial"/>
            </a:endParaRPr>
          </a:p>
          <a:p>
            <a:pPr marL="274320">
              <a:lnSpc>
                <a:spcPct val="100000"/>
              </a:lnSpc>
              <a:spcBef>
                <a:spcPts val="910"/>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Sets of objects or key-value pairs </a:t>
            </a:r>
            <a:endParaRPr b="0" lang="en-US" sz="2000" spc="-1" strike="noStrike">
              <a:latin typeface="Arial"/>
            </a:endParaRPr>
          </a:p>
          <a:p>
            <a:pPr marL="274320">
              <a:lnSpc>
                <a:spcPct val="100000"/>
              </a:lnSpc>
              <a:spcBef>
                <a:spcPts val="309"/>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MapReduce and SQL-like operations</a:t>
            </a:r>
            <a:endParaRPr b="0" lang="en-US" sz="2000" spc="-1" strike="noStrike">
              <a:latin typeface="Arial"/>
            </a:endParaRPr>
          </a:p>
        </p:txBody>
      </p:sp>
      <p:sp>
        <p:nvSpPr>
          <p:cNvPr id="381" name="PlaceHolder 3"/>
          <p:cNvSpPr>
            <a:spLocks noGrp="1"/>
          </p:cNvSpPr>
          <p:nvPr>
            <p:ph type="sldNum" idx="46"/>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387EFE2F-7B42-4051-B539-27B914CCAC65}"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TABLES </a:t>
            </a:r>
            <a:endParaRPr b="0" lang="en-US" sz="3600" spc="-1" strike="noStrike">
              <a:latin typeface="Arial"/>
            </a:endParaRPr>
          </a:p>
        </p:txBody>
      </p:sp>
      <p:sp>
        <p:nvSpPr>
          <p:cNvPr id="383" name="PlaceHolder 2"/>
          <p:cNvSpPr>
            <a:spLocks noGrp="1"/>
          </p:cNvSpPr>
          <p:nvPr>
            <p:ph type="sldNum" idx="47"/>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6EAAFFE9-EBDA-421E-B035-E054A397584A}"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384" name="Google Shape;585;p50"/>
          <p:cNvGraphicFramePr/>
          <p:nvPr/>
        </p:nvGraphicFramePr>
        <p:xfrm>
          <a:off x="5457960" y="3460680"/>
          <a:ext cx="4142520" cy="2125080"/>
        </p:xfrm>
        <a:graphic>
          <a:graphicData uri="http://schemas.openxmlformats.org/drawingml/2006/table">
            <a:tbl>
              <a:tblPr/>
              <a:tblGrid>
                <a:gridCol w="1035720"/>
                <a:gridCol w="1035720"/>
                <a:gridCol w="1035720"/>
                <a:gridCol w="1035720"/>
              </a:tblGrid>
              <a:tr h="424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62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pSp>
        <p:nvGrpSpPr>
          <p:cNvPr id="385" name="Google Shape;586;p50"/>
          <p:cNvGrpSpPr/>
          <p:nvPr/>
        </p:nvGrpSpPr>
        <p:grpSpPr>
          <a:xfrm>
            <a:off x="1981080" y="4064400"/>
            <a:ext cx="3191400" cy="1217160"/>
            <a:chOff x="1981080" y="4064400"/>
            <a:chExt cx="3191400" cy="1217160"/>
          </a:xfrm>
        </p:grpSpPr>
        <p:sp>
          <p:nvSpPr>
            <p:cNvPr id="386" name="Google Shape;587;p50"/>
            <p:cNvSpPr/>
            <p:nvPr/>
          </p:nvSpPr>
          <p:spPr>
            <a:xfrm>
              <a:off x="4154040" y="406440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387" name="Google Shape;588;p50"/>
            <p:cNvSpPr/>
            <p:nvPr/>
          </p:nvSpPr>
          <p:spPr>
            <a:xfrm>
              <a:off x="1981080" y="4173840"/>
              <a:ext cx="1789920" cy="913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800" spc="-1" strike="noStrike">
                  <a:solidFill>
                    <a:srgbClr val="526db0"/>
                  </a:solidFill>
                  <a:latin typeface="Arial"/>
                  <a:ea typeface="Arial"/>
                </a:rPr>
                <a:t>Observations,</a:t>
              </a:r>
              <a:endParaRPr b="0" lang="en-US" sz="1800" spc="-1" strike="noStrike">
                <a:latin typeface="Arial"/>
              </a:endParaRPr>
            </a:p>
            <a:p>
              <a:pPr algn="r">
                <a:lnSpc>
                  <a:spcPct val="100000"/>
                </a:lnSpc>
                <a:buNone/>
                <a:tabLst>
                  <a:tab algn="l" pos="0"/>
                </a:tabLst>
              </a:pPr>
              <a:r>
                <a:rPr b="0" lang="en-US" sz="1800" spc="-1" strike="noStrike">
                  <a:solidFill>
                    <a:srgbClr val="526db0"/>
                  </a:solidFill>
                  <a:latin typeface="Arial"/>
                  <a:ea typeface="Arial"/>
                </a:rPr>
                <a:t>Rows, or </a:t>
              </a:r>
              <a:endParaRPr b="0" lang="en-US" sz="1800" spc="-1" strike="noStrike">
                <a:latin typeface="Arial"/>
              </a:endParaRPr>
            </a:p>
            <a:p>
              <a:pPr algn="r">
                <a:lnSpc>
                  <a:spcPct val="100000"/>
                </a:lnSpc>
                <a:buNone/>
                <a:tabLst>
                  <a:tab algn="l" pos="0"/>
                </a:tabLst>
              </a:pPr>
              <a:r>
                <a:rPr b="0" lang="en-US" sz="1800" spc="-1" strike="noStrike">
                  <a:solidFill>
                    <a:srgbClr val="526db0"/>
                  </a:solidFill>
                  <a:latin typeface="Arial"/>
                  <a:ea typeface="Arial"/>
                </a:rPr>
                <a:t>Tuples</a:t>
              </a:r>
              <a:endParaRPr b="0" lang="en-US" sz="1800" spc="-1" strike="noStrike">
                <a:latin typeface="Arial"/>
              </a:endParaRPr>
            </a:p>
          </p:txBody>
        </p:sp>
        <p:sp>
          <p:nvSpPr>
            <p:cNvPr id="388" name="Google Shape;589;p50"/>
            <p:cNvSpPr/>
            <p:nvPr/>
          </p:nvSpPr>
          <p:spPr>
            <a:xfrm>
              <a:off x="4154040" y="444996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389" name="Google Shape;590;p50"/>
            <p:cNvSpPr/>
            <p:nvPr/>
          </p:nvSpPr>
          <p:spPr>
            <a:xfrm>
              <a:off x="4154040" y="486540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390" name="Google Shape;591;p50"/>
            <p:cNvSpPr/>
            <p:nvPr/>
          </p:nvSpPr>
          <p:spPr>
            <a:xfrm>
              <a:off x="4154040" y="528120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grpSp>
        <p:nvGrpSpPr>
          <p:cNvPr id="391" name="Google Shape;592;p50"/>
          <p:cNvGrpSpPr/>
          <p:nvPr/>
        </p:nvGrpSpPr>
        <p:grpSpPr>
          <a:xfrm>
            <a:off x="6485760" y="1870920"/>
            <a:ext cx="3114720" cy="1486800"/>
            <a:chOff x="6485760" y="1870920"/>
            <a:chExt cx="3114720" cy="1486800"/>
          </a:xfrm>
        </p:grpSpPr>
        <p:sp>
          <p:nvSpPr>
            <p:cNvPr id="392" name="Google Shape;593;p50"/>
            <p:cNvSpPr/>
            <p:nvPr/>
          </p:nvSpPr>
          <p:spPr>
            <a:xfrm>
              <a:off x="8008200" y="2986560"/>
              <a:ext cx="2520" cy="371160"/>
            </a:xfrm>
            <a:custGeom>
              <a:avLst/>
              <a:gdLst/>
              <a:ahLst/>
              <a:rect l="l" t="t" r="r" b="b"/>
              <a:pathLst>
                <a:path w="21600" h="21600">
                  <a:moveTo>
                    <a:pt x="0" y="0"/>
                  </a:moveTo>
                  <a:lnTo>
                    <a:pt x="21600" y="21600"/>
                  </a:lnTo>
                </a:path>
              </a:pathLst>
            </a:custGeom>
            <a:noFill/>
            <a:ln w="41400">
              <a:solidFill>
                <a:srgbClr val="dc5924"/>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393" name="Google Shape;594;p50"/>
            <p:cNvSpPr/>
            <p:nvPr/>
          </p:nvSpPr>
          <p:spPr>
            <a:xfrm>
              <a:off x="6905520" y="2986560"/>
              <a:ext cx="2520" cy="371160"/>
            </a:xfrm>
            <a:custGeom>
              <a:avLst/>
              <a:gdLst/>
              <a:ahLst/>
              <a:rect l="l" t="t" r="r" b="b"/>
              <a:pathLst>
                <a:path w="21600" h="21600">
                  <a:moveTo>
                    <a:pt x="0" y="0"/>
                  </a:moveTo>
                  <a:lnTo>
                    <a:pt x="21600" y="21600"/>
                  </a:lnTo>
                </a:path>
              </a:pathLst>
            </a:custGeom>
            <a:noFill/>
            <a:ln w="41400">
              <a:solidFill>
                <a:srgbClr val="dc5924"/>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394" name="Google Shape;595;p50"/>
            <p:cNvSpPr/>
            <p:nvPr/>
          </p:nvSpPr>
          <p:spPr>
            <a:xfrm>
              <a:off x="6485760" y="1870920"/>
              <a:ext cx="3114720" cy="913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dc5924"/>
                  </a:solidFill>
                  <a:latin typeface="Arial"/>
                  <a:ea typeface="Arial"/>
                </a:rPr>
                <a:t>Variables</a:t>
              </a:r>
              <a:endParaRPr b="0" lang="en-US" sz="1800" spc="-1" strike="noStrike">
                <a:latin typeface="Arial"/>
              </a:endParaRPr>
            </a:p>
            <a:p>
              <a:pPr algn="ctr">
                <a:lnSpc>
                  <a:spcPct val="100000"/>
                </a:lnSpc>
                <a:buNone/>
                <a:tabLst>
                  <a:tab algn="l" pos="0"/>
                </a:tabLst>
              </a:pPr>
              <a:r>
                <a:rPr b="0" lang="en-US" sz="1800" spc="-1" strike="noStrike">
                  <a:solidFill>
                    <a:srgbClr val="dc5924"/>
                  </a:solidFill>
                  <a:latin typeface="Arial"/>
                  <a:ea typeface="Arial"/>
                </a:rPr>
                <a:t>(also called Attributes, or Columns, or Labels)</a:t>
              </a:r>
              <a:endParaRPr b="0" lang="en-US" sz="1800" spc="-1" strike="noStrike">
                <a:latin typeface="Arial"/>
              </a:endParaRPr>
            </a:p>
          </p:txBody>
        </p:sp>
        <p:sp>
          <p:nvSpPr>
            <p:cNvPr id="395" name="Google Shape;596;p50"/>
            <p:cNvSpPr/>
            <p:nvPr/>
          </p:nvSpPr>
          <p:spPr>
            <a:xfrm>
              <a:off x="9110520" y="2986560"/>
              <a:ext cx="2520" cy="371160"/>
            </a:xfrm>
            <a:custGeom>
              <a:avLst/>
              <a:gdLst/>
              <a:ahLst/>
              <a:rect l="l" t="t" r="r" b="b"/>
              <a:pathLst>
                <a:path w="21600" h="21600">
                  <a:moveTo>
                    <a:pt x="0" y="0"/>
                  </a:moveTo>
                  <a:lnTo>
                    <a:pt x="21600" y="21600"/>
                  </a:lnTo>
                </a:path>
              </a:pathLst>
            </a:custGeom>
            <a:noFill/>
            <a:ln w="41400">
              <a:solidFill>
                <a:srgbClr val="dc5924"/>
              </a:solidFill>
              <a:round/>
              <a:tailEnd len="med" type="triangle" w="med"/>
            </a:ln>
            <a:effectLst>
              <a:outerShdw dist="23040" dir="0" blurRad="39960" rotWithShape="0">
                <a:srgbClr val="000000">
                  <a:alpha val="40000"/>
                </a:srgbClr>
              </a:outerShdw>
            </a:effectLst>
          </p:spPr>
          <p:style>
            <a:lnRef idx="0"/>
            <a:fillRef idx="0"/>
            <a:effectRef idx="0"/>
            <a:fontRef idx="minor"/>
          </p:style>
        </p:sp>
      </p:grpSp>
      <p:grpSp>
        <p:nvGrpSpPr>
          <p:cNvPr id="396" name="Google Shape;597;p50"/>
          <p:cNvGrpSpPr/>
          <p:nvPr/>
        </p:nvGrpSpPr>
        <p:grpSpPr>
          <a:xfrm>
            <a:off x="3142800" y="2434320"/>
            <a:ext cx="3761640" cy="945720"/>
            <a:chOff x="3142800" y="2434320"/>
            <a:chExt cx="3761640" cy="945720"/>
          </a:xfrm>
        </p:grpSpPr>
        <p:sp>
          <p:nvSpPr>
            <p:cNvPr id="397" name="Google Shape;598;p50"/>
            <p:cNvSpPr/>
            <p:nvPr/>
          </p:nvSpPr>
          <p:spPr>
            <a:xfrm>
              <a:off x="5173200" y="2794320"/>
              <a:ext cx="445680" cy="585720"/>
            </a:xfrm>
            <a:custGeom>
              <a:avLst/>
              <a:gdLst/>
              <a:ahLst/>
              <a:rect l="l" t="t" r="r" b="b"/>
              <a:pathLst>
                <a:path w="21600" h="21600">
                  <a:moveTo>
                    <a:pt x="0" y="0"/>
                  </a:moveTo>
                  <a:lnTo>
                    <a:pt x="21600" y="21600"/>
                  </a:lnTo>
                </a:path>
              </a:pathLst>
            </a:custGeom>
            <a:noFill/>
            <a:ln w="41400">
              <a:solidFill>
                <a:srgbClr val="7030a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398" name="Google Shape;599;p50"/>
            <p:cNvSpPr/>
            <p:nvPr/>
          </p:nvSpPr>
          <p:spPr>
            <a:xfrm>
              <a:off x="3142800" y="2434320"/>
              <a:ext cx="376164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7030a0"/>
                  </a:solidFill>
                  <a:latin typeface="Arial"/>
                  <a:ea typeface="Arial"/>
                </a:rPr>
                <a:t>Index</a:t>
              </a:r>
              <a:endParaRPr b="0" lang="en-US" sz="1800" spc="-1" strike="noStrike">
                <a:latin typeface="Arial"/>
              </a:endParaRPr>
            </a:p>
          </p:txBody>
        </p:sp>
      </p:grpSp>
      <p:sp>
        <p:nvSpPr>
          <p:cNvPr id="399" name="PlaceHolder 3"/>
          <p:cNvSpPr>
            <a:spLocks noGrp="1"/>
          </p:cNvSpPr>
          <p:nvPr>
            <p:ph/>
          </p:nvPr>
        </p:nvSpPr>
        <p:spPr>
          <a:xfrm>
            <a:off x="185760" y="5384520"/>
            <a:ext cx="7619400" cy="132876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But also:</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Names of files/DataFrames = description of </a:t>
            </a:r>
            <a:r>
              <a:rPr b="1" lang="en-US" sz="2000" spc="-1" strike="noStrike">
                <a:solidFill>
                  <a:srgbClr val="d1282e"/>
                </a:solidFill>
                <a:latin typeface="Arial"/>
                <a:ea typeface="Arial"/>
              </a:rPr>
              <a:t>one </a:t>
            </a:r>
            <a:r>
              <a:rPr b="1" lang="en-US" sz="2000" spc="-1" strike="noStrike">
                <a:solidFill>
                  <a:srgbClr val="000000"/>
                </a:solidFill>
                <a:latin typeface="Arial"/>
                <a:ea typeface="Arial"/>
              </a:rPr>
              <a:t>dataset</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Enforce one data type per dataset (ish)</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547" dur="indefinite" restart="never" nodeType="tmRoot">
          <p:childTnLst>
            <p:seq>
              <p:cTn id="548" dur="indefinite" nodeType="mainSeq">
                <p:childTnLst>
                  <p:par>
                    <p:cTn id="549" fill="hold">
                      <p:stCondLst>
                        <p:cond delay="indefinite"/>
                      </p:stCondLst>
                      <p:childTnLst>
                        <p:par>
                          <p:cTn id="550" fill="hold">
                            <p:stCondLst>
                              <p:cond delay="0"/>
                            </p:stCondLst>
                            <p:childTnLst>
                              <p:par>
                                <p:cTn id="551" nodeType="clickEffect" fill="hold" presetClass="entr" presetID="1">
                                  <p:stCondLst>
                                    <p:cond delay="0"/>
                                  </p:stCondLst>
                                  <p:childTnLst>
                                    <p:set>
                                      <p:cBhvr>
                                        <p:cTn id="552" dur="1" fill="hold">
                                          <p:stCondLst>
                                            <p:cond delay="0"/>
                                          </p:stCondLst>
                                        </p:cTn>
                                        <p:tgtEl>
                                          <p:spTgt spid="384"/>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nodeType="clickEffect" fill="hold" presetClass="entr" presetID="1">
                                  <p:stCondLst>
                                    <p:cond delay="0"/>
                                  </p:stCondLst>
                                  <p:childTnLst>
                                    <p:set>
                                      <p:cBhvr>
                                        <p:cTn id="556" dur="1" fill="hold">
                                          <p:stCondLst>
                                            <p:cond delay="0"/>
                                          </p:stCondLst>
                                        </p:cTn>
                                        <p:tgtEl>
                                          <p:spTgt spid="391"/>
                                        </p:tgtEl>
                                        <p:attrNameLst>
                                          <p:attrName>style.visibility</p:attrName>
                                        </p:attrNameLst>
                                      </p:cBhvr>
                                      <p:to>
                                        <p:strVal val="visible"/>
                                      </p:to>
                                    </p:set>
                                  </p:childTnLst>
                                </p:cTn>
                              </p:par>
                            </p:childTnLst>
                          </p:cTn>
                        </p:par>
                      </p:childTnLst>
                    </p:cTn>
                  </p:par>
                  <p:par>
                    <p:cTn id="557" fill="hold">
                      <p:stCondLst>
                        <p:cond delay="indefinite"/>
                      </p:stCondLst>
                      <p:childTnLst>
                        <p:par>
                          <p:cTn id="558" fill="hold">
                            <p:stCondLst>
                              <p:cond delay="0"/>
                            </p:stCondLst>
                            <p:childTnLst>
                              <p:par>
                                <p:cTn id="559" nodeType="clickEffect" fill="hold" presetClass="entr" presetID="1">
                                  <p:stCondLst>
                                    <p:cond delay="0"/>
                                  </p:stCondLst>
                                  <p:childTnLst>
                                    <p:set>
                                      <p:cBhvr>
                                        <p:cTn id="560" dur="1" fill="hold">
                                          <p:stCondLst>
                                            <p:cond delay="0"/>
                                          </p:stCondLst>
                                        </p:cTn>
                                        <p:tgtEl>
                                          <p:spTgt spid="396"/>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nodeType="clickEffect" fill="hold" presetClass="entr" presetID="1">
                                  <p:stCondLst>
                                    <p:cond delay="0"/>
                                  </p:stCondLst>
                                  <p:childTnLst>
                                    <p:set>
                                      <p:cBhvr>
                                        <p:cTn id="564" dur="1" fill="hold">
                                          <p:stCondLst>
                                            <p:cond delay="0"/>
                                          </p:stCondLst>
                                        </p:cTn>
                                        <p:tgtEl>
                                          <p:spTgt spid="385"/>
                                        </p:tgtEl>
                                        <p:attrNameLst>
                                          <p:attrName>style.visibility</p:attrName>
                                        </p:attrNameLst>
                                      </p:cBhvr>
                                      <p:to>
                                        <p:strVal val="visible"/>
                                      </p:to>
                                    </p:set>
                                  </p:childTnLst>
                                </p:cTn>
                              </p:par>
                            </p:childTnLst>
                          </p:cTn>
                        </p:par>
                      </p:childTnLst>
                    </p:cTn>
                  </p:par>
                  <p:par>
                    <p:cTn id="565" fill="hold">
                      <p:stCondLst>
                        <p:cond delay="indefinite"/>
                      </p:stCondLst>
                      <p:childTnLst>
                        <p:par>
                          <p:cTn id="566" fill="hold">
                            <p:stCondLst>
                              <p:cond delay="0"/>
                            </p:stCondLst>
                            <p:childTnLst>
                              <p:par>
                                <p:cTn id="567" nodeType="clickEffect" fill="hold" presetClass="entr" presetID="1">
                                  <p:stCondLst>
                                    <p:cond delay="0"/>
                                  </p:stCondLst>
                                  <p:childTnLst>
                                    <p:set>
                                      <p:cBhvr>
                                        <p:cTn id="568" dur="1" fill="hold">
                                          <p:stCondLst>
                                            <p:cond delay="0"/>
                                          </p:stCondLst>
                                        </p:cTn>
                                        <p:tgtEl>
                                          <p:spTgt spid="399">
                                            <p:txEl>
                                              <p:pRg st="0" end="0"/>
                                            </p:txEl>
                                          </p:spTgt>
                                        </p:tgtEl>
                                        <p:attrNameLst>
                                          <p:attrName>style.visibility</p:attrName>
                                        </p:attrNameLst>
                                      </p:cBhvr>
                                      <p:to>
                                        <p:strVal val="visible"/>
                                      </p:to>
                                    </p:set>
                                  </p:childTnLst>
                                </p:cTn>
                              </p:par>
                            </p:childTnLst>
                          </p:cTn>
                        </p:par>
                      </p:childTnLst>
                    </p:cTn>
                  </p:par>
                  <p:par>
                    <p:cTn id="569" fill="hold">
                      <p:stCondLst>
                        <p:cond delay="indefinite"/>
                      </p:stCondLst>
                      <p:childTnLst>
                        <p:par>
                          <p:cTn id="570" fill="hold">
                            <p:stCondLst>
                              <p:cond delay="0"/>
                            </p:stCondLst>
                            <p:childTnLst>
                              <p:par>
                                <p:cTn id="571" nodeType="clickEffect" fill="hold" presetClass="entr" presetID="1">
                                  <p:stCondLst>
                                    <p:cond delay="0"/>
                                  </p:stCondLst>
                                  <p:childTnLst>
                                    <p:set>
                                      <p:cBhvr>
                                        <p:cTn id="572" dur="1" fill="hold">
                                          <p:stCondLst>
                                            <p:cond delay="0"/>
                                          </p:stCondLst>
                                        </p:cTn>
                                        <p:tgtEl>
                                          <p:spTgt spid="399">
                                            <p:txEl>
                                              <p:pRg st="1" end="1"/>
                                            </p:txEl>
                                          </p:spTgt>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nodeType="clickEffect" fill="hold" presetClass="entr" presetID="1">
                                  <p:stCondLst>
                                    <p:cond delay="0"/>
                                  </p:stCondLst>
                                  <p:childTnLst>
                                    <p:set>
                                      <p:cBhvr>
                                        <p:cTn id="576" dur="1" fill="hold">
                                          <p:stCondLst>
                                            <p:cond delay="0"/>
                                          </p:stCondLst>
                                        </p:cTn>
                                        <p:tgtEl>
                                          <p:spTgt spid="39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EXAMPLE</a:t>
            </a:r>
            <a:endParaRPr b="0" lang="en-US" sz="3600" spc="-1" strike="noStrike">
              <a:latin typeface="Arial"/>
            </a:endParaRPr>
          </a:p>
        </p:txBody>
      </p:sp>
      <p:sp>
        <p:nvSpPr>
          <p:cNvPr id="401"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Identifier Variable: measure or attribute: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age, weight, height, sex</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Value: measurement of attribute: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12.2, 42.3kg, 145.1cm, M/F</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Observation: all measurements for an object</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A specific person is [12.2, 42.3, 145.1, F]</a:t>
            </a:r>
            <a:endParaRPr b="0" lang="en-US" sz="2000" spc="-1" strike="noStrike">
              <a:latin typeface="Arial"/>
            </a:endParaRPr>
          </a:p>
        </p:txBody>
      </p:sp>
      <p:sp>
        <p:nvSpPr>
          <p:cNvPr id="402" name="PlaceHolder 3"/>
          <p:cNvSpPr>
            <a:spLocks noGrp="1"/>
          </p:cNvSpPr>
          <p:nvPr>
            <p:ph type="sldNum" idx="48"/>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AC298DC3-D616-4097-A83D-2EC15F966A4D}"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577" dur="indefinite" restart="never" nodeType="tmRoot">
          <p:childTnLst>
            <p:seq>
              <p:cTn id="578" dur="indefinite" nodeType="mainSeq">
                <p:childTnLst>
                  <p:par>
                    <p:cTn id="579" fill="hold">
                      <p:stCondLst>
                        <p:cond delay="indefinite"/>
                      </p:stCondLst>
                      <p:childTnLst>
                        <p:par>
                          <p:cTn id="580" fill="hold">
                            <p:stCondLst>
                              <p:cond delay="0"/>
                            </p:stCondLst>
                            <p:childTnLst>
                              <p:par>
                                <p:cTn id="581" nodeType="clickEffect" fill="hold" presetClass="entr" presetID="1">
                                  <p:stCondLst>
                                    <p:cond delay="0"/>
                                  </p:stCondLst>
                                  <p:childTnLst>
                                    <p:set>
                                      <p:cBhvr>
                                        <p:cTn id="582" dur="1" fill="hold">
                                          <p:stCondLst>
                                            <p:cond delay="0"/>
                                          </p:stCondLst>
                                        </p:cTn>
                                        <p:tgtEl>
                                          <p:spTgt spid="401">
                                            <p:txEl>
                                              <p:pRg st="0" end="0"/>
                                            </p:txEl>
                                          </p:spTgt>
                                        </p:tgtEl>
                                        <p:attrNameLst>
                                          <p:attrName>style.visibility</p:attrName>
                                        </p:attrNameLst>
                                      </p:cBhvr>
                                      <p:to>
                                        <p:strVal val="visible"/>
                                      </p:to>
                                    </p:set>
                                  </p:childTnLst>
                                </p:cTn>
                              </p:par>
                            </p:childTnLst>
                          </p:cTn>
                        </p:par>
                      </p:childTnLst>
                    </p:cTn>
                  </p:par>
                  <p:par>
                    <p:cTn id="583" fill="hold">
                      <p:stCondLst>
                        <p:cond delay="indefinite"/>
                      </p:stCondLst>
                      <p:childTnLst>
                        <p:par>
                          <p:cTn id="584" fill="hold">
                            <p:stCondLst>
                              <p:cond delay="0"/>
                            </p:stCondLst>
                            <p:childTnLst>
                              <p:par>
                                <p:cTn id="585" nodeType="clickEffect" fill="hold" presetClass="entr" presetID="1">
                                  <p:stCondLst>
                                    <p:cond delay="0"/>
                                  </p:stCondLst>
                                  <p:childTnLst>
                                    <p:set>
                                      <p:cBhvr>
                                        <p:cTn id="586" dur="1" fill="hold">
                                          <p:stCondLst>
                                            <p:cond delay="0"/>
                                          </p:stCondLst>
                                        </p:cTn>
                                        <p:tgtEl>
                                          <p:spTgt spid="401">
                                            <p:txEl>
                                              <p:pRg st="1" end="1"/>
                                            </p:txEl>
                                          </p:spTgt>
                                        </p:tgtEl>
                                        <p:attrNameLst>
                                          <p:attrName>style.visibility</p:attrName>
                                        </p:attrNameLst>
                                      </p:cBhvr>
                                      <p:to>
                                        <p:strVal val="visible"/>
                                      </p:to>
                                    </p:set>
                                  </p:childTnLst>
                                </p:cTn>
                              </p:par>
                            </p:childTnLst>
                          </p:cTn>
                        </p:par>
                      </p:childTnLst>
                    </p:cTn>
                  </p:par>
                  <p:par>
                    <p:cTn id="587" fill="hold">
                      <p:stCondLst>
                        <p:cond delay="indefinite"/>
                      </p:stCondLst>
                      <p:childTnLst>
                        <p:par>
                          <p:cTn id="588" fill="hold">
                            <p:stCondLst>
                              <p:cond delay="0"/>
                            </p:stCondLst>
                            <p:childTnLst>
                              <p:par>
                                <p:cTn id="589" nodeType="clickEffect" fill="hold" presetClass="entr" presetID="1">
                                  <p:stCondLst>
                                    <p:cond delay="0"/>
                                  </p:stCondLst>
                                  <p:childTnLst>
                                    <p:set>
                                      <p:cBhvr>
                                        <p:cTn id="590" dur="1" fill="hold">
                                          <p:stCondLst>
                                            <p:cond delay="0"/>
                                          </p:stCondLst>
                                        </p:cTn>
                                        <p:tgtEl>
                                          <p:spTgt spid="401">
                                            <p:txEl>
                                              <p:pRg st="2" end="2"/>
                                            </p:txEl>
                                          </p:spTgt>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nodeType="clickEffect" fill="hold" presetClass="entr" presetID="1">
                                  <p:stCondLst>
                                    <p:cond delay="0"/>
                                  </p:stCondLst>
                                  <p:childTnLst>
                                    <p:set>
                                      <p:cBhvr>
                                        <p:cTn id="594" dur="1" fill="hold">
                                          <p:stCondLst>
                                            <p:cond delay="0"/>
                                          </p:stCondLst>
                                        </p:cTn>
                                        <p:tgtEl>
                                          <p:spTgt spid="401">
                                            <p:txEl>
                                              <p:pRg st="3" end="3"/>
                                            </p:txEl>
                                          </p:spTgt>
                                        </p:tgtEl>
                                        <p:attrNameLst>
                                          <p:attrName>style.visibility</p:attrName>
                                        </p:attrNameLst>
                                      </p:cBhvr>
                                      <p:to>
                                        <p:strVal val="visible"/>
                                      </p:to>
                                    </p:set>
                                  </p:childTnLst>
                                </p:cTn>
                              </p:par>
                            </p:childTnLst>
                          </p:cTn>
                        </p:par>
                      </p:childTnLst>
                    </p:cTn>
                  </p:par>
                  <p:par>
                    <p:cTn id="595" fill="hold">
                      <p:stCondLst>
                        <p:cond delay="indefinite"/>
                      </p:stCondLst>
                      <p:childTnLst>
                        <p:par>
                          <p:cTn id="596" fill="hold">
                            <p:stCondLst>
                              <p:cond delay="0"/>
                            </p:stCondLst>
                            <p:childTnLst>
                              <p:par>
                                <p:cTn id="597" nodeType="clickEffect" fill="hold" presetClass="entr" presetID="1">
                                  <p:stCondLst>
                                    <p:cond delay="0"/>
                                  </p:stCondLst>
                                  <p:childTnLst>
                                    <p:set>
                                      <p:cBhvr>
                                        <p:cTn id="598" dur="1" fill="hold">
                                          <p:stCondLst>
                                            <p:cond delay="0"/>
                                          </p:stCondLst>
                                        </p:cTn>
                                        <p:tgtEl>
                                          <p:spTgt spid="401">
                                            <p:txEl>
                                              <p:pRg st="4" end="4"/>
                                            </p:txEl>
                                          </p:spTgt>
                                        </p:tgtEl>
                                        <p:attrNameLst>
                                          <p:attrName>style.visibility</p:attrName>
                                        </p:attrNameLst>
                                      </p:cBhvr>
                                      <p:to>
                                        <p:strVal val="visible"/>
                                      </p:to>
                                    </p:set>
                                  </p:childTnLst>
                                </p:cTn>
                              </p:par>
                            </p:childTnLst>
                          </p:cTn>
                        </p:par>
                      </p:childTnLst>
                    </p:cTn>
                  </p:par>
                  <p:par>
                    <p:cTn id="599" fill="hold">
                      <p:stCondLst>
                        <p:cond delay="indefinite"/>
                      </p:stCondLst>
                      <p:childTnLst>
                        <p:par>
                          <p:cTn id="600" fill="hold">
                            <p:stCondLst>
                              <p:cond delay="0"/>
                            </p:stCondLst>
                            <p:childTnLst>
                              <p:par>
                                <p:cTn id="601" nodeType="clickEffect" fill="hold" presetClass="entr" presetID="1">
                                  <p:stCondLst>
                                    <p:cond delay="0"/>
                                  </p:stCondLst>
                                  <p:childTnLst>
                                    <p:set>
                                      <p:cBhvr>
                                        <p:cTn id="602" dur="1" fill="hold">
                                          <p:stCondLst>
                                            <p:cond delay="0"/>
                                          </p:stCondLst>
                                        </p:cTn>
                                        <p:tgtEl>
                                          <p:spTgt spid="40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NEX</a:t>
            </a:r>
            <a:r>
              <a:rPr b="0" lang="en-US" sz="3600" spc="-1" strike="noStrike">
                <a:solidFill>
                  <a:srgbClr val="d1282e"/>
                </a:solidFill>
                <a:latin typeface="Arial Black"/>
                <a:ea typeface="Arial Black"/>
              </a:rPr>
              <a:t>T </a:t>
            </a:r>
            <a:r>
              <a:rPr b="0" lang="en-US" sz="3600" spc="-1" strike="noStrike">
                <a:solidFill>
                  <a:srgbClr val="d1282e"/>
                </a:solidFill>
                <a:latin typeface="Arial Black"/>
                <a:ea typeface="Arial Black"/>
              </a:rPr>
              <a:t>FEW </a:t>
            </a:r>
            <a:r>
              <a:rPr b="0" lang="en-US" sz="3600" spc="-1" strike="noStrike">
                <a:solidFill>
                  <a:srgbClr val="d1282e"/>
                </a:solidFill>
                <a:latin typeface="Arial Black"/>
                <a:ea typeface="Arial Black"/>
              </a:rPr>
              <a:t>CLA</a:t>
            </a:r>
            <a:r>
              <a:rPr b="0" lang="en-US" sz="3600" spc="-1" strike="noStrike">
                <a:solidFill>
                  <a:srgbClr val="d1282e"/>
                </a:solidFill>
                <a:latin typeface="Arial Black"/>
                <a:ea typeface="Arial Black"/>
              </a:rPr>
              <a:t>SSE</a:t>
            </a:r>
            <a:r>
              <a:rPr b="0" lang="en-US" sz="3600" spc="-1" strike="noStrike">
                <a:solidFill>
                  <a:srgbClr val="d1282e"/>
                </a:solidFill>
                <a:latin typeface="Arial Black"/>
                <a:ea typeface="Arial Black"/>
              </a:rPr>
              <a:t>S</a:t>
            </a:r>
            <a:endParaRPr b="0" lang="en-US" sz="3600" spc="-1" strike="noStrike">
              <a:latin typeface="Arial"/>
            </a:endParaRPr>
          </a:p>
        </p:txBody>
      </p:sp>
      <p:sp>
        <p:nvSpPr>
          <p:cNvPr id="103" name="PlaceHolder 2"/>
          <p:cNvSpPr>
            <a:spLocks noGrp="1"/>
          </p:cNvSpPr>
          <p:nvPr>
            <p:ph/>
          </p:nvPr>
        </p:nvSpPr>
        <p:spPr>
          <a:xfrm>
            <a:off x="609480" y="1752480"/>
            <a:ext cx="10159200" cy="4372920"/>
          </a:xfrm>
          <a:prstGeom prst="rect">
            <a:avLst/>
          </a:prstGeom>
          <a:noFill/>
          <a:ln w="0">
            <a:noFill/>
          </a:ln>
        </p:spPr>
        <p:txBody>
          <a:bodyPr lIns="90000" rIns="90000" tIns="45000" bIns="731520" anchor="t">
            <a:normAutofit fontScale="75000"/>
          </a:bodyPr>
          <a:p>
            <a:pPr marL="457200" indent="-457200">
              <a:lnSpc>
                <a:spcPct val="100000"/>
              </a:lnSpc>
              <a:buClr>
                <a:srgbClr val="000000"/>
              </a:buClr>
              <a:buFont typeface="StarSymbol"/>
              <a:buAutoNum type="arabicPeriod"/>
            </a:pPr>
            <a:r>
              <a:rPr b="1" lang="en-US" sz="2000" spc="-1" strike="noStrike">
                <a:solidFill>
                  <a:srgbClr val="000000"/>
                </a:solidFill>
                <a:latin typeface="Arial"/>
                <a:ea typeface="Arial"/>
              </a:rPr>
              <a:t>NumPy: Python Library for Manipulating nD Arrays</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000000"/>
                </a:solidFill>
                <a:latin typeface="Arial"/>
                <a:ea typeface="Arial"/>
              </a:rPr>
              <a:t>Multidimensional Arrays, and a variety of operations including Linear Algebra</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indent="-457200">
              <a:lnSpc>
                <a:spcPct val="100000"/>
              </a:lnSpc>
              <a:spcBef>
                <a:spcPts val="309"/>
              </a:spcBef>
              <a:buClr>
                <a:srgbClr val="d1282e"/>
              </a:buClr>
              <a:buFont typeface="StarSymbol"/>
              <a:buAutoNum type="arabicPeriod"/>
              <a:tabLst>
                <a:tab algn="l" pos="0"/>
              </a:tabLst>
            </a:pPr>
            <a:r>
              <a:rPr b="1" lang="en-US" sz="2000" spc="-1" strike="noStrike">
                <a:solidFill>
                  <a:srgbClr val="d1282e"/>
                </a:solidFill>
                <a:latin typeface="Arial"/>
                <a:ea typeface="Arial"/>
              </a:rPr>
              <a:t>Pandas: Python Library for Manipulating Tabular Data </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d1282e"/>
                </a:solidFill>
                <a:latin typeface="Arial"/>
                <a:ea typeface="Arial"/>
              </a:rPr>
              <a:t>Series, Tables (also called </a:t>
            </a:r>
            <a:r>
              <a:rPr b="1" lang="en-US" sz="2000" spc="-1" strike="noStrike">
                <a:solidFill>
                  <a:srgbClr val="d1282e"/>
                </a:solidFill>
                <a:latin typeface="Arial"/>
                <a:ea typeface="Arial"/>
              </a:rPr>
              <a:t>DataFrames</a:t>
            </a:r>
            <a:r>
              <a:rPr b="0" lang="en-US" sz="2000" spc="-1" strike="noStrike">
                <a:solidFill>
                  <a:srgbClr val="d1282e"/>
                </a:solidFill>
                <a:latin typeface="Arial"/>
                <a:ea typeface="Arial"/>
              </a:rPr>
              <a:t>)</a:t>
            </a:r>
            <a:endParaRPr b="0" lang="en-US" sz="2000" spc="-1" strike="noStrike">
              <a:latin typeface="Arial"/>
            </a:endParaRPr>
          </a:p>
          <a:p>
            <a:pPr marL="457200">
              <a:lnSpc>
                <a:spcPct val="100000"/>
              </a:lnSpc>
              <a:spcBef>
                <a:spcPts val="309"/>
              </a:spcBef>
              <a:buNone/>
              <a:tabLst>
                <a:tab algn="l" pos="0"/>
              </a:tabLst>
            </a:pPr>
            <a:r>
              <a:rPr b="0" lang="en-US" sz="2000" spc="-1" strike="noStrike">
                <a:solidFill>
                  <a:srgbClr val="d1282e"/>
                </a:solidFill>
                <a:latin typeface="Arial"/>
                <a:ea typeface="Arial"/>
              </a:rPr>
              <a:t>Many operations to manipulate and combine tables/series</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indent="-457200">
              <a:lnSpc>
                <a:spcPct val="100000"/>
              </a:lnSpc>
              <a:spcBef>
                <a:spcPts val="309"/>
              </a:spcBef>
              <a:buClr>
                <a:srgbClr val="d1282e"/>
              </a:buClr>
              <a:buFont typeface="StarSymbol"/>
              <a:buAutoNum type="arabicPeriod"/>
              <a:tabLst>
                <a:tab algn="l" pos="0"/>
              </a:tabLst>
            </a:pPr>
            <a:r>
              <a:rPr b="1" lang="en-US" sz="2000" spc="-1" strike="noStrike">
                <a:solidFill>
                  <a:srgbClr val="d1282e"/>
                </a:solidFill>
                <a:latin typeface="Arial"/>
                <a:ea typeface="Arial"/>
              </a:rPr>
              <a:t>Relational Databases</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d1282e"/>
                </a:solidFill>
                <a:latin typeface="Arial"/>
                <a:ea typeface="Arial"/>
              </a:rPr>
              <a:t>Tables/Relations, and SQL (similar to Pandas operations)</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a:lnSpc>
                <a:spcPct val="100000"/>
              </a:lnSpc>
              <a:spcBef>
                <a:spcPts val="309"/>
              </a:spcBef>
              <a:buNone/>
              <a:tabLst>
                <a:tab algn="l" pos="0"/>
              </a:tabLst>
            </a:pPr>
            <a:r>
              <a:rPr b="1" lang="en-US" sz="2000" spc="-1" strike="noStrike">
                <a:solidFill>
                  <a:srgbClr val="000000"/>
                </a:solidFill>
                <a:latin typeface="Arial"/>
                <a:ea typeface="Arial"/>
              </a:rPr>
              <a:t>4.    Apache Spark</a:t>
            </a:r>
            <a:endParaRPr b="0" lang="en-US" sz="2000" spc="-1" strike="noStrike">
              <a:latin typeface="Arial"/>
            </a:endParaRPr>
          </a:p>
          <a:p>
            <a:pPr marL="274320">
              <a:lnSpc>
                <a:spcPct val="100000"/>
              </a:lnSpc>
              <a:spcBef>
                <a:spcPts val="910"/>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Sets of objects or key-value pairs </a:t>
            </a:r>
            <a:endParaRPr b="0" lang="en-US" sz="2000" spc="-1" strike="noStrike">
              <a:latin typeface="Arial"/>
            </a:endParaRPr>
          </a:p>
          <a:p>
            <a:pPr marL="274320">
              <a:lnSpc>
                <a:spcPct val="100000"/>
              </a:lnSpc>
              <a:spcBef>
                <a:spcPts val="309"/>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MapReduce and SQL-like operations</a:t>
            </a:r>
            <a:endParaRPr b="0" lang="en-US" sz="2000" spc="-1" strike="noStrike">
              <a:latin typeface="Arial"/>
            </a:endParaRPr>
          </a:p>
        </p:txBody>
      </p:sp>
      <p:sp>
        <p:nvSpPr>
          <p:cNvPr id="104" name="PlaceHolder 3"/>
          <p:cNvSpPr>
            <a:spLocks noGrp="1"/>
          </p:cNvSpPr>
          <p:nvPr>
            <p:ph type="sldNum" idx="13"/>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23AB0ADF-E141-456D-A5E3-27A79FDB5351}" type="slidenum">
              <a:rPr b="1" lang="en-US" sz="2400" spc="-1" strike="noStrike">
                <a:solidFill>
                  <a:srgbClr val="d1282e"/>
                </a:solidFill>
                <a:latin typeface="Arial"/>
                <a:ea typeface="Arial"/>
              </a:rPr>
              <a:t>4</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TIDYING DATA I</a:t>
            </a:r>
            <a:endParaRPr b="0" lang="en-US" sz="3600" spc="-1" strike="noStrike">
              <a:latin typeface="Arial"/>
            </a:endParaRPr>
          </a:p>
        </p:txBody>
      </p:sp>
      <p:sp>
        <p:nvSpPr>
          <p:cNvPr id="404" name="PlaceHolder 2"/>
          <p:cNvSpPr>
            <a:spLocks noGrp="1"/>
          </p:cNvSpPr>
          <p:nvPr>
            <p:ph type="sldNum" idx="49"/>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F033F2F1-DE3E-4180-A9FC-F1B3AD30EE07}"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405" name="Google Shape;615;p52"/>
          <p:cNvGraphicFramePr/>
          <p:nvPr/>
        </p:nvGraphicFramePr>
        <p:xfrm>
          <a:off x="2793240" y="1802160"/>
          <a:ext cx="6095160" cy="1482840"/>
        </p:xfrm>
        <a:graphic>
          <a:graphicData uri="http://schemas.openxmlformats.org/drawingml/2006/table">
            <a:tbl>
              <a:tblPr/>
              <a:tblGrid>
                <a:gridCol w="2031840"/>
                <a:gridCol w="2031840"/>
                <a:gridCol w="2031840"/>
              </a:tblGrid>
              <a:tr h="370800">
                <a:tc>
                  <a:txBody>
                    <a:bodyPr anchor="ctr">
                      <a:noAutofit/>
                    </a:bodyPr>
                    <a:p>
                      <a:pPr>
                        <a:lnSpc>
                          <a:spcPct val="100000"/>
                        </a:lnSpc>
                        <a:buNone/>
                        <a:tabLst>
                          <a:tab algn="l" pos="0"/>
                        </a:tabLst>
                      </a:pPr>
                      <a:r>
                        <a:rPr b="1" lang="en-US" sz="1800" spc="-1" strike="noStrike">
                          <a:solidFill>
                            <a:srgbClr val="ffffff"/>
                          </a:solidFill>
                          <a:latin typeface="Arial"/>
                          <a:ea typeface="Arial"/>
                        </a:rPr>
                        <a:t>Name</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800" spc="-1" strike="noStrike">
                          <a:solidFill>
                            <a:srgbClr val="ffffff"/>
                          </a:solidFill>
                          <a:latin typeface="Arial"/>
                          <a:ea typeface="Arial"/>
                        </a:rPr>
                        <a:t>Treatment A</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800" spc="-1" strike="noStrike">
                          <a:solidFill>
                            <a:srgbClr val="ffffff"/>
                          </a:solidFill>
                          <a:latin typeface="Arial"/>
                          <a:ea typeface="Arial"/>
                        </a:rPr>
                        <a:t>Treatment B</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ctr">
                      <a:noAutofit/>
                    </a:bodyPr>
                    <a:p>
                      <a:pPr>
                        <a:lnSpc>
                          <a:spcPct val="100000"/>
                        </a:lnSpc>
                        <a:buNone/>
                        <a:tabLst>
                          <a:tab algn="l" pos="0"/>
                        </a:tabLst>
                      </a:pPr>
                      <a:r>
                        <a:rPr b="0" lang="en-US" sz="1800" spc="-1" strike="noStrike">
                          <a:solidFill>
                            <a:srgbClr val="000000"/>
                          </a:solidFill>
                          <a:latin typeface="Arial"/>
                          <a:ea typeface="Arial"/>
                        </a:rPr>
                        <a:t>John Smith</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noAutofit/>
                    </a:bodyPr>
                    <a:p>
                      <a:pPr>
                        <a:lnSpc>
                          <a:spcPct val="100000"/>
                        </a:lnSpc>
                        <a:buNone/>
                        <a:tabLst>
                          <a:tab algn="l" pos="0"/>
                        </a:tabLst>
                      </a:pPr>
                      <a:r>
                        <a:rPr b="0" lang="en-US" sz="1800" spc="-1" strike="noStrike">
                          <a:solidFill>
                            <a:srgbClr val="000000"/>
                          </a:solidFill>
                          <a:latin typeface="Arial"/>
                          <a:ea typeface="Arial"/>
                        </a:rPr>
                        <a:t>Jane Doe</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16</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11</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noAutofit/>
                    </a:bodyPr>
                    <a:p>
                      <a:pPr>
                        <a:lnSpc>
                          <a:spcPct val="100000"/>
                        </a:lnSpc>
                        <a:buNone/>
                        <a:tabLst>
                          <a:tab algn="l" pos="0"/>
                        </a:tabLst>
                      </a:pPr>
                      <a:r>
                        <a:rPr b="0" lang="en-US" sz="1800" spc="-1" strike="noStrike">
                          <a:solidFill>
                            <a:srgbClr val="000000"/>
                          </a:solidFill>
                          <a:latin typeface="Arial"/>
                          <a:ea typeface="Arial"/>
                        </a:rPr>
                        <a:t>Mary Johnson</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406" name="Google Shape;616;p52"/>
          <p:cNvSpPr/>
          <p:nvPr/>
        </p:nvSpPr>
        <p:spPr>
          <a:xfrm>
            <a:off x="5734440" y="6534360"/>
            <a:ext cx="601884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600" spc="-1" strike="noStrike">
                <a:solidFill>
                  <a:srgbClr val="7f7f7f"/>
                </a:solidFill>
                <a:latin typeface="Arial"/>
                <a:ea typeface="Arial"/>
              </a:rPr>
              <a:t>Thanks to http://jeannicholashould.com/tidy-data-in-python.html</a:t>
            </a:r>
            <a:endParaRPr b="0" lang="en-US" sz="1600" spc="-1" strike="noStrike">
              <a:latin typeface="Arial"/>
            </a:endParaRPr>
          </a:p>
        </p:txBody>
      </p:sp>
      <p:sp>
        <p:nvSpPr>
          <p:cNvPr id="407" name="Google Shape;617;p52"/>
          <p:cNvSpPr/>
          <p:nvPr/>
        </p:nvSpPr>
        <p:spPr>
          <a:xfrm>
            <a:off x="4596840" y="3378960"/>
            <a:ext cx="32821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800" spc="-1" strike="noStrike">
                <a:solidFill>
                  <a:srgbClr val="d1282e"/>
                </a:solidFill>
                <a:latin typeface="Arial"/>
                <a:ea typeface="Arial"/>
              </a:rPr>
              <a:t>?????????????</a:t>
            </a:r>
            <a:endParaRPr b="0" lang="en-US" sz="1800" spc="-1" strike="noStrike">
              <a:latin typeface="Arial"/>
            </a:endParaRPr>
          </a:p>
        </p:txBody>
      </p:sp>
      <p:graphicFrame>
        <p:nvGraphicFramePr>
          <p:cNvPr id="408" name="Google Shape;618;p52"/>
          <p:cNvGraphicFramePr/>
          <p:nvPr/>
        </p:nvGraphicFramePr>
        <p:xfrm>
          <a:off x="1788840" y="3936960"/>
          <a:ext cx="8534520" cy="1482840"/>
        </p:xfrm>
        <a:graphic>
          <a:graphicData uri="http://schemas.openxmlformats.org/drawingml/2006/table">
            <a:tbl>
              <a:tblPr/>
              <a:tblGrid>
                <a:gridCol w="1706760"/>
                <a:gridCol w="1706760"/>
                <a:gridCol w="1706760"/>
                <a:gridCol w="1706760"/>
                <a:gridCol w="1707840"/>
              </a:tblGrid>
              <a:tr h="370800">
                <a:tc>
                  <a:txBody>
                    <a:bodyPr anchor="ctr">
                      <a:noAutofit/>
                    </a:bodyPr>
                    <a:p>
                      <a:pPr>
                        <a:lnSpc>
                          <a:spcPct val="100000"/>
                        </a:lnSpc>
                        <a:buNone/>
                        <a:tabLst>
                          <a:tab algn="l" pos="0"/>
                        </a:tabLst>
                      </a:pPr>
                      <a:r>
                        <a:rPr b="1" lang="en-US" sz="1800" spc="-1" strike="noStrike">
                          <a:solidFill>
                            <a:srgbClr val="ffffff"/>
                          </a:solidFill>
                          <a:latin typeface="Arial"/>
                          <a:ea typeface="Arial"/>
                        </a:rPr>
                        <a:t>Name</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800" spc="-1" strike="noStrike">
                          <a:solidFill>
                            <a:srgbClr val="ffffff"/>
                          </a:solidFill>
                          <a:latin typeface="Arial"/>
                          <a:ea typeface="Arial"/>
                        </a:rPr>
                        <a:t>Treatment A</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800" spc="-1" strike="noStrike">
                          <a:solidFill>
                            <a:srgbClr val="ffffff"/>
                          </a:solidFill>
                          <a:latin typeface="Arial"/>
                          <a:ea typeface="Arial"/>
                        </a:rPr>
                        <a:t>Treatment B</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800" spc="-1" strike="noStrike">
                          <a:solidFill>
                            <a:srgbClr val="ffffff"/>
                          </a:solidFill>
                          <a:latin typeface="Arial"/>
                          <a:ea typeface="Arial"/>
                        </a:rPr>
                        <a:t>Treatment C</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800" spc="-1" strike="noStrike">
                          <a:solidFill>
                            <a:srgbClr val="ffffff"/>
                          </a:solidFill>
                          <a:latin typeface="Arial"/>
                          <a:ea typeface="Arial"/>
                        </a:rPr>
                        <a:t>Treatment D</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ctr">
                      <a:noAutofit/>
                    </a:bodyPr>
                    <a:p>
                      <a:pPr>
                        <a:lnSpc>
                          <a:spcPct val="100000"/>
                        </a:lnSpc>
                        <a:buNone/>
                        <a:tabLst>
                          <a:tab algn="l" pos="0"/>
                        </a:tabLst>
                      </a:pPr>
                      <a:r>
                        <a:rPr b="0" lang="en-US" sz="1800" spc="-1" strike="noStrike">
                          <a:solidFill>
                            <a:srgbClr val="000000"/>
                          </a:solidFill>
                          <a:latin typeface="Arial"/>
                          <a:ea typeface="Arial"/>
                        </a:rPr>
                        <a:t>John Smith</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noAutofit/>
                    </a:bodyPr>
                    <a:p>
                      <a:pPr>
                        <a:lnSpc>
                          <a:spcPct val="100000"/>
                        </a:lnSpc>
                        <a:buNone/>
                        <a:tabLst>
                          <a:tab algn="l" pos="0"/>
                        </a:tabLst>
                      </a:pPr>
                      <a:r>
                        <a:rPr b="0" lang="en-US" sz="1800" spc="-1" strike="noStrike">
                          <a:solidFill>
                            <a:srgbClr val="000000"/>
                          </a:solidFill>
                          <a:latin typeface="Arial"/>
                          <a:ea typeface="Arial"/>
                        </a:rPr>
                        <a:t>Jane Doe</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16</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11</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noAutofit/>
                    </a:bodyPr>
                    <a:p>
                      <a:pPr>
                        <a:lnSpc>
                          <a:spcPct val="100000"/>
                        </a:lnSpc>
                        <a:buNone/>
                        <a:tabLst>
                          <a:tab algn="l" pos="0"/>
                        </a:tabLst>
                      </a:pPr>
                      <a:r>
                        <a:rPr b="0" lang="en-US" sz="1800" spc="-1" strike="noStrike">
                          <a:solidFill>
                            <a:srgbClr val="000000"/>
                          </a:solidFill>
                          <a:latin typeface="Arial"/>
                          <a:ea typeface="Arial"/>
                        </a:rPr>
                        <a:t>Mary Johnson</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409" name="Google Shape;619;p52"/>
          <p:cNvSpPr/>
          <p:nvPr/>
        </p:nvSpPr>
        <p:spPr>
          <a:xfrm>
            <a:off x="4596840" y="5650200"/>
            <a:ext cx="32821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800" spc="-1" strike="noStrike">
                <a:solidFill>
                  <a:srgbClr val="d1282e"/>
                </a:solidFill>
                <a:latin typeface="Arial"/>
                <a:ea typeface="Arial"/>
              </a:rPr>
              <a: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603" dur="indefinite" restart="never" nodeType="tmRoot">
          <p:childTnLst>
            <p:seq>
              <p:cTn id="604" dur="indefinite" nodeType="mainSeq">
                <p:childTnLst>
                  <p:par>
                    <p:cTn id="605" fill="hold">
                      <p:stCondLst>
                        <p:cond delay="indefinite"/>
                      </p:stCondLst>
                      <p:childTnLst>
                        <p:par>
                          <p:cTn id="606" fill="hold">
                            <p:stCondLst>
                              <p:cond delay="0"/>
                            </p:stCondLst>
                            <p:childTnLst>
                              <p:par>
                                <p:cTn id="607" nodeType="clickEffect" fill="hold" presetClass="entr" presetID="1">
                                  <p:stCondLst>
                                    <p:cond delay="0"/>
                                  </p:stCondLst>
                                  <p:childTnLst>
                                    <p:set>
                                      <p:cBhvr>
                                        <p:cTn id="608" dur="1" fill="hold">
                                          <p:stCondLst>
                                            <p:cond delay="0"/>
                                          </p:stCondLst>
                                        </p:cTn>
                                        <p:tgtEl>
                                          <p:spTgt spid="405"/>
                                        </p:tgtEl>
                                        <p:attrNameLst>
                                          <p:attrName>style.visibility</p:attrName>
                                        </p:attrNameLst>
                                      </p:cBhvr>
                                      <p:to>
                                        <p:strVal val="visible"/>
                                      </p:to>
                                    </p:set>
                                  </p:childTnLst>
                                </p:cTn>
                              </p:par>
                              <p:par>
                                <p:cTn id="609" nodeType="withEffect" fill="hold" presetClass="entr" presetID="1">
                                  <p:stCondLst>
                                    <p:cond delay="0"/>
                                  </p:stCondLst>
                                  <p:childTnLst>
                                    <p:set>
                                      <p:cBhvr>
                                        <p:cTn id="610" dur="1" fill="hold">
                                          <p:stCondLst>
                                            <p:cond delay="0"/>
                                          </p:stCondLst>
                                        </p:cTn>
                                        <p:tgtEl>
                                          <p:spTgt spid="407"/>
                                        </p:tgtEl>
                                        <p:attrNameLst>
                                          <p:attrName>style.visibility</p:attrName>
                                        </p:attrNameLst>
                                      </p:cBhvr>
                                      <p:to>
                                        <p:strVal val="visible"/>
                                      </p:to>
                                    </p:set>
                                  </p:childTnLst>
                                </p:cTn>
                              </p:par>
                            </p:childTnLst>
                          </p:cTn>
                        </p:par>
                      </p:childTnLst>
                    </p:cTn>
                  </p:par>
                  <p:par>
                    <p:cTn id="611" fill="hold">
                      <p:stCondLst>
                        <p:cond delay="indefinite"/>
                      </p:stCondLst>
                      <p:childTnLst>
                        <p:par>
                          <p:cTn id="612" fill="hold">
                            <p:stCondLst>
                              <p:cond delay="0"/>
                            </p:stCondLst>
                            <p:childTnLst>
                              <p:par>
                                <p:cTn id="613" nodeType="clickEffect" fill="hold" presetClass="entr" presetID="1">
                                  <p:stCondLst>
                                    <p:cond delay="0"/>
                                  </p:stCondLst>
                                  <p:childTnLst>
                                    <p:set>
                                      <p:cBhvr>
                                        <p:cTn id="614" dur="1" fill="hold">
                                          <p:stCondLst>
                                            <p:cond delay="0"/>
                                          </p:stCondLst>
                                        </p:cTn>
                                        <p:tgtEl>
                                          <p:spTgt spid="408"/>
                                        </p:tgtEl>
                                        <p:attrNameLst>
                                          <p:attrName>style.visibility</p:attrName>
                                        </p:attrNameLst>
                                      </p:cBhvr>
                                      <p:to>
                                        <p:strVal val="visible"/>
                                      </p:to>
                                    </p:set>
                                  </p:childTnLst>
                                </p:cTn>
                              </p:par>
                              <p:par>
                                <p:cTn id="615" nodeType="withEffect" fill="hold" presetClass="entr" presetID="1">
                                  <p:stCondLst>
                                    <p:cond delay="0"/>
                                  </p:stCondLst>
                                  <p:childTnLst>
                                    <p:set>
                                      <p:cBhvr>
                                        <p:cTn id="616"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TIDYING DATA II</a:t>
            </a:r>
            <a:endParaRPr b="0" lang="en-US" sz="3600" spc="-1" strike="noStrike">
              <a:latin typeface="Arial"/>
            </a:endParaRPr>
          </a:p>
        </p:txBody>
      </p:sp>
      <p:sp>
        <p:nvSpPr>
          <p:cNvPr id="411" name="PlaceHolder 2"/>
          <p:cNvSpPr>
            <a:spLocks noGrp="1"/>
          </p:cNvSpPr>
          <p:nvPr>
            <p:ph type="sldNum" idx="50"/>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943E876F-8D3F-4556-9345-ED45CCDA7072}"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412" name="Google Shape;626;p53"/>
          <p:cNvGraphicFramePr/>
          <p:nvPr/>
        </p:nvGraphicFramePr>
        <p:xfrm>
          <a:off x="3048120" y="1629360"/>
          <a:ext cx="6095160" cy="4820400"/>
        </p:xfrm>
        <a:graphic>
          <a:graphicData uri="http://schemas.openxmlformats.org/drawingml/2006/table">
            <a:tbl>
              <a:tblPr/>
              <a:tblGrid>
                <a:gridCol w="2031840"/>
                <a:gridCol w="2031840"/>
                <a:gridCol w="2031840"/>
              </a:tblGrid>
              <a:tr h="370800">
                <a:tc>
                  <a:txBody>
                    <a:bodyPr anchor="t">
                      <a:noAutofit/>
                    </a:bodyPr>
                    <a:p>
                      <a:pPr>
                        <a:lnSpc>
                          <a:spcPct val="100000"/>
                        </a:lnSpc>
                        <a:buNone/>
                        <a:tabLst>
                          <a:tab algn="l" pos="0"/>
                        </a:tabLst>
                      </a:pPr>
                      <a:r>
                        <a:rPr b="1" lang="en-US" sz="1800" spc="-1" strike="noStrike">
                          <a:solidFill>
                            <a:srgbClr val="ffffff"/>
                          </a:solidFill>
                          <a:latin typeface="Arial"/>
                          <a:ea typeface="Arial"/>
                        </a:rPr>
                        <a:t>Name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Treatment</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Result</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John Smith</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John Smith</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John Smith</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John Smith</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Jane Doe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Jane Doe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Jane Doe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Jane Doe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Mary Johnson</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Mary Johnson</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B</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Mary Johnson</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1160">
                <a:tc>
                  <a:txBody>
                    <a:bodyPr anchor="t">
                      <a:noAutofit/>
                    </a:bodyPr>
                    <a:p>
                      <a:pPr>
                        <a:lnSpc>
                          <a:spcPct val="100000"/>
                        </a:lnSpc>
                        <a:buNone/>
                        <a:tabLst>
                          <a:tab algn="l" pos="0"/>
                        </a:tabLst>
                      </a:pPr>
                      <a:r>
                        <a:rPr b="0" lang="en-US" sz="1800" spc="-1" strike="noStrike">
                          <a:solidFill>
                            <a:srgbClr val="000000"/>
                          </a:solidFill>
                          <a:latin typeface="Arial"/>
                          <a:ea typeface="Arial"/>
                        </a:rPr>
                        <a:t>Mary Johnson</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pSp>
        <p:nvGrpSpPr>
          <p:cNvPr id="413" name="Google Shape;627;p53"/>
          <p:cNvGrpSpPr/>
          <p:nvPr/>
        </p:nvGrpSpPr>
        <p:grpSpPr>
          <a:xfrm>
            <a:off x="7070400" y="838440"/>
            <a:ext cx="2217960" cy="2668320"/>
            <a:chOff x="7070400" y="838440"/>
            <a:chExt cx="2217960" cy="2668320"/>
          </a:xfrm>
        </p:grpSpPr>
        <p:sp>
          <p:nvSpPr>
            <p:cNvPr id="414" name="Google Shape;628;p53"/>
            <p:cNvSpPr/>
            <p:nvPr/>
          </p:nvSpPr>
          <p:spPr>
            <a:xfrm>
              <a:off x="7070400" y="2773080"/>
              <a:ext cx="358920" cy="733680"/>
            </a:xfrm>
            <a:prstGeom prst="ellipse">
              <a:avLst/>
            </a:prstGeom>
            <a:noFill/>
            <a:ln w="28440">
              <a:solidFill>
                <a:srgbClr val="d1282e"/>
              </a:solidFill>
              <a:round/>
            </a:ln>
          </p:spPr>
          <p:style>
            <a:lnRef idx="0"/>
            <a:fillRef idx="0"/>
            <a:effectRef idx="0"/>
            <a:fontRef idx="minor"/>
          </p:style>
        </p:sp>
        <p:sp>
          <p:nvSpPr>
            <p:cNvPr id="415" name="Google Shape;629;p53"/>
            <p:cNvSpPr/>
            <p:nvPr/>
          </p:nvSpPr>
          <p:spPr>
            <a:xfrm flipH="1" rot="10800000">
              <a:off x="7376760" y="1019880"/>
              <a:ext cx="546840" cy="1860840"/>
            </a:xfrm>
            <a:custGeom>
              <a:avLst/>
              <a:gdLst/>
              <a:ahLst/>
              <a:rect l="l" t="t" r="r" b="b"/>
              <a:pathLst>
                <a:path w="21600" h="21600">
                  <a:moveTo>
                    <a:pt x="0" y="0"/>
                  </a:moveTo>
                  <a:lnTo>
                    <a:pt x="21600" y="21600"/>
                  </a:lnTo>
                </a:path>
              </a:pathLst>
            </a:custGeom>
            <a:noFill/>
            <a:ln w="28440">
              <a:solidFill>
                <a:srgbClr val="d1282e"/>
              </a:solidFill>
              <a:round/>
            </a:ln>
          </p:spPr>
          <p:style>
            <a:lnRef idx="0"/>
            <a:fillRef idx="0"/>
            <a:effectRef idx="0"/>
            <a:fontRef idx="minor"/>
          </p:style>
        </p:sp>
        <p:sp>
          <p:nvSpPr>
            <p:cNvPr id="416" name="Google Shape;630;p53"/>
            <p:cNvSpPr/>
            <p:nvPr/>
          </p:nvSpPr>
          <p:spPr>
            <a:xfrm>
              <a:off x="7864920" y="838440"/>
              <a:ext cx="142344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d1282e"/>
                  </a:solidFill>
                  <a:latin typeface="Arial"/>
                  <a:ea typeface="Arial"/>
                </a:rPr>
                <a:t>In a few lectures …</a:t>
              </a:r>
              <a:endParaRPr b="0" lang="en-US" sz="1800" spc="-1" strike="noStrike">
                <a:latin typeface="Arial"/>
              </a:endParaRPr>
            </a:p>
          </p:txBody>
        </p:sp>
      </p:grpSp>
    </p:spTree>
  </p:cSld>
  <mc:AlternateContent>
    <mc:Choice Requires="p14">
      <p:transition spd="slow" p14:dur="2000"/>
    </mc:Choice>
    <mc:Fallback>
      <p:transition spd="slow"/>
    </mc:Fallback>
  </mc:AlternateContent>
  <p:timing>
    <p:tnLst>
      <p:par>
        <p:cTn id="617" dur="indefinite" restart="never" nodeType="tmRoot">
          <p:childTnLst>
            <p:seq>
              <p:cTn id="618" dur="indefinite" nodeType="mainSeq">
                <p:childTnLst>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412"/>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nodeType="clickEffect" fill="hold" presetClass="entr" presetID="1">
                                  <p:stCondLst>
                                    <p:cond delay="0"/>
                                  </p:stCondLst>
                                  <p:childTnLst>
                                    <p:set>
                                      <p:cBhvr>
                                        <p:cTn id="626"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MELTING DATA</a:t>
            </a:r>
            <a:endParaRPr b="0" lang="en-US" sz="3600" spc="-1" strike="noStrike">
              <a:latin typeface="Arial"/>
            </a:endParaRPr>
          </a:p>
        </p:txBody>
      </p:sp>
      <p:sp>
        <p:nvSpPr>
          <p:cNvPr id="418"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What we just did was “unpivot” the dataframe from wide to long format.</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Pandas: Melt (</a:t>
            </a:r>
            <a:r>
              <a:rPr b="1" lang="en-US" sz="2000" spc="-1" strike="noStrike" u="sng">
                <a:solidFill>
                  <a:srgbClr val="cc9900"/>
                </a:solidFill>
                <a:uFillTx/>
                <a:latin typeface="Arial"/>
                <a:ea typeface="Arial"/>
                <a:hlinkClick r:id="rId1"/>
              </a:rPr>
              <a:t>https://pandas.pydata.org/docs/reference/api/pandas.melt.html</a:t>
            </a:r>
            <a:r>
              <a:rPr b="1" lang="en-US" sz="2000" spc="-1" strike="noStrike">
                <a:solidFill>
                  <a:srgbClr val="000000"/>
                </a:solidFill>
                <a:latin typeface="Arial"/>
                <a:ea typeface="Arial"/>
              </a:rPr>
              <a:t>)</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This function is useful to massage a DataFrame into a format where: </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One or more columns are identifier variables (</a:t>
            </a:r>
            <a:r>
              <a:rPr b="0" i="1" lang="en-US" sz="2000" spc="-1" strike="noStrike">
                <a:solidFill>
                  <a:srgbClr val="000000"/>
                </a:solidFill>
                <a:latin typeface="Arial"/>
                <a:ea typeface="Arial"/>
              </a:rPr>
              <a:t>id_vars</a:t>
            </a:r>
            <a:r>
              <a:rPr b="0" lang="en-US" sz="2000" spc="-1" strike="noStrike">
                <a:solidFill>
                  <a:srgbClr val="000000"/>
                </a:solidFill>
                <a:latin typeface="Arial"/>
                <a:ea typeface="Arial"/>
              </a:rPr>
              <a:t>), </a:t>
            </a:r>
            <a:endParaRPr b="0" lang="en-US" sz="2000" spc="-1" strike="noStrike">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ea typeface="Arial"/>
              </a:rPr>
              <a:t>All other columns, considered measured variables (</a:t>
            </a:r>
            <a:r>
              <a:rPr b="0" i="1" lang="en-US" sz="2000" spc="-1" strike="noStrike">
                <a:solidFill>
                  <a:srgbClr val="000000"/>
                </a:solidFill>
                <a:latin typeface="Arial"/>
                <a:ea typeface="Arial"/>
              </a:rPr>
              <a:t>value_vars</a:t>
            </a:r>
            <a:r>
              <a:rPr b="0" lang="en-US" sz="2000" spc="-1" strike="noStrike">
                <a:solidFill>
                  <a:srgbClr val="000000"/>
                </a:solidFill>
                <a:latin typeface="Arial"/>
                <a:ea typeface="Arial"/>
              </a:rPr>
              <a:t>), are “unpivoted” to the row axis, leaving just two non-identifier columns, ‘variable’ and ‘value’.</a:t>
            </a:r>
            <a:endParaRPr b="0" lang="en-US" sz="2000" spc="-1" strike="noStrike">
              <a:latin typeface="Arial"/>
            </a:endParaRPr>
          </a:p>
        </p:txBody>
      </p:sp>
      <p:grpSp>
        <p:nvGrpSpPr>
          <p:cNvPr id="419" name="Google Shape;638;p54"/>
          <p:cNvGrpSpPr/>
          <p:nvPr/>
        </p:nvGrpSpPr>
        <p:grpSpPr>
          <a:xfrm>
            <a:off x="1009800" y="4478040"/>
            <a:ext cx="10267920" cy="2232000"/>
            <a:chOff x="1009800" y="4478040"/>
            <a:chExt cx="10267920" cy="2232000"/>
          </a:xfrm>
        </p:grpSpPr>
        <p:pic>
          <p:nvPicPr>
            <p:cNvPr id="420" name="Google Shape;639;p54" descr=""/>
            <p:cNvPicPr/>
            <p:nvPr/>
          </p:nvPicPr>
          <p:blipFill>
            <a:blip r:embed="rId2"/>
            <a:stretch/>
          </p:blipFill>
          <p:spPr>
            <a:xfrm>
              <a:off x="8550000" y="4502880"/>
              <a:ext cx="2727720" cy="2207160"/>
            </a:xfrm>
            <a:prstGeom prst="rect">
              <a:avLst/>
            </a:prstGeom>
            <a:ln w="0">
              <a:noFill/>
            </a:ln>
          </p:spPr>
        </p:pic>
        <p:pic>
          <p:nvPicPr>
            <p:cNvPr id="421" name="Google Shape;640;p54" descr=""/>
            <p:cNvPicPr/>
            <p:nvPr/>
          </p:nvPicPr>
          <p:blipFill>
            <a:blip r:embed="rId3"/>
            <a:stretch/>
          </p:blipFill>
          <p:spPr>
            <a:xfrm>
              <a:off x="1009800" y="4478040"/>
              <a:ext cx="6920640" cy="1303560"/>
            </a:xfrm>
            <a:prstGeom prst="rect">
              <a:avLst/>
            </a:prstGeom>
            <a:ln w="0">
              <a:noFill/>
            </a:ln>
          </p:spPr>
        </p:pic>
        <p:sp>
          <p:nvSpPr>
            <p:cNvPr id="422" name="Google Shape;641;p54"/>
            <p:cNvSpPr/>
            <p:nvPr/>
          </p:nvSpPr>
          <p:spPr>
            <a:xfrm flipH="1" rot="10800000">
              <a:off x="6762240" y="5783040"/>
              <a:ext cx="1787040" cy="767160"/>
            </a:xfrm>
            <a:prstGeom prst="curvedDownArrow">
              <a:avLst>
                <a:gd name="adj1" fmla="val 25000"/>
                <a:gd name="adj2" fmla="val 76242"/>
                <a:gd name="adj3" fmla="val 25000"/>
              </a:avLst>
            </a:prstGeom>
            <a:solidFill>
              <a:srgbClr val="7a7a7a"/>
            </a:solidFill>
            <a:ln w="28440">
              <a:solidFill>
                <a:srgbClr val="595959"/>
              </a:solidFill>
              <a:round/>
            </a:ln>
          </p:spPr>
          <p:style>
            <a:lnRef idx="0"/>
            <a:fillRef idx="0"/>
            <a:effectRef idx="0"/>
            <a:fontRef idx="minor"/>
          </p:style>
        </p:sp>
      </p:grpSp>
      <p:sp>
        <p:nvSpPr>
          <p:cNvPr id="423" name="Google Shape;642;p54"/>
          <p:cNvSpPr/>
          <p:nvPr/>
        </p:nvSpPr>
        <p:spPr>
          <a:xfrm>
            <a:off x="11500560" y="6550200"/>
            <a:ext cx="56232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400" spc="-1" strike="noStrike">
                <a:solidFill>
                  <a:srgbClr val="000000"/>
                </a:solidFill>
                <a:latin typeface="Arial"/>
                <a:ea typeface="Arial"/>
              </a:rPr>
              <a:t>[NM]</a:t>
            </a:r>
            <a:endParaRPr b="0" lang="en-US" sz="1400" spc="-1" strike="noStrike">
              <a:latin typeface="Arial"/>
            </a:endParaRPr>
          </a:p>
        </p:txBody>
      </p:sp>
      <p:sp>
        <p:nvSpPr>
          <p:cNvPr id="424" name="PlaceHolder 3"/>
          <p:cNvSpPr>
            <a:spLocks noGrp="1"/>
          </p:cNvSpPr>
          <p:nvPr>
            <p:ph type="sldNum" idx="51"/>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CFFF4616-4728-4744-A277-1D511165451D}"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627" dur="indefinite" restart="never" nodeType="tmRoot">
          <p:childTnLst>
            <p:seq>
              <p:cTn id="628" dur="indefinite" nodeType="mainSeq">
                <p:childTnLst>
                  <p:par>
                    <p:cTn id="629" fill="hold">
                      <p:stCondLst>
                        <p:cond delay="indefinite"/>
                      </p:stCondLst>
                      <p:childTnLst>
                        <p:par>
                          <p:cTn id="630" fill="hold">
                            <p:stCondLst>
                              <p:cond delay="0"/>
                            </p:stCondLst>
                            <p:childTnLst>
                              <p:par>
                                <p:cTn id="631" nodeType="clickEffect" fill="hold" presetClass="entr" presetID="1">
                                  <p:stCondLst>
                                    <p:cond delay="0"/>
                                  </p:stCondLst>
                                  <p:childTnLst>
                                    <p:set>
                                      <p:cBhvr>
                                        <p:cTn id="632" dur="1" fill="hold">
                                          <p:stCondLst>
                                            <p:cond delay="0"/>
                                          </p:stCondLst>
                                        </p:cTn>
                                        <p:tgtEl>
                                          <p:spTgt spid="418">
                                            <p:txEl>
                                              <p:pRg st="0" end="0"/>
                                            </p:txEl>
                                          </p:spTgt>
                                        </p:tgtEl>
                                        <p:attrNameLst>
                                          <p:attrName>style.visibility</p:attrName>
                                        </p:attrNameLst>
                                      </p:cBhvr>
                                      <p:to>
                                        <p:strVal val="visible"/>
                                      </p:to>
                                    </p:set>
                                  </p:childTnLst>
                                </p:cTn>
                              </p:par>
                            </p:childTnLst>
                          </p:cTn>
                        </p:par>
                      </p:childTnLst>
                    </p:cTn>
                  </p:par>
                  <p:par>
                    <p:cTn id="633" fill="hold">
                      <p:stCondLst>
                        <p:cond delay="indefinite"/>
                      </p:stCondLst>
                      <p:childTnLst>
                        <p:par>
                          <p:cTn id="634" fill="hold">
                            <p:stCondLst>
                              <p:cond delay="0"/>
                            </p:stCondLst>
                            <p:childTnLst>
                              <p:par>
                                <p:cTn id="635" nodeType="clickEffect" fill="hold" presetClass="entr" presetID="1">
                                  <p:stCondLst>
                                    <p:cond delay="0"/>
                                  </p:stCondLst>
                                  <p:childTnLst>
                                    <p:set>
                                      <p:cBhvr>
                                        <p:cTn id="636" dur="1" fill="hold">
                                          <p:stCondLst>
                                            <p:cond delay="0"/>
                                          </p:stCondLst>
                                        </p:cTn>
                                        <p:tgtEl>
                                          <p:spTgt spid="418">
                                            <p:txEl>
                                              <p:pRg st="1" end="1"/>
                                            </p:txEl>
                                          </p:spTgt>
                                        </p:tgtEl>
                                        <p:attrNameLst>
                                          <p:attrName>style.visibility</p:attrName>
                                        </p:attrNameLst>
                                      </p:cBhvr>
                                      <p:to>
                                        <p:strVal val="visible"/>
                                      </p:to>
                                    </p:set>
                                  </p:childTnLst>
                                </p:cTn>
                              </p:par>
                            </p:childTnLst>
                          </p:cTn>
                        </p:par>
                      </p:childTnLst>
                    </p:cTn>
                  </p:par>
                  <p:par>
                    <p:cTn id="637" fill="hold">
                      <p:stCondLst>
                        <p:cond delay="indefinite"/>
                      </p:stCondLst>
                      <p:childTnLst>
                        <p:par>
                          <p:cTn id="638" fill="hold">
                            <p:stCondLst>
                              <p:cond delay="0"/>
                            </p:stCondLst>
                            <p:childTnLst>
                              <p:par>
                                <p:cTn id="639" nodeType="clickEffect" fill="hold" presetClass="entr" presetID="1">
                                  <p:stCondLst>
                                    <p:cond delay="0"/>
                                  </p:stCondLst>
                                  <p:childTnLst>
                                    <p:set>
                                      <p:cBhvr>
                                        <p:cTn id="640" dur="1" fill="hold">
                                          <p:stCondLst>
                                            <p:cond delay="0"/>
                                          </p:stCondLst>
                                        </p:cTn>
                                        <p:tgtEl>
                                          <p:spTgt spid="418">
                                            <p:txEl>
                                              <p:pRg st="2" end="2"/>
                                            </p:txEl>
                                          </p:spTgt>
                                        </p:tgtEl>
                                        <p:attrNameLst>
                                          <p:attrName>style.visibility</p:attrName>
                                        </p:attrNameLst>
                                      </p:cBhvr>
                                      <p:to>
                                        <p:strVal val="visible"/>
                                      </p:to>
                                    </p:set>
                                  </p:childTnLst>
                                </p:cTn>
                              </p:par>
                            </p:childTnLst>
                          </p:cTn>
                        </p:par>
                      </p:childTnLst>
                    </p:cTn>
                  </p:par>
                  <p:par>
                    <p:cTn id="641" fill="hold">
                      <p:stCondLst>
                        <p:cond delay="indefinite"/>
                      </p:stCondLst>
                      <p:childTnLst>
                        <p:par>
                          <p:cTn id="642" fill="hold">
                            <p:stCondLst>
                              <p:cond delay="0"/>
                            </p:stCondLst>
                            <p:childTnLst>
                              <p:par>
                                <p:cTn id="643" nodeType="clickEffect" fill="hold" presetClass="entr" presetID="1">
                                  <p:stCondLst>
                                    <p:cond delay="0"/>
                                  </p:stCondLst>
                                  <p:childTnLst>
                                    <p:set>
                                      <p:cBhvr>
                                        <p:cTn id="644" dur="1" fill="hold">
                                          <p:stCondLst>
                                            <p:cond delay="0"/>
                                          </p:stCondLst>
                                        </p:cTn>
                                        <p:tgtEl>
                                          <p:spTgt spid="418">
                                            <p:txEl>
                                              <p:pRg st="3" end="3"/>
                                            </p:txEl>
                                          </p:spTgt>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nodeType="clickEffect" fill="hold" presetClass="entr" presetID="1">
                                  <p:stCondLst>
                                    <p:cond delay="0"/>
                                  </p:stCondLst>
                                  <p:childTnLst>
                                    <p:set>
                                      <p:cBhvr>
                                        <p:cTn id="648" dur="1" fill="hold">
                                          <p:stCondLst>
                                            <p:cond delay="0"/>
                                          </p:stCondLst>
                                        </p:cTn>
                                        <p:tgtEl>
                                          <p:spTgt spid="418">
                                            <p:txEl>
                                              <p:pRg st="4" end="4"/>
                                            </p:txEl>
                                          </p:spTgt>
                                        </p:tgtEl>
                                        <p:attrNameLst>
                                          <p:attrName>style.visibility</p:attrName>
                                        </p:attrNameLst>
                                      </p:cBhvr>
                                      <p:to>
                                        <p:strVal val="visible"/>
                                      </p:to>
                                    </p:set>
                                  </p:childTnLst>
                                </p:cTn>
                              </p:par>
                              <p:par>
                                <p:cTn id="649" nodeType="withEffect" fill="hold" presetClass="entr" presetID="1">
                                  <p:stCondLst>
                                    <p:cond delay="0"/>
                                  </p:stCondLst>
                                  <p:childTnLst>
                                    <p:set>
                                      <p:cBhvr>
                                        <p:cTn id="650"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152640"/>
            <a:ext cx="7720920" cy="76392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MELTING DATA I</a:t>
            </a:r>
            <a:endParaRPr b="0" lang="en-US" sz="3600" spc="-1" strike="noStrike">
              <a:latin typeface="Arial"/>
            </a:endParaRPr>
          </a:p>
        </p:txBody>
      </p:sp>
      <p:sp>
        <p:nvSpPr>
          <p:cNvPr id="426" name="PlaceHolder 2"/>
          <p:cNvSpPr>
            <a:spLocks noGrp="1"/>
          </p:cNvSpPr>
          <p:nvPr>
            <p:ph type="sldNum" idx="5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63A52CDB-DD4D-4FD1-9984-1BC710D4E742}"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427" name="Google Shape;651;p55"/>
          <p:cNvGraphicFramePr/>
          <p:nvPr/>
        </p:nvGraphicFramePr>
        <p:xfrm>
          <a:off x="1733760" y="917280"/>
          <a:ext cx="8492040" cy="5355360"/>
        </p:xfrm>
        <a:graphic>
          <a:graphicData uri="http://schemas.openxmlformats.org/drawingml/2006/table">
            <a:tbl>
              <a:tblPr/>
              <a:tblGrid>
                <a:gridCol w="1213200"/>
                <a:gridCol w="1213200"/>
                <a:gridCol w="1213200"/>
                <a:gridCol w="1213200"/>
                <a:gridCol w="1213200"/>
                <a:gridCol w="1213200"/>
                <a:gridCol w="1213200"/>
              </a:tblGrid>
              <a:tr h="317520">
                <a:tc>
                  <a:txBody>
                    <a:bodyPr anchor="ctr">
                      <a:noAutofit/>
                    </a:bodyPr>
                    <a:p>
                      <a:pPr>
                        <a:lnSpc>
                          <a:spcPct val="100000"/>
                        </a:lnSpc>
                        <a:buNone/>
                        <a:tabLst>
                          <a:tab algn="l" pos="0"/>
                        </a:tabLst>
                      </a:pPr>
                      <a:r>
                        <a:rPr b="1" lang="en-US" sz="1600" spc="-1" strike="noStrike">
                          <a:solidFill>
                            <a:srgbClr val="ffffff"/>
                          </a:solidFill>
                          <a:latin typeface="Arial"/>
                          <a:ea typeface="Arial"/>
                        </a:rPr>
                        <a:t>religion</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600" spc="-1" strike="noStrike">
                          <a:solidFill>
                            <a:srgbClr val="ffffff"/>
                          </a:solidFill>
                          <a:latin typeface="Arial"/>
                          <a:ea typeface="Arial"/>
                        </a:rPr>
                        <a:t>&lt;$10k</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600" spc="-1" strike="noStrike">
                          <a:solidFill>
                            <a:srgbClr val="ffffff"/>
                          </a:solidFill>
                          <a:latin typeface="Arial"/>
                          <a:ea typeface="Arial"/>
                        </a:rPr>
                        <a:t>$10-20k</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600" spc="-1" strike="noStrike">
                          <a:solidFill>
                            <a:srgbClr val="ffffff"/>
                          </a:solidFill>
                          <a:latin typeface="Arial"/>
                          <a:ea typeface="Arial"/>
                        </a:rPr>
                        <a:t>$20-30k</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600" spc="-1" strike="noStrike">
                          <a:solidFill>
                            <a:srgbClr val="ffffff"/>
                          </a:solidFill>
                          <a:latin typeface="Arial"/>
                          <a:ea typeface="Arial"/>
                        </a:rPr>
                        <a:t>$30-40k</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600" spc="-1" strike="noStrike">
                          <a:solidFill>
                            <a:srgbClr val="ffffff"/>
                          </a:solidFill>
                          <a:latin typeface="Arial"/>
                          <a:ea typeface="Arial"/>
                        </a:rPr>
                        <a:t>$40-50k</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600" spc="-1" strike="noStrike">
                          <a:solidFill>
                            <a:srgbClr val="ffffff"/>
                          </a:solidFill>
                          <a:latin typeface="Arial"/>
                          <a:ea typeface="Arial"/>
                        </a:rPr>
                        <a:t>$50-75k</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88520">
                <a:tc>
                  <a:txBody>
                    <a:bodyPr anchor="ctr">
                      <a:noAutofit/>
                    </a:bodyPr>
                    <a:p>
                      <a:pPr>
                        <a:lnSpc>
                          <a:spcPct val="100000"/>
                        </a:lnSpc>
                        <a:buNone/>
                        <a:tabLst>
                          <a:tab algn="l" pos="0"/>
                        </a:tabLst>
                      </a:pPr>
                      <a:r>
                        <a:rPr b="0" lang="en-US" sz="1100" spc="-1" strike="noStrike">
                          <a:solidFill>
                            <a:srgbClr val="000000"/>
                          </a:solidFill>
                          <a:latin typeface="Arial"/>
                          <a:ea typeface="Arial"/>
                        </a:rPr>
                        <a:t>Agnostic</a:t>
                      </a:r>
                      <a:endParaRPr b="0" lang="en-US" sz="11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27</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34</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60</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81</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76</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137</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17520">
                <a:tc>
                  <a:txBody>
                    <a:bodyPr anchor="ctr">
                      <a:noAutofit/>
                    </a:bodyPr>
                    <a:p>
                      <a:pPr>
                        <a:lnSpc>
                          <a:spcPct val="100000"/>
                        </a:lnSpc>
                        <a:buNone/>
                        <a:tabLst>
                          <a:tab algn="l" pos="0"/>
                        </a:tabLst>
                      </a:pPr>
                      <a:r>
                        <a:rPr b="0" lang="en-US" sz="1100" spc="-1" strike="noStrike">
                          <a:solidFill>
                            <a:srgbClr val="000000"/>
                          </a:solidFill>
                          <a:latin typeface="Arial"/>
                          <a:ea typeface="Arial"/>
                        </a:rPr>
                        <a:t>Atheist</a:t>
                      </a:r>
                      <a:endParaRPr b="0" lang="en-US" sz="11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12</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27</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37</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52</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35</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70</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488520">
                <a:tc>
                  <a:txBody>
                    <a:bodyPr anchor="ctr">
                      <a:noAutofit/>
                    </a:bodyPr>
                    <a:p>
                      <a:pPr>
                        <a:lnSpc>
                          <a:spcPct val="100000"/>
                        </a:lnSpc>
                        <a:buNone/>
                        <a:tabLst>
                          <a:tab algn="l" pos="0"/>
                        </a:tabLst>
                      </a:pPr>
                      <a:r>
                        <a:rPr b="0" lang="en-US" sz="1100" spc="-1" strike="noStrike">
                          <a:solidFill>
                            <a:srgbClr val="000000"/>
                          </a:solidFill>
                          <a:latin typeface="Arial"/>
                          <a:ea typeface="Arial"/>
                        </a:rPr>
                        <a:t>Buddhist</a:t>
                      </a:r>
                      <a:endParaRPr b="0" lang="en-US" sz="11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27</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21</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30</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34</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33</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58</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17520">
                <a:tc>
                  <a:txBody>
                    <a:bodyPr anchor="ctr">
                      <a:noAutofit/>
                    </a:bodyPr>
                    <a:p>
                      <a:pPr>
                        <a:lnSpc>
                          <a:spcPct val="100000"/>
                        </a:lnSpc>
                        <a:buNone/>
                        <a:tabLst>
                          <a:tab algn="l" pos="0"/>
                        </a:tabLst>
                      </a:pPr>
                      <a:r>
                        <a:rPr b="0" lang="en-US" sz="1100" spc="-1" strike="noStrike">
                          <a:solidFill>
                            <a:srgbClr val="000000"/>
                          </a:solidFill>
                          <a:latin typeface="Arial"/>
                          <a:ea typeface="Arial"/>
                        </a:rPr>
                        <a:t>Catholic</a:t>
                      </a:r>
                      <a:endParaRPr b="0" lang="en-US" sz="11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418</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617</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732</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670</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638</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1116</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697680">
                <a:tc>
                  <a:txBody>
                    <a:bodyPr anchor="ctr">
                      <a:noAutofit/>
                    </a:bodyPr>
                    <a:p>
                      <a:pPr>
                        <a:lnSpc>
                          <a:spcPct val="100000"/>
                        </a:lnSpc>
                        <a:buNone/>
                        <a:tabLst>
                          <a:tab algn="l" pos="0"/>
                        </a:tabLst>
                      </a:pPr>
                      <a:r>
                        <a:rPr b="0" lang="en-US" sz="1100" spc="-1" strike="noStrike">
                          <a:solidFill>
                            <a:srgbClr val="000000"/>
                          </a:solidFill>
                          <a:latin typeface="Arial"/>
                          <a:ea typeface="Arial"/>
                        </a:rPr>
                        <a:t>Dont know/refused</a:t>
                      </a:r>
                      <a:endParaRPr b="0" lang="en-US" sz="11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15</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14</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15</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11</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10</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35</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488520">
                <a:tc>
                  <a:txBody>
                    <a:bodyPr anchor="ctr">
                      <a:noAutofit/>
                    </a:bodyPr>
                    <a:p>
                      <a:pPr>
                        <a:lnSpc>
                          <a:spcPct val="100000"/>
                        </a:lnSpc>
                        <a:buNone/>
                        <a:tabLst>
                          <a:tab algn="l" pos="0"/>
                        </a:tabLst>
                      </a:pPr>
                      <a:r>
                        <a:rPr b="0" lang="en-US" sz="1100" spc="-1" strike="noStrike">
                          <a:solidFill>
                            <a:srgbClr val="000000"/>
                          </a:solidFill>
                          <a:latin typeface="Arial"/>
                          <a:ea typeface="Arial"/>
                        </a:rPr>
                        <a:t>Evangelical Prot</a:t>
                      </a:r>
                      <a:endParaRPr b="0" lang="en-US" sz="11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575</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869</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1064</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982</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881</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1486</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17520">
                <a:tc>
                  <a:txBody>
                    <a:bodyPr anchor="ctr">
                      <a:noAutofit/>
                    </a:bodyPr>
                    <a:p>
                      <a:pPr>
                        <a:lnSpc>
                          <a:spcPct val="100000"/>
                        </a:lnSpc>
                        <a:buNone/>
                        <a:tabLst>
                          <a:tab algn="l" pos="0"/>
                        </a:tabLst>
                      </a:pPr>
                      <a:r>
                        <a:rPr b="0" lang="en-US" sz="1100" spc="-1" strike="noStrike">
                          <a:solidFill>
                            <a:srgbClr val="000000"/>
                          </a:solidFill>
                          <a:latin typeface="Arial"/>
                          <a:ea typeface="Arial"/>
                        </a:rPr>
                        <a:t>Hindu</a:t>
                      </a:r>
                      <a:endParaRPr b="0" lang="en-US" sz="11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9</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7</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9</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11</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34</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907200">
                <a:tc>
                  <a:txBody>
                    <a:bodyPr anchor="ctr">
                      <a:noAutofit/>
                    </a:bodyPr>
                    <a:p>
                      <a:pPr>
                        <a:lnSpc>
                          <a:spcPct val="100000"/>
                        </a:lnSpc>
                        <a:buNone/>
                        <a:tabLst>
                          <a:tab algn="l" pos="0"/>
                        </a:tabLst>
                      </a:pPr>
                      <a:r>
                        <a:rPr b="0" lang="en-US" sz="1100" spc="-1" strike="noStrike">
                          <a:solidFill>
                            <a:srgbClr val="000000"/>
                          </a:solidFill>
                          <a:latin typeface="Arial"/>
                          <a:ea typeface="Arial"/>
                        </a:rPr>
                        <a:t>Historically Black Prot</a:t>
                      </a:r>
                      <a:endParaRPr b="0" lang="en-US" sz="11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228</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244</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236</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238</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197</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223</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697680">
                <a:tc>
                  <a:txBody>
                    <a:bodyPr anchor="ctr">
                      <a:noAutofit/>
                    </a:bodyPr>
                    <a:p>
                      <a:pPr>
                        <a:lnSpc>
                          <a:spcPct val="100000"/>
                        </a:lnSpc>
                        <a:buNone/>
                        <a:tabLst>
                          <a:tab algn="l" pos="0"/>
                        </a:tabLst>
                      </a:pPr>
                      <a:r>
                        <a:rPr b="0" lang="en-US" sz="1100" spc="-1" strike="noStrike">
                          <a:solidFill>
                            <a:srgbClr val="000000"/>
                          </a:solidFill>
                          <a:latin typeface="Arial"/>
                          <a:ea typeface="Arial"/>
                        </a:rPr>
                        <a:t>Jehovahs Witness</a:t>
                      </a:r>
                      <a:endParaRPr b="0" lang="en-US" sz="11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20</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27</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24</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24</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21</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30</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17520">
                <a:tc>
                  <a:txBody>
                    <a:bodyPr anchor="ctr">
                      <a:noAutofit/>
                    </a:bodyPr>
                    <a:p>
                      <a:pPr>
                        <a:lnSpc>
                          <a:spcPct val="100000"/>
                        </a:lnSpc>
                        <a:buNone/>
                        <a:tabLst>
                          <a:tab algn="l" pos="0"/>
                        </a:tabLst>
                      </a:pPr>
                      <a:r>
                        <a:rPr b="0" lang="en-US" sz="1100" spc="-1" strike="noStrike">
                          <a:solidFill>
                            <a:srgbClr val="000000"/>
                          </a:solidFill>
                          <a:latin typeface="Arial"/>
                          <a:ea typeface="Arial"/>
                        </a:rPr>
                        <a:t>Jewish</a:t>
                      </a:r>
                      <a:endParaRPr b="0" lang="en-US" sz="11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19</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19</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25</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25</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30</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600" spc="-1" strike="noStrike">
                          <a:solidFill>
                            <a:srgbClr val="000000"/>
                          </a:solidFill>
                          <a:latin typeface="Arial"/>
                          <a:ea typeface="Arial"/>
                        </a:rPr>
                        <a:t>95</a:t>
                      </a:r>
                      <a:endParaRPr b="0" lang="en-US" sz="16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428" name="Google Shape;652;p55"/>
          <p:cNvSpPr/>
          <p:nvPr/>
        </p:nvSpPr>
        <p:spPr>
          <a:xfrm>
            <a:off x="4489560" y="6395040"/>
            <a:ext cx="32821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800" spc="-1" strike="noStrike">
                <a:solidFill>
                  <a:srgbClr val="d1282e"/>
                </a:solidFill>
                <a:latin typeface="Arial"/>
                <a:ea typeface="Arial"/>
              </a:rPr>
              <a: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651" dur="indefinite" restart="never" nodeType="tmRoot">
          <p:childTnLst>
            <p:seq>
              <p:cTn id="652" dur="indefinite" nodeType="mainSeq">
                <p:childTnLst>
                  <p:par>
                    <p:cTn id="653" fill="hold">
                      <p:stCondLst>
                        <p:cond delay="indefinite"/>
                      </p:stCondLst>
                      <p:childTnLst>
                        <p:par>
                          <p:cTn id="654" fill="hold">
                            <p:stCondLst>
                              <p:cond delay="0"/>
                            </p:stCondLst>
                            <p:childTnLst>
                              <p:par>
                                <p:cTn id="655" nodeType="clickEffect" fill="hold" presetClass="entr" presetID="1">
                                  <p:stCondLst>
                                    <p:cond delay="0"/>
                                  </p:stCondLst>
                                  <p:childTnLst>
                                    <p:set>
                                      <p:cBhvr>
                                        <p:cTn id="656" dur="1" fill="hold">
                                          <p:stCondLst>
                                            <p:cond delay="0"/>
                                          </p:stCondLst>
                                        </p:cTn>
                                        <p:tgtEl>
                                          <p:spTgt spid="427"/>
                                        </p:tgtEl>
                                        <p:attrNameLst>
                                          <p:attrName>style.visibility</p:attrName>
                                        </p:attrNameLst>
                                      </p:cBhvr>
                                      <p:to>
                                        <p:strVal val="visible"/>
                                      </p:to>
                                    </p:set>
                                  </p:childTnLst>
                                </p:cTn>
                              </p:par>
                              <p:par>
                                <p:cTn id="657" nodeType="withEffect" fill="hold" presetClass="entr" presetID="1">
                                  <p:stCondLst>
                                    <p:cond delay="0"/>
                                  </p:stCondLst>
                                  <p:childTnLst>
                                    <p:set>
                                      <p:cBhvr>
                                        <p:cTn id="658"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Num" idx="53"/>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A32ED963-A3FB-46A8-8953-D87E0D8EFBED}"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430" name="Google Shape;659;p56"/>
          <p:cNvSpPr/>
          <p:nvPr/>
        </p:nvSpPr>
        <p:spPr>
          <a:xfrm>
            <a:off x="1981080" y="894600"/>
            <a:ext cx="7996680" cy="182808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800" spc="-1" strike="noStrike">
                <a:solidFill>
                  <a:srgbClr val="ffffff"/>
                </a:solidFill>
                <a:latin typeface="Courier New"/>
                <a:ea typeface="Courier New"/>
              </a:rPr>
              <a:t>f_df = pd.melt(df,</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["religion"],</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var_name="income",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value_name="freq")</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f_df = f_df.sort_values(by=["religion"])</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f_df.head(10)</a:t>
            </a:r>
            <a:endParaRPr b="0" lang="en-US" sz="1800" spc="-1" strike="noStrike">
              <a:latin typeface="Arial"/>
            </a:endParaRPr>
          </a:p>
        </p:txBody>
      </p:sp>
      <p:graphicFrame>
        <p:nvGraphicFramePr>
          <p:cNvPr id="431" name="Google Shape;660;p56"/>
          <p:cNvGraphicFramePr/>
          <p:nvPr/>
        </p:nvGraphicFramePr>
        <p:xfrm>
          <a:off x="2940480" y="3038400"/>
          <a:ext cx="6095160" cy="3410280"/>
        </p:xfrm>
        <a:graphic>
          <a:graphicData uri="http://schemas.openxmlformats.org/drawingml/2006/table">
            <a:tbl>
              <a:tblPr/>
              <a:tblGrid>
                <a:gridCol w="2031840"/>
                <a:gridCol w="2031840"/>
                <a:gridCol w="2031840"/>
              </a:tblGrid>
              <a:tr h="309960">
                <a:tc>
                  <a:txBody>
                    <a:bodyPr anchor="ctr">
                      <a:noAutofit/>
                    </a:bodyPr>
                    <a:p>
                      <a:pPr>
                        <a:lnSpc>
                          <a:spcPct val="100000"/>
                        </a:lnSpc>
                        <a:buNone/>
                        <a:tabLst>
                          <a:tab algn="l" pos="0"/>
                        </a:tabLst>
                      </a:pPr>
                      <a:r>
                        <a:rPr b="1" lang="en-US" sz="1400" spc="-1" strike="noStrike">
                          <a:solidFill>
                            <a:srgbClr val="ffffff"/>
                          </a:solidFill>
                          <a:latin typeface="Arial"/>
                          <a:ea typeface="Arial"/>
                        </a:rPr>
                        <a:t>religion</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400" spc="-1" strike="noStrike">
                          <a:solidFill>
                            <a:srgbClr val="ffffff"/>
                          </a:solidFill>
                          <a:latin typeface="Arial"/>
                          <a:ea typeface="Arial"/>
                        </a:rPr>
                        <a:t>income</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400" spc="-1" strike="noStrike">
                          <a:solidFill>
                            <a:srgbClr val="ffffff"/>
                          </a:solidFill>
                          <a:latin typeface="Arial"/>
                          <a:ea typeface="Arial"/>
                        </a:rPr>
                        <a:t>freq</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09960">
                <a:tc>
                  <a:txBody>
                    <a:bodyPr anchor="ctr">
                      <a:noAutofit/>
                    </a:bodyPr>
                    <a:p>
                      <a:pPr>
                        <a:lnSpc>
                          <a:spcPct val="100000"/>
                        </a:lnSpc>
                        <a:buNone/>
                        <a:tabLst>
                          <a:tab algn="l" pos="0"/>
                        </a:tabLst>
                      </a:pPr>
                      <a:r>
                        <a:rPr b="0" lang="en-US" sz="1400" spc="-1" strike="noStrike">
                          <a:solidFill>
                            <a:srgbClr val="000000"/>
                          </a:solidFill>
                          <a:latin typeface="Arial"/>
                          <a:ea typeface="Arial"/>
                        </a:rPr>
                        <a:t>Agnostic</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&lt;$10k</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27</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09960">
                <a:tc>
                  <a:txBody>
                    <a:bodyPr anchor="ctr">
                      <a:noAutofit/>
                    </a:bodyPr>
                    <a:p>
                      <a:pPr>
                        <a:lnSpc>
                          <a:spcPct val="100000"/>
                        </a:lnSpc>
                        <a:buNone/>
                        <a:tabLst>
                          <a:tab algn="l" pos="0"/>
                        </a:tabLst>
                      </a:pPr>
                      <a:r>
                        <a:rPr b="0" lang="en-US" sz="1400" spc="-1" strike="noStrike">
                          <a:solidFill>
                            <a:srgbClr val="000000"/>
                          </a:solidFill>
                          <a:latin typeface="Arial"/>
                          <a:ea typeface="Arial"/>
                        </a:rPr>
                        <a:t>Agnostic</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$30-40k</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81</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09960">
                <a:tc>
                  <a:txBody>
                    <a:bodyPr anchor="ctr">
                      <a:noAutofit/>
                    </a:bodyPr>
                    <a:p>
                      <a:pPr>
                        <a:lnSpc>
                          <a:spcPct val="100000"/>
                        </a:lnSpc>
                        <a:buNone/>
                        <a:tabLst>
                          <a:tab algn="l" pos="0"/>
                        </a:tabLst>
                      </a:pPr>
                      <a:r>
                        <a:rPr b="0" lang="en-US" sz="1400" spc="-1" strike="noStrike">
                          <a:solidFill>
                            <a:srgbClr val="000000"/>
                          </a:solidFill>
                          <a:latin typeface="Arial"/>
                          <a:ea typeface="Arial"/>
                        </a:rPr>
                        <a:t>Agnostic</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$40-50k</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76</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09960">
                <a:tc>
                  <a:txBody>
                    <a:bodyPr anchor="ctr">
                      <a:noAutofit/>
                    </a:bodyPr>
                    <a:p>
                      <a:pPr>
                        <a:lnSpc>
                          <a:spcPct val="100000"/>
                        </a:lnSpc>
                        <a:buNone/>
                        <a:tabLst>
                          <a:tab algn="l" pos="0"/>
                        </a:tabLst>
                      </a:pPr>
                      <a:r>
                        <a:rPr b="0" lang="en-US" sz="1400" spc="-1" strike="noStrike">
                          <a:solidFill>
                            <a:srgbClr val="000000"/>
                          </a:solidFill>
                          <a:latin typeface="Arial"/>
                          <a:ea typeface="Arial"/>
                        </a:rPr>
                        <a:t>Agnostic</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$50-75k</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137</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09960">
                <a:tc>
                  <a:txBody>
                    <a:bodyPr anchor="ctr">
                      <a:noAutofit/>
                    </a:bodyPr>
                    <a:p>
                      <a:pPr>
                        <a:lnSpc>
                          <a:spcPct val="100000"/>
                        </a:lnSpc>
                        <a:buNone/>
                        <a:tabLst>
                          <a:tab algn="l" pos="0"/>
                        </a:tabLst>
                      </a:pPr>
                      <a:r>
                        <a:rPr b="0" lang="en-US" sz="1400" spc="-1" strike="noStrike">
                          <a:solidFill>
                            <a:srgbClr val="000000"/>
                          </a:solidFill>
                          <a:latin typeface="Arial"/>
                          <a:ea typeface="Arial"/>
                        </a:rPr>
                        <a:t>Agnostic</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$10-20k</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34</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09960">
                <a:tc>
                  <a:txBody>
                    <a:bodyPr anchor="ctr">
                      <a:noAutofit/>
                    </a:bodyPr>
                    <a:p>
                      <a:pPr>
                        <a:lnSpc>
                          <a:spcPct val="100000"/>
                        </a:lnSpc>
                        <a:buNone/>
                        <a:tabLst>
                          <a:tab algn="l" pos="0"/>
                        </a:tabLst>
                      </a:pPr>
                      <a:r>
                        <a:rPr b="0" lang="en-US" sz="1400" spc="-1" strike="noStrike">
                          <a:solidFill>
                            <a:srgbClr val="000000"/>
                          </a:solidFill>
                          <a:latin typeface="Arial"/>
                          <a:ea typeface="Arial"/>
                        </a:rPr>
                        <a:t>Agnostic</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$20-30k</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60</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09960">
                <a:tc>
                  <a:txBody>
                    <a:bodyPr anchor="ctr">
                      <a:noAutofit/>
                    </a:bodyPr>
                    <a:p>
                      <a:pPr>
                        <a:lnSpc>
                          <a:spcPct val="100000"/>
                        </a:lnSpc>
                        <a:buNone/>
                        <a:tabLst>
                          <a:tab algn="l" pos="0"/>
                        </a:tabLst>
                      </a:pPr>
                      <a:r>
                        <a:rPr b="0" lang="en-US" sz="1400" spc="-1" strike="noStrike">
                          <a:solidFill>
                            <a:srgbClr val="000000"/>
                          </a:solidFill>
                          <a:latin typeface="Arial"/>
                          <a:ea typeface="Arial"/>
                        </a:rPr>
                        <a:t>Atheist</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$40-50k</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35</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09960">
                <a:tc>
                  <a:txBody>
                    <a:bodyPr anchor="ctr">
                      <a:noAutofit/>
                    </a:bodyPr>
                    <a:p>
                      <a:pPr>
                        <a:lnSpc>
                          <a:spcPct val="100000"/>
                        </a:lnSpc>
                        <a:buNone/>
                        <a:tabLst>
                          <a:tab algn="l" pos="0"/>
                        </a:tabLst>
                      </a:pPr>
                      <a:r>
                        <a:rPr b="0" lang="en-US" sz="1400" spc="-1" strike="noStrike">
                          <a:solidFill>
                            <a:srgbClr val="000000"/>
                          </a:solidFill>
                          <a:latin typeface="Arial"/>
                          <a:ea typeface="Arial"/>
                        </a:rPr>
                        <a:t>Atheist</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$20-30k</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37</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09960">
                <a:tc>
                  <a:txBody>
                    <a:bodyPr anchor="ctr">
                      <a:noAutofit/>
                    </a:bodyPr>
                    <a:p>
                      <a:pPr>
                        <a:lnSpc>
                          <a:spcPct val="100000"/>
                        </a:lnSpc>
                        <a:buNone/>
                        <a:tabLst>
                          <a:tab algn="l" pos="0"/>
                        </a:tabLst>
                      </a:pPr>
                      <a:r>
                        <a:rPr b="0" lang="en-US" sz="1400" spc="-1" strike="noStrike">
                          <a:solidFill>
                            <a:srgbClr val="000000"/>
                          </a:solidFill>
                          <a:latin typeface="Arial"/>
                          <a:ea typeface="Arial"/>
                        </a:rPr>
                        <a:t>Atheist</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$10-20k</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27</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11040">
                <a:tc>
                  <a:txBody>
                    <a:bodyPr anchor="ctr">
                      <a:noAutofit/>
                    </a:bodyPr>
                    <a:p>
                      <a:pPr>
                        <a:lnSpc>
                          <a:spcPct val="100000"/>
                        </a:lnSpc>
                        <a:buNone/>
                        <a:tabLst>
                          <a:tab algn="l" pos="0"/>
                        </a:tabLst>
                      </a:pPr>
                      <a:r>
                        <a:rPr b="0" lang="en-US" sz="1400" spc="-1" strike="noStrike">
                          <a:solidFill>
                            <a:srgbClr val="000000"/>
                          </a:solidFill>
                          <a:latin typeface="Arial"/>
                          <a:ea typeface="Arial"/>
                        </a:rPr>
                        <a:t>Atheist</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$30-40k</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400" spc="-1" strike="noStrike">
                          <a:solidFill>
                            <a:srgbClr val="000000"/>
                          </a:solidFill>
                          <a:latin typeface="Arial"/>
                          <a:ea typeface="Arial"/>
                        </a:rPr>
                        <a:t>52</a:t>
                      </a:r>
                      <a:endParaRPr b="0" lang="en-US" sz="14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432" name="Google Shape;661;p56"/>
          <p:cNvSpPr/>
          <p:nvPr/>
        </p:nvSpPr>
        <p:spPr>
          <a:xfrm>
            <a:off x="609480" y="152640"/>
            <a:ext cx="7720920" cy="763920"/>
          </a:xfrm>
          <a:prstGeom prst="rect">
            <a:avLst/>
          </a:prstGeom>
          <a:noFill/>
          <a:ln w="0">
            <a:noFill/>
          </a:ln>
        </p:spPr>
        <p:style>
          <a:lnRef idx="0"/>
          <a:fillRef idx="0"/>
          <a:effectRef idx="0"/>
          <a:fontRef idx="minor"/>
        </p:style>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MELTING DATA II</a:t>
            </a:r>
            <a:endParaRPr b="0" lang="en-US" sz="3600" spc="-1" strike="noStrike">
              <a:latin typeface="Arial"/>
            </a:endParaRPr>
          </a:p>
        </p:txBody>
      </p:sp>
    </p:spTree>
  </p:cSld>
  <mc:AlternateContent>
    <mc:Choice Requires="p14">
      <p:transition spd="slow" p14:dur="2000"/>
    </mc:Choice>
    <mc:Fallback>
      <p:transition spd="slow"/>
    </mc:Fallback>
  </mc:AlternateContent>
  <p:timing>
    <p:tnLst>
      <p:par>
        <p:cTn id="659" dur="indefinite" restart="never" nodeType="tmRoot">
          <p:childTnLst>
            <p:seq>
              <p:cTn id="660" dur="indefinite" nodeType="mainSeq">
                <p:childTnLst>
                  <p:par>
                    <p:cTn id="661" fill="hold">
                      <p:stCondLst>
                        <p:cond delay="indefinite"/>
                      </p:stCondLst>
                      <p:childTnLst>
                        <p:par>
                          <p:cTn id="662" fill="hold">
                            <p:stCondLst>
                              <p:cond delay="0"/>
                            </p:stCondLst>
                            <p:childTnLst>
                              <p:par>
                                <p:cTn id="663" nodeType="clickEffect" fill="hold" presetClass="entr" presetID="1">
                                  <p:stCondLst>
                                    <p:cond delay="0"/>
                                  </p:stCondLst>
                                  <p:childTnLst>
                                    <p:set>
                                      <p:cBhvr>
                                        <p:cTn id="664" dur="1" fill="hold">
                                          <p:stCondLst>
                                            <p:cond delay="0"/>
                                          </p:stCondLst>
                                        </p:cTn>
                                        <p:tgtEl>
                                          <p:spTgt spid="430"/>
                                        </p:tgtEl>
                                        <p:attrNameLst>
                                          <p:attrName>style.visibility</p:attrName>
                                        </p:attrNameLst>
                                      </p:cBhvr>
                                      <p:to>
                                        <p:strVal val="visible"/>
                                      </p:to>
                                    </p:set>
                                  </p:childTnLst>
                                </p:cTn>
                              </p:par>
                            </p:childTnLst>
                          </p:cTn>
                        </p:par>
                      </p:childTnLst>
                    </p:cTn>
                  </p:par>
                  <p:par>
                    <p:cTn id="665" fill="hold">
                      <p:stCondLst>
                        <p:cond delay="indefinite"/>
                      </p:stCondLst>
                      <p:childTnLst>
                        <p:par>
                          <p:cTn id="666" fill="hold">
                            <p:stCondLst>
                              <p:cond delay="0"/>
                            </p:stCondLst>
                            <p:childTnLst>
                              <p:par>
                                <p:cTn id="667" nodeType="clickEffect" fill="hold" presetClass="entr" presetID="1">
                                  <p:stCondLst>
                                    <p:cond delay="0"/>
                                  </p:stCondLst>
                                  <p:childTnLst>
                                    <p:set>
                                      <p:cBhvr>
                                        <p:cTn id="668"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MORE COMPLICATED EXAMPLE</a:t>
            </a:r>
            <a:endParaRPr b="0" lang="en-US" sz="3600" spc="-1" strike="noStrike">
              <a:latin typeface="Arial"/>
            </a:endParaRPr>
          </a:p>
        </p:txBody>
      </p:sp>
      <p:sp>
        <p:nvSpPr>
          <p:cNvPr id="434"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Billboard Top 100 data for songs, covering their position on the Top 100 for 75 weeks, with two “messy” bits: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Column headers for each of the 75 weeks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If a song didn’t last 75 weeks, those columns have are null</a:t>
            </a:r>
            <a:endParaRPr b="0" lang="en-US" sz="2000" spc="-1" strike="noStrike">
              <a:latin typeface="Arial"/>
            </a:endParaRPr>
          </a:p>
        </p:txBody>
      </p:sp>
      <p:sp>
        <p:nvSpPr>
          <p:cNvPr id="435" name="PlaceHolder 3"/>
          <p:cNvSpPr>
            <a:spLocks noGrp="1"/>
          </p:cNvSpPr>
          <p:nvPr>
            <p:ph type="sldNum" idx="54"/>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716CB07E-E4F2-4E0B-AFF5-EC71DB1DB3AA}"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436" name="Google Shape;669;p57"/>
          <p:cNvGraphicFramePr/>
          <p:nvPr/>
        </p:nvGraphicFramePr>
        <p:xfrm>
          <a:off x="480600" y="3350880"/>
          <a:ext cx="8678520" cy="3031200"/>
        </p:xfrm>
        <a:graphic>
          <a:graphicData uri="http://schemas.openxmlformats.org/drawingml/2006/table">
            <a:tbl>
              <a:tblPr/>
              <a:tblGrid>
                <a:gridCol w="565560"/>
                <a:gridCol w="858960"/>
                <a:gridCol w="1178640"/>
                <a:gridCol w="867600"/>
                <a:gridCol w="867600"/>
                <a:gridCol w="867600"/>
                <a:gridCol w="867600"/>
                <a:gridCol w="867600"/>
                <a:gridCol w="867600"/>
                <a:gridCol w="870120"/>
              </a:tblGrid>
              <a:tr h="433080">
                <a:tc>
                  <a:txBody>
                    <a:bodyPr anchor="ctr">
                      <a:noAutofit/>
                    </a:bodyPr>
                    <a:p>
                      <a:pPr>
                        <a:lnSpc>
                          <a:spcPct val="100000"/>
                        </a:lnSpc>
                        <a:buNone/>
                        <a:tabLst>
                          <a:tab algn="l" pos="0"/>
                        </a:tabLst>
                      </a:pPr>
                      <a:r>
                        <a:rPr b="1" lang="en-US" sz="1200" spc="-1" strike="noStrike">
                          <a:solidFill>
                            <a:srgbClr val="ffffff"/>
                          </a:solidFill>
                          <a:latin typeface="Arial"/>
                          <a:ea typeface="Arial"/>
                        </a:rPr>
                        <a:t>year</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artist.inverted</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track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time</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genre</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date.entered</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date.peaked</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x1st.week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x2nd.week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3308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Destiny's Child</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Independent Women Part I</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3:38</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Rock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2000-09-23</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2000-11-18</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78</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63.0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43308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Santana</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Maria, Maria</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4:18</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Rock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2000-02-12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2000-04-08</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15</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8.0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43308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Savage Garden</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I Knew I Loved You</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4:07</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Rock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1999-10-23</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2000-01-29</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71</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48.0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43308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Madonna</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Music</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3:45</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Rock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2000-08-12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2000-09-16</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41</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23.0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43308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Aguilera, Christina</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Come On Over Baby</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3:38</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Rock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2000-08-05</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2000-10-14</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57</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47.0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43308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Janet</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Doesn't Really Matter</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4:17</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Rock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2000-06-17</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2000-08-26</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59</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52.0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437" name="Google Shape;670;p57"/>
          <p:cNvSpPr/>
          <p:nvPr/>
        </p:nvSpPr>
        <p:spPr>
          <a:xfrm>
            <a:off x="9289080" y="4458960"/>
            <a:ext cx="2630880" cy="777600"/>
          </a:xfrm>
          <a:prstGeom prst="rightArrow">
            <a:avLst>
              <a:gd name="adj1" fmla="val 50000"/>
              <a:gd name="adj2" fmla="val 50000"/>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Messy columns!</a:t>
            </a:r>
            <a:endParaRPr b="0" lang="en-US" sz="1800" spc="-1" strike="noStrike">
              <a:latin typeface="Arial"/>
            </a:endParaRPr>
          </a:p>
        </p:txBody>
      </p:sp>
      <p:pic>
        <p:nvPicPr>
          <p:cNvPr id="438" name="Google Shape;671;p57" descr=""/>
          <p:cNvPicPr/>
          <p:nvPr/>
        </p:nvPicPr>
        <p:blipFill>
          <a:blip r:embed="rId1"/>
          <a:stretch/>
        </p:blipFill>
        <p:spPr>
          <a:xfrm>
            <a:off x="10769760" y="185400"/>
            <a:ext cx="1029600" cy="924480"/>
          </a:xfrm>
          <a:prstGeom prst="rect">
            <a:avLst/>
          </a:prstGeom>
          <a:ln w="0">
            <a:noFill/>
          </a:ln>
        </p:spPr>
      </p:pic>
      <p:sp>
        <p:nvSpPr>
          <p:cNvPr id="439" name="Google Shape;672;p57"/>
          <p:cNvSpPr/>
          <p:nvPr/>
        </p:nvSpPr>
        <p:spPr>
          <a:xfrm>
            <a:off x="5734440" y="6534360"/>
            <a:ext cx="601884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600" spc="-1" strike="noStrike">
                <a:solidFill>
                  <a:srgbClr val="7f7f7f"/>
                </a:solidFill>
                <a:latin typeface="Arial"/>
                <a:ea typeface="Arial"/>
              </a:rPr>
              <a:t>Thanks to http://jeannicholashould.com/tidy-data-in-python.html</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669" dur="indefinite" restart="never" nodeType="tmRoot">
          <p:childTnLst>
            <p:seq>
              <p:cTn id="670" dur="indefinite" nodeType="mainSeq">
                <p:childTnLst>
                  <p:par>
                    <p:cTn id="671" fill="hold">
                      <p:stCondLst>
                        <p:cond delay="indefinite"/>
                      </p:stCondLst>
                      <p:childTnLst>
                        <p:par>
                          <p:cTn id="672" fill="hold">
                            <p:stCondLst>
                              <p:cond delay="0"/>
                            </p:stCondLst>
                            <p:childTnLst>
                              <p:par>
                                <p:cTn id="673" nodeType="clickEffect" fill="hold" presetClass="entr" presetID="1">
                                  <p:stCondLst>
                                    <p:cond delay="0"/>
                                  </p:stCondLst>
                                  <p:childTnLst>
                                    <p:set>
                                      <p:cBhvr>
                                        <p:cTn id="674" dur="1" fill="hold">
                                          <p:stCondLst>
                                            <p:cond delay="0"/>
                                          </p:stCondLst>
                                        </p:cTn>
                                        <p:tgtEl>
                                          <p:spTgt spid="434">
                                            <p:txEl>
                                              <p:pRg st="0" end="0"/>
                                            </p:txEl>
                                          </p:spTgt>
                                        </p:tgtEl>
                                        <p:attrNameLst>
                                          <p:attrName>style.visibility</p:attrName>
                                        </p:attrNameLst>
                                      </p:cBhvr>
                                      <p:to>
                                        <p:strVal val="visible"/>
                                      </p:to>
                                    </p:set>
                                  </p:childTnLst>
                                </p:cTn>
                              </p:par>
                            </p:childTnLst>
                          </p:cTn>
                        </p:par>
                      </p:childTnLst>
                    </p:cTn>
                  </p:par>
                  <p:par>
                    <p:cTn id="675" fill="hold">
                      <p:stCondLst>
                        <p:cond delay="indefinite"/>
                      </p:stCondLst>
                      <p:childTnLst>
                        <p:par>
                          <p:cTn id="676" fill="hold">
                            <p:stCondLst>
                              <p:cond delay="0"/>
                            </p:stCondLst>
                            <p:childTnLst>
                              <p:par>
                                <p:cTn id="677" nodeType="clickEffect" fill="hold" presetClass="entr" presetID="1">
                                  <p:stCondLst>
                                    <p:cond delay="0"/>
                                  </p:stCondLst>
                                  <p:childTnLst>
                                    <p:set>
                                      <p:cBhvr>
                                        <p:cTn id="678" dur="1" fill="hold">
                                          <p:stCondLst>
                                            <p:cond delay="0"/>
                                          </p:stCondLst>
                                        </p:cTn>
                                        <p:tgtEl>
                                          <p:spTgt spid="434">
                                            <p:txEl>
                                              <p:pRg st="1" end="1"/>
                                            </p:txEl>
                                          </p:spTgt>
                                        </p:tgtEl>
                                        <p:attrNameLst>
                                          <p:attrName>style.visibility</p:attrName>
                                        </p:attrNameLst>
                                      </p:cBhvr>
                                      <p:to>
                                        <p:strVal val="visible"/>
                                      </p:to>
                                    </p:set>
                                  </p:childTnLst>
                                </p:cTn>
                              </p:par>
                            </p:childTnLst>
                          </p:cTn>
                        </p:par>
                      </p:childTnLst>
                    </p:cTn>
                  </p:par>
                  <p:par>
                    <p:cTn id="679" fill="hold">
                      <p:stCondLst>
                        <p:cond delay="indefinite"/>
                      </p:stCondLst>
                      <p:childTnLst>
                        <p:par>
                          <p:cTn id="680" fill="hold">
                            <p:stCondLst>
                              <p:cond delay="0"/>
                            </p:stCondLst>
                            <p:childTnLst>
                              <p:par>
                                <p:cTn id="681" nodeType="clickEffect" fill="hold" presetClass="entr" presetID="1">
                                  <p:stCondLst>
                                    <p:cond delay="0"/>
                                  </p:stCondLst>
                                  <p:childTnLst>
                                    <p:set>
                                      <p:cBhvr>
                                        <p:cTn id="682" dur="1" fill="hold">
                                          <p:stCondLst>
                                            <p:cond delay="0"/>
                                          </p:stCondLst>
                                        </p:cTn>
                                        <p:tgtEl>
                                          <p:spTgt spid="434">
                                            <p:txEl>
                                              <p:pRg st="2" end="2"/>
                                            </p:txEl>
                                          </p:spTgt>
                                        </p:tgtEl>
                                        <p:attrNameLst>
                                          <p:attrName>style.visibility</p:attrName>
                                        </p:attrNameLst>
                                      </p:cBhvr>
                                      <p:to>
                                        <p:strVal val="visible"/>
                                      </p:to>
                                    </p:set>
                                  </p:childTnLst>
                                </p:cTn>
                              </p:par>
                              <p:par>
                                <p:cTn id="683" nodeType="withEffect" fill="hold" presetClass="entr" presetID="1">
                                  <p:stCondLst>
                                    <p:cond delay="0"/>
                                  </p:stCondLst>
                                  <p:childTnLst>
                                    <p:set>
                                      <p:cBhvr>
                                        <p:cTn id="684" dur="1" fill="hold">
                                          <p:stCondLst>
                                            <p:cond delay="0"/>
                                          </p:stCondLst>
                                        </p:cTn>
                                        <p:tgtEl>
                                          <p:spTgt spid="438"/>
                                        </p:tgtEl>
                                        <p:attrNameLst>
                                          <p:attrName>style.visibility</p:attrName>
                                        </p:attrNameLst>
                                      </p:cBhvr>
                                      <p:to>
                                        <p:strVal val="visible"/>
                                      </p:to>
                                    </p:set>
                                  </p:childTnLst>
                                </p:cTn>
                              </p:par>
                            </p:childTnLst>
                          </p:cTn>
                        </p:par>
                      </p:childTnLst>
                    </p:cTn>
                  </p:par>
                  <p:par>
                    <p:cTn id="685" fill="hold">
                      <p:stCondLst>
                        <p:cond delay="indefinite"/>
                      </p:stCondLst>
                      <p:childTnLst>
                        <p:par>
                          <p:cTn id="686" fill="hold">
                            <p:stCondLst>
                              <p:cond delay="0"/>
                            </p:stCondLst>
                            <p:childTnLst>
                              <p:par>
                                <p:cTn id="687" nodeType="clickEffect" fill="hold" presetClass="entr" presetID="1">
                                  <p:stCondLst>
                                    <p:cond delay="0"/>
                                  </p:stCondLst>
                                  <p:childTnLst>
                                    <p:set>
                                      <p:cBhvr>
                                        <p:cTn id="688" dur="1" fill="hold">
                                          <p:stCondLst>
                                            <p:cond delay="0"/>
                                          </p:stCondLst>
                                        </p:cTn>
                                        <p:tgtEl>
                                          <p:spTgt spid="436"/>
                                        </p:tgtEl>
                                        <p:attrNameLst>
                                          <p:attrName>style.visibility</p:attrName>
                                        </p:attrNameLst>
                                      </p:cBhvr>
                                      <p:to>
                                        <p:strVal val="visible"/>
                                      </p:to>
                                    </p:set>
                                  </p:childTnLst>
                                </p:cTn>
                              </p:par>
                              <p:par>
                                <p:cTn id="689" nodeType="withEffect" fill="hold" presetClass="entr" presetID="1">
                                  <p:stCondLst>
                                    <p:cond delay="0"/>
                                  </p:stCondLst>
                                  <p:childTnLst>
                                    <p:set>
                                      <p:cBhvr>
                                        <p:cTn id="690"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MORE COMPLICATED EXAMPLE</a:t>
            </a:r>
            <a:endParaRPr b="0" lang="en-US" sz="3600" spc="-1" strike="noStrike">
              <a:latin typeface="Arial"/>
            </a:endParaRPr>
          </a:p>
        </p:txBody>
      </p:sp>
      <p:sp>
        <p:nvSpPr>
          <p:cNvPr id="441" name="PlaceHolder 2"/>
          <p:cNvSpPr>
            <a:spLocks noGrp="1"/>
          </p:cNvSpPr>
          <p:nvPr>
            <p:ph/>
          </p:nvPr>
        </p:nvSpPr>
        <p:spPr>
          <a:xfrm>
            <a:off x="609480" y="6068160"/>
            <a:ext cx="10159200" cy="58320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Creates one row per week, per record, with its rank</a:t>
            </a:r>
            <a:endParaRPr b="0" lang="en-US" sz="2000" spc="-1" strike="noStrike">
              <a:latin typeface="Arial"/>
            </a:endParaRPr>
          </a:p>
        </p:txBody>
      </p:sp>
      <p:sp>
        <p:nvSpPr>
          <p:cNvPr id="442" name="PlaceHolder 3"/>
          <p:cNvSpPr>
            <a:spLocks noGrp="1"/>
          </p:cNvSpPr>
          <p:nvPr>
            <p:ph type="sldNum" idx="55"/>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D08C4213-FBC7-47A1-9048-96E832ED6315}"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443" name="Google Shape;680;p58"/>
          <p:cNvSpPr/>
          <p:nvPr/>
        </p:nvSpPr>
        <p:spPr>
          <a:xfrm>
            <a:off x="1981080" y="1629360"/>
            <a:ext cx="7996680" cy="41562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800" spc="-1" strike="noStrike">
                <a:solidFill>
                  <a:srgbClr val="92d050"/>
                </a:solidFill>
                <a:latin typeface="Courier New"/>
                <a:ea typeface="Courier New"/>
              </a:rPr>
              <a:t># Keep identifier variables</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id_vars = ["year",</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"artist.inverted",</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"track",</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"time",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"genre",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"date.entered",</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"date.peaked"]</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800" spc="-1" strike="noStrike">
                <a:solidFill>
                  <a:srgbClr val="92d050"/>
                </a:solidFill>
                <a:latin typeface="Courier New"/>
                <a:ea typeface="Courier New"/>
              </a:rPr>
              <a:t># Melt the rest into week and rank columns</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df = pd.melt(frame=df,</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id_vars=id_vars,</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var_name="week",</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value_name="rank")</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691" dur="indefinite" restart="never" nodeType="tmRoot">
          <p:childTnLst>
            <p:seq>
              <p:cTn id="692" dur="indefinite" nodeType="mainSeq">
                <p:childTnLst>
                  <p:par>
                    <p:cTn id="693" fill="hold">
                      <p:stCondLst>
                        <p:cond delay="indefinite"/>
                      </p:stCondLst>
                      <p:childTnLst>
                        <p:par>
                          <p:cTn id="694" fill="hold">
                            <p:stCondLst>
                              <p:cond delay="0"/>
                            </p:stCondLst>
                            <p:childTnLst>
                              <p:par>
                                <p:cTn id="695" nodeType="clickEffect" fill="hold" presetClass="entr" presetID="1">
                                  <p:stCondLst>
                                    <p:cond delay="0"/>
                                  </p:stCondLst>
                                  <p:childTnLst>
                                    <p:set>
                                      <p:cBhvr>
                                        <p:cTn id="696" dur="1" fill="hold">
                                          <p:stCondLst>
                                            <p:cond delay="0"/>
                                          </p:stCondLst>
                                        </p:cTn>
                                        <p:tgtEl>
                                          <p:spTgt spid="443"/>
                                        </p:tgtEl>
                                        <p:attrNameLst>
                                          <p:attrName>style.visibility</p:attrName>
                                        </p:attrNameLst>
                                      </p:cBhvr>
                                      <p:to>
                                        <p:strVal val="visible"/>
                                      </p:to>
                                    </p:set>
                                  </p:childTnLst>
                                </p:cTn>
                              </p:par>
                            </p:childTnLst>
                          </p:cTn>
                        </p:par>
                      </p:childTnLst>
                    </p:cTn>
                  </p:par>
                  <p:par>
                    <p:cTn id="697" fill="hold">
                      <p:stCondLst>
                        <p:cond delay="indefinite"/>
                      </p:stCondLst>
                      <p:childTnLst>
                        <p:par>
                          <p:cTn id="698" fill="hold">
                            <p:stCondLst>
                              <p:cond delay="0"/>
                            </p:stCondLst>
                            <p:childTnLst>
                              <p:par>
                                <p:cTn id="699" nodeType="clickEffect" fill="hold" presetClass="entr" presetID="1">
                                  <p:stCondLst>
                                    <p:cond delay="0"/>
                                  </p:stCondLst>
                                  <p:childTnLst>
                                    <p:set>
                                      <p:cBhvr>
                                        <p:cTn id="700" dur="1" fill="hold">
                                          <p:stCondLst>
                                            <p:cond delay="0"/>
                                          </p:stCondLst>
                                        </p:cTn>
                                        <p:tgtEl>
                                          <p:spTgt spid="441">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MORE COMPLICATED EXAMPLE</a:t>
            </a:r>
            <a:endParaRPr b="0" lang="en-US" sz="3600" spc="-1" strike="noStrike">
              <a:latin typeface="Arial"/>
            </a:endParaRPr>
          </a:p>
        </p:txBody>
      </p:sp>
      <p:sp>
        <p:nvSpPr>
          <p:cNvPr id="445"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endParaRPr b="0" lang="en-US" sz="3200" spc="-1" strike="noStrike">
              <a:latin typeface="Arial"/>
            </a:endParaRPr>
          </a:p>
        </p:txBody>
      </p:sp>
      <p:sp>
        <p:nvSpPr>
          <p:cNvPr id="446" name="PlaceHolder 3"/>
          <p:cNvSpPr>
            <a:spLocks noGrp="1"/>
          </p:cNvSpPr>
          <p:nvPr>
            <p:ph type="sldNum" idx="56"/>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A8DDC52D-C04F-433D-A914-12C083D8EF33}"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447" name="Google Shape;688;p59"/>
          <p:cNvSpPr/>
          <p:nvPr/>
        </p:nvSpPr>
        <p:spPr>
          <a:xfrm>
            <a:off x="1981080" y="1524240"/>
            <a:ext cx="7996680" cy="142344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800" spc="-1" strike="noStrike">
                <a:solidFill>
                  <a:srgbClr val="92d050"/>
                </a:solidFill>
                <a:latin typeface="Courier New"/>
                <a:ea typeface="Courier New"/>
              </a:rPr>
              <a:t># Formatting</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df["week"] = df['week'].str.extract('(\d+)’,</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expand=False).astype(int)</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df["rank"] = df["rank"].astype(int)</a:t>
            </a:r>
            <a:endParaRPr b="0" lang="en-US" sz="1800" spc="-1" strike="noStrike">
              <a:latin typeface="Arial"/>
            </a:endParaRPr>
          </a:p>
          <a:p>
            <a:pPr>
              <a:lnSpc>
                <a:spcPct val="100000"/>
              </a:lnSpc>
              <a:buNone/>
              <a:tabLst>
                <a:tab algn="l" pos="0"/>
              </a:tabLst>
            </a:pPr>
            <a:endParaRPr b="0" lang="en-US" sz="1800" spc="-1" strike="noStrike">
              <a:latin typeface="Arial"/>
            </a:endParaRPr>
          </a:p>
        </p:txBody>
      </p:sp>
      <p:sp>
        <p:nvSpPr>
          <p:cNvPr id="448" name="Google Shape;689;p59"/>
          <p:cNvSpPr/>
          <p:nvPr/>
        </p:nvSpPr>
        <p:spPr>
          <a:xfrm>
            <a:off x="1981080" y="3687120"/>
            <a:ext cx="7996680" cy="25182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800" spc="-1" strike="noStrike">
                <a:solidFill>
                  <a:srgbClr val="92d050"/>
                </a:solidFill>
                <a:latin typeface="Courier New"/>
                <a:ea typeface="Courier New"/>
              </a:rPr>
              <a:t># Cleaning out unnecessary rows</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df = df.dropna()</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800" spc="-1" strike="noStrike">
                <a:solidFill>
                  <a:srgbClr val="92d050"/>
                </a:solidFill>
                <a:latin typeface="Courier New"/>
                <a:ea typeface="Courier New"/>
              </a:rPr>
              <a:t># Create "date" columns</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df['date'] = pd.to_datetime(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df['date.entered']) +</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pd.to_timedelta(df['week'], unit='w') –</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pd.DateOffset(weeks=1) </a:t>
            </a:r>
            <a:br/>
            <a:endParaRPr b="0" lang="en-US" sz="1800" spc="-1" strike="noStrike">
              <a:latin typeface="Arial"/>
            </a:endParaRPr>
          </a:p>
        </p:txBody>
      </p:sp>
      <p:sp>
        <p:nvSpPr>
          <p:cNvPr id="449" name="Google Shape;690;p59"/>
          <p:cNvSpPr/>
          <p:nvPr/>
        </p:nvSpPr>
        <p:spPr>
          <a:xfrm>
            <a:off x="1981080" y="3043080"/>
            <a:ext cx="7996680" cy="406440"/>
          </a:xfrm>
          <a:prstGeom prst="roundRect">
            <a:avLst>
              <a:gd name="adj" fmla="val 16667"/>
            </a:avLst>
          </a:prstGeom>
          <a:solidFill>
            <a:srgbClr val="4d6bb4"/>
          </a:solidFill>
          <a:ln w="12600">
            <a:solidFill>
              <a:srgbClr val="4d69ad"/>
            </a:solidFill>
            <a:round/>
          </a:ln>
          <a:effectLst>
            <a:outerShdw dist="23040" dir="0" blurRad="39960" rotWithShape="0">
              <a:srgbClr val="000000">
                <a:alpha val="40000"/>
              </a:srgbClr>
            </a:outerShdw>
          </a:effectLst>
        </p:spPr>
        <p:style>
          <a:lnRef idx="0"/>
          <a:fillRef idx="0"/>
          <a:effectRef idx="0"/>
          <a:fontRef idx="minor"/>
        </p:style>
        <p:txBody>
          <a:bodyPr lIns="90000" rIns="90000" tIns="45000" bIns="45000" anchor="ctr">
            <a:noAutofit/>
          </a:bodyPr>
          <a:p>
            <a:pPr>
              <a:lnSpc>
                <a:spcPct val="100000"/>
              </a:lnSpc>
              <a:buNone/>
              <a:tabLst>
                <a:tab algn="l" pos="0"/>
              </a:tabLst>
            </a:pPr>
            <a:r>
              <a:rPr b="0" lang="en-US" sz="1800" spc="-1" strike="noStrike">
                <a:solidFill>
                  <a:srgbClr val="ffffff"/>
                </a:solidFill>
                <a:latin typeface="Courier New"/>
                <a:ea typeface="Courier New"/>
              </a:rPr>
              <a:t>[…, “x2nd.week”, 63.0] 🡪 […, 2, 63]</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701" dur="indefinite" restart="never" nodeType="tmRoot">
          <p:childTnLst>
            <p:seq>
              <p:cTn id="702" dur="indefinite" nodeType="mainSeq">
                <p:childTnLst>
                  <p:par>
                    <p:cTn id="703" fill="hold">
                      <p:stCondLst>
                        <p:cond delay="indefinite"/>
                      </p:stCondLst>
                      <p:childTnLst>
                        <p:par>
                          <p:cTn id="704" fill="hold">
                            <p:stCondLst>
                              <p:cond delay="0"/>
                            </p:stCondLst>
                            <p:childTnLst>
                              <p:par>
                                <p:cTn id="705" nodeType="clickEffect" fill="hold" presetClass="entr" presetID="1">
                                  <p:stCondLst>
                                    <p:cond delay="0"/>
                                  </p:stCondLst>
                                  <p:childTnLst>
                                    <p:set>
                                      <p:cBhvr>
                                        <p:cTn id="706" dur="1" fill="hold">
                                          <p:stCondLst>
                                            <p:cond delay="0"/>
                                          </p:stCondLst>
                                        </p:cTn>
                                        <p:tgtEl>
                                          <p:spTgt spid="447"/>
                                        </p:tgtEl>
                                        <p:attrNameLst>
                                          <p:attrName>style.visibility</p:attrName>
                                        </p:attrNameLst>
                                      </p:cBhvr>
                                      <p:to>
                                        <p:strVal val="visible"/>
                                      </p:to>
                                    </p:set>
                                  </p:childTnLst>
                                </p:cTn>
                              </p:par>
                            </p:childTnLst>
                          </p:cTn>
                        </p:par>
                      </p:childTnLst>
                    </p:cTn>
                  </p:par>
                  <p:par>
                    <p:cTn id="707" fill="hold">
                      <p:stCondLst>
                        <p:cond delay="indefinite"/>
                      </p:stCondLst>
                      <p:childTnLst>
                        <p:par>
                          <p:cTn id="708" fill="hold">
                            <p:stCondLst>
                              <p:cond delay="0"/>
                            </p:stCondLst>
                            <p:childTnLst>
                              <p:par>
                                <p:cTn id="709" nodeType="clickEffect" fill="hold" presetClass="entr" presetID="1">
                                  <p:stCondLst>
                                    <p:cond delay="0"/>
                                  </p:stCondLst>
                                  <p:childTnLst>
                                    <p:set>
                                      <p:cBhvr>
                                        <p:cTn id="710" dur="1" fill="hold">
                                          <p:stCondLst>
                                            <p:cond delay="0"/>
                                          </p:stCondLst>
                                        </p:cTn>
                                        <p:tgtEl>
                                          <p:spTgt spid="449"/>
                                        </p:tgtEl>
                                        <p:attrNameLst>
                                          <p:attrName>style.visibility</p:attrName>
                                        </p:attrNameLst>
                                      </p:cBhvr>
                                      <p:to>
                                        <p:strVal val="visible"/>
                                      </p:to>
                                    </p:set>
                                  </p:childTnLst>
                                </p:cTn>
                              </p:par>
                            </p:childTnLst>
                          </p:cTn>
                        </p:par>
                      </p:childTnLst>
                    </p:cTn>
                  </p:par>
                  <p:par>
                    <p:cTn id="711" fill="hold">
                      <p:stCondLst>
                        <p:cond delay="indefinite"/>
                      </p:stCondLst>
                      <p:childTnLst>
                        <p:par>
                          <p:cTn id="712" fill="hold">
                            <p:stCondLst>
                              <p:cond delay="0"/>
                            </p:stCondLst>
                            <p:childTnLst>
                              <p:par>
                                <p:cTn id="713" nodeType="clickEffect" fill="hold" presetClass="entr" presetID="1">
                                  <p:stCondLst>
                                    <p:cond delay="0"/>
                                  </p:stCondLst>
                                  <p:childTnLst>
                                    <p:set>
                                      <p:cBhvr>
                                        <p:cTn id="714"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MORE COMPLICATED EXAMPLE</a:t>
            </a:r>
            <a:endParaRPr b="0" lang="en-US" sz="3600" spc="-1" strike="noStrike">
              <a:latin typeface="Arial"/>
            </a:endParaRPr>
          </a:p>
        </p:txBody>
      </p:sp>
      <p:sp>
        <p:nvSpPr>
          <p:cNvPr id="451"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endParaRPr b="0" lang="en-US" sz="3200" spc="-1" strike="noStrike">
              <a:latin typeface="Arial"/>
            </a:endParaRPr>
          </a:p>
        </p:txBody>
      </p:sp>
      <p:sp>
        <p:nvSpPr>
          <p:cNvPr id="452" name="PlaceHolder 3"/>
          <p:cNvSpPr>
            <a:spLocks noGrp="1"/>
          </p:cNvSpPr>
          <p:nvPr>
            <p:ph type="sldNum" idx="57"/>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5335EA1D-BB2F-4BF0-8708-8EDF8C3B197A}"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453" name="Google Shape;698;p60"/>
          <p:cNvSpPr/>
          <p:nvPr/>
        </p:nvSpPr>
        <p:spPr>
          <a:xfrm>
            <a:off x="1981080" y="1524240"/>
            <a:ext cx="7996680" cy="52009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800" spc="-1" strike="noStrike">
                <a:solidFill>
                  <a:srgbClr val="92d050"/>
                </a:solidFill>
                <a:latin typeface="Courier New"/>
                <a:ea typeface="Courier New"/>
              </a:rPr>
              <a:t># Ignore now-redundant, messy columns</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df = df[["year",</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"artist.inverted",</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"track",</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"time",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"genre",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"week",</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"rank",</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"date"]]</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df = df.sort_values(ascending=True,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by=["year","artist.inverted","track","week","rank"])</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800" spc="-1" strike="noStrike">
                <a:solidFill>
                  <a:srgbClr val="92d050"/>
                </a:solidFill>
                <a:latin typeface="Courier New"/>
                <a:ea typeface="Courier New"/>
              </a:rPr>
              <a:t># Keep tidy dataset for future usage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billboard = df</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df.head(10)</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715" dur="indefinite" restart="never" nodeType="tmRoot">
          <p:childTnLst>
            <p:seq>
              <p:cTn id="716" dur="indefinite" nodeType="mainSeq">
                <p:childTnLst>
                  <p:par>
                    <p:cTn id="717" fill="hold">
                      <p:stCondLst>
                        <p:cond delay="indefinite"/>
                      </p:stCondLst>
                      <p:childTnLst>
                        <p:par>
                          <p:cTn id="718" fill="hold">
                            <p:stCondLst>
                              <p:cond delay="0"/>
                            </p:stCondLst>
                            <p:childTnLst>
                              <p:par>
                                <p:cTn id="719" nodeType="clickEffect" fill="hold" presetClass="entr" presetID="1">
                                  <p:stCondLst>
                                    <p:cond delay="0"/>
                                  </p:stCondLst>
                                  <p:childTnLst>
                                    <p:set>
                                      <p:cBhvr>
                                        <p:cTn id="720"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MORE COMPLICATED EXAMPLE</a:t>
            </a:r>
            <a:endParaRPr b="0" lang="en-US" sz="3600" spc="-1" strike="noStrike">
              <a:latin typeface="Arial"/>
            </a:endParaRPr>
          </a:p>
        </p:txBody>
      </p:sp>
      <p:sp>
        <p:nvSpPr>
          <p:cNvPr id="455"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endParaRPr b="0" lang="en-US" sz="3200" spc="-1" strike="noStrike">
              <a:latin typeface="Arial"/>
            </a:endParaRPr>
          </a:p>
        </p:txBody>
      </p:sp>
      <p:sp>
        <p:nvSpPr>
          <p:cNvPr id="456" name="PlaceHolder 3"/>
          <p:cNvSpPr>
            <a:spLocks noGrp="1"/>
          </p:cNvSpPr>
          <p:nvPr>
            <p:ph type="sldNum" idx="58"/>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AF68843A-DAD1-4621-B7CA-D6D8B035F1C6}"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457" name="Google Shape;706;p61"/>
          <p:cNvGraphicFramePr/>
          <p:nvPr/>
        </p:nvGraphicFramePr>
        <p:xfrm>
          <a:off x="1872360" y="1643400"/>
          <a:ext cx="8213760" cy="4327560"/>
        </p:xfrm>
        <a:graphic>
          <a:graphicData uri="http://schemas.openxmlformats.org/drawingml/2006/table">
            <a:tbl>
              <a:tblPr/>
              <a:tblGrid>
                <a:gridCol w="540000"/>
                <a:gridCol w="781560"/>
                <a:gridCol w="2770560"/>
                <a:gridCol w="529200"/>
                <a:gridCol w="813600"/>
                <a:gridCol w="568080"/>
                <a:gridCol w="783000"/>
                <a:gridCol w="1428120"/>
              </a:tblGrid>
              <a:tr h="433080">
                <a:tc>
                  <a:txBody>
                    <a:bodyPr anchor="ctr">
                      <a:noAutofit/>
                    </a:bodyPr>
                    <a:p>
                      <a:pPr>
                        <a:lnSpc>
                          <a:spcPct val="100000"/>
                        </a:lnSpc>
                        <a:buNone/>
                        <a:tabLst>
                          <a:tab algn="l" pos="0"/>
                        </a:tabLst>
                      </a:pPr>
                      <a:r>
                        <a:rPr b="1" lang="en-US" sz="1200" spc="-1" strike="noStrike">
                          <a:solidFill>
                            <a:srgbClr val="ffffff"/>
                          </a:solidFill>
                          <a:latin typeface="Arial"/>
                          <a:ea typeface="Arial"/>
                        </a:rPr>
                        <a:t>year</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artist.inverted</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track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time</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genre</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week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rank</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ctr">
                      <a:noAutofit/>
                    </a:bodyPr>
                    <a:p>
                      <a:pPr>
                        <a:lnSpc>
                          <a:spcPct val="100000"/>
                        </a:lnSpc>
                        <a:buNone/>
                        <a:tabLst>
                          <a:tab algn="l" pos="0"/>
                        </a:tabLst>
                      </a:pPr>
                      <a:r>
                        <a:rPr b="1" lang="en-US" sz="1200" spc="-1" strike="noStrike">
                          <a:solidFill>
                            <a:srgbClr val="ffffff"/>
                          </a:solidFill>
                          <a:latin typeface="Arial"/>
                          <a:ea typeface="Arial"/>
                        </a:rPr>
                        <a:t>date</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 Pac</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Baby Don't Cry (Keep Ya Head Up II)</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4:22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Rap</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1</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87</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2000-02-26</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 Pac</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Baby Don't Cry (Keep Ya Head Up II)</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4:22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Rap</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82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2000-03-04</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 Pac</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Baby Don't Cry (Keep Ya Head Up II)</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4:22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Rap</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3</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72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2000-03-11</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 Pac</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Baby Don't Cry (Keep Ya Head Up II)</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4:22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Rap</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77</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2000-03-18</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 Pac</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Baby Don't Cry (Keep Ya Head Up II)</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4:22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Rap</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5</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87</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2000-03-25</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 Pac</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Baby Don't Cry (Keep Ya Head Up II)</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4:22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Rap</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6</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94</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2000-04-01</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 Pac</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Baby Don't Cry (Keep Ya Head Up II)</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4:22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Rap</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7</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99</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2000-04-08</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43308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2Ge+her</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The Hardest Part Of Breaking Up (Is Getting Ba...</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3:15</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R&amp;B</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1</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91</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2000-09-02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43308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2Ge+her</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The Hardest Part Of Breaking Up (Is Getting Ba...</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3:15</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R&amp;B</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87</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2000-09-09</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r h="433080">
                <a:tc>
                  <a:txBody>
                    <a:bodyPr anchor="ctr">
                      <a:noAutofit/>
                    </a:bodyPr>
                    <a:p>
                      <a:pPr>
                        <a:lnSpc>
                          <a:spcPct val="100000"/>
                        </a:lnSpc>
                        <a:buNone/>
                        <a:tabLst>
                          <a:tab algn="l" pos="0"/>
                        </a:tabLst>
                      </a:pPr>
                      <a:r>
                        <a:rPr b="0" lang="en-US" sz="1200" spc="-1" strike="noStrike">
                          <a:solidFill>
                            <a:srgbClr val="000000"/>
                          </a:solidFill>
                          <a:latin typeface="Arial"/>
                          <a:ea typeface="Arial"/>
                        </a:rPr>
                        <a:t>2000</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2Ge+her</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The Hardest Part Of Breaking Up (Is Getting Ba...</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3:15</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R&amp;B</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3</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92</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noAutofit/>
                    </a:bodyPr>
                    <a:p>
                      <a:pPr>
                        <a:lnSpc>
                          <a:spcPct val="100000"/>
                        </a:lnSpc>
                        <a:buNone/>
                        <a:tabLst>
                          <a:tab algn="l" pos="0"/>
                        </a:tabLst>
                      </a:pPr>
                      <a:r>
                        <a:rPr b="0" lang="en-US" sz="1200" spc="-1" strike="noStrike">
                          <a:solidFill>
                            <a:srgbClr val="000000"/>
                          </a:solidFill>
                          <a:latin typeface="Arial"/>
                          <a:ea typeface="Arial"/>
                        </a:rPr>
                        <a:t>2000-09-16</a:t>
                      </a:r>
                      <a:endParaRPr b="0" lang="en-US" sz="1200" spc="-1" strike="noStrike">
                        <a:latin typeface="Arial"/>
                      </a:endParaRPr>
                    </a:p>
                  </a:txBody>
                  <a:tcPr anchor="ct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458" name="Google Shape;707;p61"/>
          <p:cNvSpPr/>
          <p:nvPr/>
        </p:nvSpPr>
        <p:spPr>
          <a:xfrm>
            <a:off x="4338360" y="6186960"/>
            <a:ext cx="32821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800" spc="-1" strike="noStrike">
                <a:solidFill>
                  <a:srgbClr val="d1282e"/>
                </a:solidFill>
                <a:latin typeface="Arial"/>
                <a:ea typeface="Arial"/>
              </a:rPr>
              <a: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721" dur="indefinite" restart="never" nodeType="tmRoot">
          <p:childTnLst>
            <p:seq>
              <p:cTn id="722" dur="indefinite" nodeType="mainSeq">
                <p:childTnLst>
                  <p:par>
                    <p:cTn id="723" fill="hold">
                      <p:stCondLst>
                        <p:cond delay="indefinite"/>
                      </p:stCondLst>
                      <p:childTnLst>
                        <p:par>
                          <p:cTn id="724" fill="hold">
                            <p:stCondLst>
                              <p:cond delay="0"/>
                            </p:stCondLst>
                            <p:childTnLst>
                              <p:par>
                                <p:cTn id="725" nodeType="clickEffect" fill="hold" presetClass="entr" presetID="1">
                                  <p:stCondLst>
                                    <p:cond delay="0"/>
                                  </p:stCondLst>
                                  <p:childTnLst>
                                    <p:set>
                                      <p:cBhvr>
                                        <p:cTn id="726" dur="1" fill="hold">
                                          <p:stCondLst>
                                            <p:cond delay="0"/>
                                          </p:stCondLst>
                                        </p:cTn>
                                        <p:tgtEl>
                                          <p:spTgt spid="457"/>
                                        </p:tgtEl>
                                        <p:attrNameLst>
                                          <p:attrName>style.visibility</p:attrName>
                                        </p:attrNameLst>
                                      </p:cBhvr>
                                      <p:to>
                                        <p:strVal val="visible"/>
                                      </p:to>
                                    </p:set>
                                  </p:childTnLst>
                                </p:cTn>
                              </p:par>
                              <p:par>
                                <p:cTn id="727" nodeType="withEffect" fill="hold" presetClass="entr" presetID="1">
                                  <p:stCondLst>
                                    <p:cond delay="0"/>
                                  </p:stCondLst>
                                  <p:childTnLst>
                                    <p:set>
                                      <p:cBhvr>
                                        <p:cTn id="728"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THE </a:t>
            </a:r>
            <a:r>
              <a:rPr b="0" lang="en-US" sz="3600" spc="-1" strike="noStrike">
                <a:solidFill>
                  <a:srgbClr val="d1282e"/>
                </a:solidFill>
                <a:latin typeface="Arial Black"/>
                <a:ea typeface="Arial Black"/>
              </a:rPr>
              <a:t>DAT</a:t>
            </a:r>
            <a:r>
              <a:rPr b="0" lang="en-US" sz="3600" spc="-1" strike="noStrike">
                <a:solidFill>
                  <a:srgbClr val="d1282e"/>
                </a:solidFill>
                <a:latin typeface="Arial Black"/>
                <a:ea typeface="Arial Black"/>
              </a:rPr>
              <a:t>A </a:t>
            </a:r>
            <a:r>
              <a:rPr b="0" lang="en-US" sz="3600" spc="-1" strike="noStrike">
                <a:solidFill>
                  <a:srgbClr val="d1282e"/>
                </a:solidFill>
                <a:latin typeface="Arial Black"/>
                <a:ea typeface="Arial Black"/>
              </a:rPr>
              <a:t>LIFE</a:t>
            </a:r>
            <a:r>
              <a:rPr b="0" lang="en-US" sz="3600" spc="-1" strike="noStrike">
                <a:solidFill>
                  <a:srgbClr val="d1282e"/>
                </a:solidFill>
                <a:latin typeface="Arial Black"/>
                <a:ea typeface="Arial Black"/>
              </a:rPr>
              <a:t>CYC</a:t>
            </a:r>
            <a:r>
              <a:rPr b="0" lang="en-US" sz="3600" spc="-1" strike="noStrike">
                <a:solidFill>
                  <a:srgbClr val="d1282e"/>
                </a:solidFill>
                <a:latin typeface="Arial Black"/>
                <a:ea typeface="Arial Black"/>
              </a:rPr>
              <a:t>LE</a:t>
            </a:r>
            <a:endParaRPr b="0" lang="en-US" sz="3600" spc="-1" strike="noStrike">
              <a:latin typeface="Arial"/>
            </a:endParaRPr>
          </a:p>
        </p:txBody>
      </p:sp>
      <p:sp>
        <p:nvSpPr>
          <p:cNvPr id="106" name="PlaceHolder 2"/>
          <p:cNvSpPr>
            <a:spLocks noGrp="1"/>
          </p:cNvSpPr>
          <p:nvPr>
            <p:ph type="sldNum" idx="14"/>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2B39DC3E-8B03-4633-BE2B-95623A0F66A4}" type="slidenum">
              <a:rPr b="1" lang="en-US" sz="2400" spc="-1" strike="noStrike">
                <a:solidFill>
                  <a:srgbClr val="d1282e"/>
                </a:solidFill>
                <a:latin typeface="Arial"/>
                <a:ea typeface="Arial"/>
              </a:rPr>
              <a:t>5</a:t>
            </a:fld>
            <a:endParaRPr b="0" lang="en-US" sz="2400" spc="-1" strike="noStrike">
              <a:latin typeface="Times New Roman"/>
            </a:endParaRPr>
          </a:p>
        </p:txBody>
      </p:sp>
      <p:sp>
        <p:nvSpPr>
          <p:cNvPr id="107" name="Google Shape;130;p17"/>
          <p:cNvSpPr/>
          <p:nvPr/>
        </p:nvSpPr>
        <p:spPr>
          <a:xfrm>
            <a:off x="850680" y="2193120"/>
            <a:ext cx="1614240" cy="2463120"/>
          </a:xfrm>
          <a:prstGeom prst="roundRect">
            <a:avLst>
              <a:gd name="adj" fmla="val 16667"/>
            </a:avLst>
          </a:prstGeom>
          <a:solidFill>
            <a:srgbClr val="526db0"/>
          </a:solidFill>
          <a:ln w="28440">
            <a:solidFill>
              <a:srgbClr val="3b4f8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Data </a:t>
            </a:r>
            <a:r>
              <a:rPr b="0" lang="en-US" sz="1800" spc="-1" strike="noStrike">
                <a:solidFill>
                  <a:srgbClr val="ffffff"/>
                </a:solidFill>
                <a:latin typeface="Arial"/>
                <a:ea typeface="Arial"/>
              </a:rPr>
              <a:t>collectio</a:t>
            </a:r>
            <a:r>
              <a:rPr b="0" lang="en-US" sz="1800" spc="-1" strike="noStrike">
                <a:solidFill>
                  <a:srgbClr val="ffffff"/>
                </a:solidFill>
                <a:latin typeface="Arial"/>
                <a:ea typeface="Arial"/>
              </a:rPr>
              <a:t>n</a:t>
            </a:r>
            <a:endParaRPr b="0" lang="en-US" sz="1800" spc="-1" strike="noStrike">
              <a:latin typeface="Arial"/>
            </a:endParaRPr>
          </a:p>
        </p:txBody>
      </p:sp>
      <p:grpSp>
        <p:nvGrpSpPr>
          <p:cNvPr id="108" name="Google Shape;131;p17"/>
          <p:cNvGrpSpPr/>
          <p:nvPr/>
        </p:nvGrpSpPr>
        <p:grpSpPr>
          <a:xfrm>
            <a:off x="2465640" y="2193120"/>
            <a:ext cx="2217960" cy="2463120"/>
            <a:chOff x="2465640" y="2193120"/>
            <a:chExt cx="2217960" cy="2463120"/>
          </a:xfrm>
        </p:grpSpPr>
        <p:sp>
          <p:nvSpPr>
            <p:cNvPr id="109" name="Google Shape;132;p17"/>
            <p:cNvSpPr/>
            <p:nvPr/>
          </p:nvSpPr>
          <p:spPr>
            <a:xfrm>
              <a:off x="3069360" y="2193120"/>
              <a:ext cx="1614240" cy="2463120"/>
            </a:xfrm>
            <a:prstGeom prst="roundRect">
              <a:avLst>
                <a:gd name="adj" fmla="val 16667"/>
              </a:avLst>
            </a:prstGeom>
            <a:solidFill>
              <a:srgbClr val="ffffff"/>
            </a:solidFill>
            <a:ln w="28440">
              <a:solidFill>
                <a:srgbClr val="526db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000000"/>
                  </a:solidFill>
                  <a:latin typeface="Arial"/>
                  <a:ea typeface="Arial"/>
                </a:rPr>
                <a:t>Data </a:t>
              </a:r>
              <a:r>
                <a:rPr b="0" lang="en-US" sz="1800" spc="-1" strike="noStrike">
                  <a:solidFill>
                    <a:srgbClr val="000000"/>
                  </a:solidFill>
                  <a:latin typeface="Arial"/>
                  <a:ea typeface="Arial"/>
                </a:rPr>
                <a:t>process</a:t>
              </a:r>
              <a:r>
                <a:rPr b="0" lang="en-US" sz="1800" spc="-1" strike="noStrike">
                  <a:solidFill>
                    <a:srgbClr val="000000"/>
                  </a:solidFill>
                  <a:latin typeface="Arial"/>
                  <a:ea typeface="Arial"/>
                </a:rPr>
                <a:t>ing</a:t>
              </a:r>
              <a:endParaRPr b="0" lang="en-US" sz="1800" spc="-1" strike="noStrike">
                <a:latin typeface="Arial"/>
              </a:endParaRPr>
            </a:p>
          </p:txBody>
        </p:sp>
        <p:sp>
          <p:nvSpPr>
            <p:cNvPr id="110" name="Google Shape;133;p17"/>
            <p:cNvSpPr/>
            <p:nvPr/>
          </p:nvSpPr>
          <p:spPr>
            <a:xfrm>
              <a:off x="2465640" y="3425040"/>
              <a:ext cx="603000" cy="360"/>
            </a:xfrm>
            <a:custGeom>
              <a:avLst/>
              <a:gdLst/>
              <a:ahLst/>
              <a:rect l="l" t="t" r="r" b="b"/>
              <a:pathLst>
                <a:path w="21600" h="21600">
                  <a:moveTo>
                    <a:pt x="0" y="0"/>
                  </a:moveTo>
                  <a:lnTo>
                    <a:pt x="21600" y="21600"/>
                  </a:lnTo>
                </a:path>
              </a:pathLst>
            </a:custGeom>
            <a:solidFill>
              <a:srgbClr val="ffffff"/>
            </a:solidFill>
            <a:ln w="28440">
              <a:solidFill>
                <a:srgbClr val="526db0"/>
              </a:solidFill>
              <a:round/>
              <a:tailEnd len="med" type="triangle" w="med"/>
            </a:ln>
          </p:spPr>
          <p:style>
            <a:lnRef idx="0"/>
            <a:fillRef idx="0"/>
            <a:effectRef idx="0"/>
            <a:fontRef idx="minor"/>
          </p:style>
        </p:sp>
      </p:grpSp>
      <p:sp>
        <p:nvSpPr>
          <p:cNvPr id="111" name="Google Shape;134;p17"/>
          <p:cNvSpPr/>
          <p:nvPr/>
        </p:nvSpPr>
        <p:spPr>
          <a:xfrm rot="5400000">
            <a:off x="2767680" y="3547800"/>
            <a:ext cx="360" cy="2218320"/>
          </a:xfrm>
          <a:prstGeom prst="curvedConnector3">
            <a:avLst>
              <a:gd name="adj1" fmla="val 46132250"/>
            </a:avLst>
          </a:pr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nvGrpSpPr>
          <p:cNvPr id="112" name="Google Shape;135;p17"/>
          <p:cNvGrpSpPr/>
          <p:nvPr/>
        </p:nvGrpSpPr>
        <p:grpSpPr>
          <a:xfrm>
            <a:off x="4684680" y="2193120"/>
            <a:ext cx="2217960" cy="2463120"/>
            <a:chOff x="4684680" y="2193120"/>
            <a:chExt cx="2217960" cy="2463120"/>
          </a:xfrm>
        </p:grpSpPr>
        <p:sp>
          <p:nvSpPr>
            <p:cNvPr id="113" name="Google Shape;136;p17"/>
            <p:cNvSpPr/>
            <p:nvPr/>
          </p:nvSpPr>
          <p:spPr>
            <a:xfrm>
              <a:off x="5288400" y="2193120"/>
              <a:ext cx="1614240" cy="24631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Explora</a:t>
              </a:r>
              <a:r>
                <a:rPr b="0" lang="en-US" sz="1800" spc="-1" strike="noStrike">
                  <a:solidFill>
                    <a:srgbClr val="ffffff"/>
                  </a:solidFill>
                  <a:latin typeface="Arial"/>
                  <a:ea typeface="Arial"/>
                </a:rPr>
                <a:t>tory </a:t>
              </a:r>
              <a:r>
                <a:rPr b="0" lang="en-US" sz="1800" spc="-1" strike="noStrike">
                  <a:solidFill>
                    <a:srgbClr val="ffffff"/>
                  </a:solidFill>
                  <a:latin typeface="Arial"/>
                  <a:ea typeface="Arial"/>
                </a:rPr>
                <a:t>analysis</a:t>
              </a:r>
              <a:endParaRPr b="0" lang="en-US" sz="1800" spc="-1" strike="noStrike">
                <a:latin typeface="Arial"/>
              </a:endParaRPr>
            </a:p>
            <a:p>
              <a:pPr algn="ctr">
                <a:lnSpc>
                  <a:spcPct val="100000"/>
                </a:lnSpc>
                <a:buNone/>
                <a:tabLst>
                  <a:tab algn="l" pos="0"/>
                </a:tabLst>
              </a:pPr>
              <a:r>
                <a:rPr b="0" lang="en-US" sz="1800" spc="-1" strike="noStrike">
                  <a:solidFill>
                    <a:srgbClr val="ffffff"/>
                  </a:solidFill>
                  <a:latin typeface="Arial"/>
                  <a:ea typeface="Arial"/>
                </a:rPr>
                <a:t>&amp;</a:t>
              </a:r>
              <a:endParaRPr b="0" lang="en-US" sz="1800" spc="-1" strike="noStrike">
                <a:latin typeface="Arial"/>
              </a:endParaRPr>
            </a:p>
            <a:p>
              <a:pPr algn="ctr">
                <a:lnSpc>
                  <a:spcPct val="100000"/>
                </a:lnSpc>
                <a:buNone/>
                <a:tabLst>
                  <a:tab algn="l" pos="0"/>
                </a:tabLst>
              </a:pPr>
              <a:r>
                <a:rPr b="0" lang="en-US" sz="1800" spc="-1" strike="noStrike">
                  <a:solidFill>
                    <a:srgbClr val="ffffff"/>
                  </a:solidFill>
                  <a:latin typeface="Arial"/>
                  <a:ea typeface="Arial"/>
                </a:rPr>
                <a:t>Data viz</a:t>
              </a:r>
              <a:endParaRPr b="0" lang="en-US" sz="1800" spc="-1" strike="noStrike">
                <a:latin typeface="Arial"/>
              </a:endParaRPr>
            </a:p>
          </p:txBody>
        </p:sp>
        <p:sp>
          <p:nvSpPr>
            <p:cNvPr id="114" name="Google Shape;137;p17"/>
            <p:cNvSpPr/>
            <p:nvPr/>
          </p:nvSpPr>
          <p:spPr>
            <a:xfrm>
              <a:off x="4684680" y="3425040"/>
              <a:ext cx="603000" cy="360"/>
            </a:xfrm>
            <a:custGeom>
              <a:avLst/>
              <a:gdLst/>
              <a:ahLst/>
              <a:rect l="l" t="t" r="r" b="b"/>
              <a:pathLst>
                <a:path w="21600" h="21600">
                  <a:moveTo>
                    <a:pt x="0" y="0"/>
                  </a:moveTo>
                  <a:lnTo>
                    <a:pt x="21600" y="21600"/>
                  </a:lnTo>
                </a:path>
              </a:pathLst>
            </a:cu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grpSp>
        <p:nvGrpSpPr>
          <p:cNvPr id="115" name="Google Shape;141;p17"/>
          <p:cNvGrpSpPr/>
          <p:nvPr/>
        </p:nvGrpSpPr>
        <p:grpSpPr>
          <a:xfrm>
            <a:off x="6903360" y="2193120"/>
            <a:ext cx="2218320" cy="2463120"/>
            <a:chOff x="6903360" y="2193120"/>
            <a:chExt cx="2218320" cy="2463120"/>
          </a:xfrm>
        </p:grpSpPr>
        <p:sp>
          <p:nvSpPr>
            <p:cNvPr id="116" name="Google Shape;142;p17"/>
            <p:cNvSpPr/>
            <p:nvPr/>
          </p:nvSpPr>
          <p:spPr>
            <a:xfrm>
              <a:off x="7507440" y="2193120"/>
              <a:ext cx="1614240" cy="24631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Analysi</a:t>
              </a:r>
              <a:r>
                <a:rPr b="0" lang="en-US" sz="1800" spc="-1" strike="noStrike">
                  <a:solidFill>
                    <a:srgbClr val="ffffff"/>
                  </a:solidFill>
                  <a:latin typeface="Arial"/>
                  <a:ea typeface="Arial"/>
                </a:rPr>
                <a:t>s, </a:t>
              </a:r>
              <a:r>
                <a:rPr b="0" lang="en-US" sz="1800" spc="-1" strike="noStrike">
                  <a:solidFill>
                    <a:srgbClr val="ffffff"/>
                  </a:solidFill>
                  <a:latin typeface="Arial"/>
                  <a:ea typeface="Arial"/>
                </a:rPr>
                <a:t>hypothe</a:t>
              </a:r>
              <a:r>
                <a:rPr b="0" lang="en-US" sz="1800" spc="-1" strike="noStrike">
                  <a:solidFill>
                    <a:srgbClr val="ffffff"/>
                  </a:solidFill>
                  <a:latin typeface="Arial"/>
                  <a:ea typeface="Arial"/>
                </a:rPr>
                <a:t>sis </a:t>
              </a:r>
              <a:r>
                <a:rPr b="0" lang="en-US" sz="1800" spc="-1" strike="noStrike">
                  <a:solidFill>
                    <a:srgbClr val="ffffff"/>
                  </a:solidFill>
                  <a:latin typeface="Arial"/>
                  <a:ea typeface="Arial"/>
                </a:rPr>
                <a:t>testing, </a:t>
              </a:r>
              <a:r>
                <a:rPr b="0" lang="en-US" sz="1800" spc="-1" strike="noStrike">
                  <a:solidFill>
                    <a:srgbClr val="ffffff"/>
                  </a:solidFill>
                  <a:latin typeface="Arial"/>
                  <a:ea typeface="Arial"/>
                </a:rPr>
                <a:t>&amp; ML</a:t>
              </a:r>
              <a:endParaRPr b="0" lang="en-US" sz="1800" spc="-1" strike="noStrike">
                <a:latin typeface="Arial"/>
              </a:endParaRPr>
            </a:p>
          </p:txBody>
        </p:sp>
        <p:sp>
          <p:nvSpPr>
            <p:cNvPr id="117" name="Google Shape;143;p17"/>
            <p:cNvSpPr/>
            <p:nvPr/>
          </p:nvSpPr>
          <p:spPr>
            <a:xfrm>
              <a:off x="6903360" y="3425040"/>
              <a:ext cx="603000" cy="360"/>
            </a:xfrm>
            <a:custGeom>
              <a:avLst/>
              <a:gdLst/>
              <a:ahLst/>
              <a:rect l="l" t="t" r="r" b="b"/>
              <a:pathLst>
                <a:path w="21600" h="21600">
                  <a:moveTo>
                    <a:pt x="0" y="0"/>
                  </a:moveTo>
                  <a:lnTo>
                    <a:pt x="21600" y="21600"/>
                  </a:lnTo>
                </a:path>
              </a:pathLst>
            </a:cu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grpSp>
        <p:nvGrpSpPr>
          <p:cNvPr id="118" name="Google Shape;148;p17"/>
          <p:cNvGrpSpPr/>
          <p:nvPr/>
        </p:nvGrpSpPr>
        <p:grpSpPr>
          <a:xfrm>
            <a:off x="9122400" y="2193120"/>
            <a:ext cx="2218320" cy="2463120"/>
            <a:chOff x="9122400" y="2193120"/>
            <a:chExt cx="2218320" cy="2463120"/>
          </a:xfrm>
        </p:grpSpPr>
        <p:sp>
          <p:nvSpPr>
            <p:cNvPr id="119" name="Google Shape;149;p17"/>
            <p:cNvSpPr/>
            <p:nvPr/>
          </p:nvSpPr>
          <p:spPr>
            <a:xfrm>
              <a:off x="9726480" y="2193120"/>
              <a:ext cx="1614240" cy="24631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Insight </a:t>
              </a:r>
              <a:r>
                <a:rPr b="0" lang="en-US" sz="1800" spc="-1" strike="noStrike">
                  <a:solidFill>
                    <a:srgbClr val="ffffff"/>
                  </a:solidFill>
                  <a:latin typeface="Arial"/>
                  <a:ea typeface="Arial"/>
                </a:rPr>
                <a:t>&amp; Policy </a:t>
              </a:r>
              <a:r>
                <a:rPr b="0" lang="en-US" sz="1800" spc="-1" strike="noStrike">
                  <a:solidFill>
                    <a:srgbClr val="ffffff"/>
                  </a:solidFill>
                  <a:latin typeface="Arial"/>
                  <a:ea typeface="Arial"/>
                </a:rPr>
                <a:t>Decisio</a:t>
              </a:r>
              <a:r>
                <a:rPr b="0" lang="en-US" sz="1800" spc="-1" strike="noStrike">
                  <a:solidFill>
                    <a:srgbClr val="ffffff"/>
                  </a:solidFill>
                  <a:latin typeface="Arial"/>
                  <a:ea typeface="Arial"/>
                </a:rPr>
                <a:t>n</a:t>
              </a:r>
              <a:endParaRPr b="0" lang="en-US" sz="1800" spc="-1" strike="noStrike">
                <a:latin typeface="Arial"/>
              </a:endParaRPr>
            </a:p>
          </p:txBody>
        </p:sp>
        <p:sp>
          <p:nvSpPr>
            <p:cNvPr id="120" name="Google Shape;150;p17"/>
            <p:cNvSpPr/>
            <p:nvPr/>
          </p:nvSpPr>
          <p:spPr>
            <a:xfrm>
              <a:off x="9122400" y="3425040"/>
              <a:ext cx="603000" cy="360"/>
            </a:xfrm>
            <a:custGeom>
              <a:avLst/>
              <a:gdLst/>
              <a:ahLst/>
              <a:rect l="l" t="t" r="r" b="b"/>
              <a:pathLst>
                <a:path w="21600" h="21600">
                  <a:moveTo>
                    <a:pt x="0" y="0"/>
                  </a:moveTo>
                  <a:lnTo>
                    <a:pt x="21600" y="21600"/>
                  </a:lnTo>
                </a:path>
              </a:pathLst>
            </a:cu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MORE TO DO?</a:t>
            </a:r>
            <a:endParaRPr b="0" lang="en-US" sz="3600" spc="-1" strike="noStrike">
              <a:latin typeface="Arial"/>
            </a:endParaRPr>
          </a:p>
        </p:txBody>
      </p:sp>
      <p:sp>
        <p:nvSpPr>
          <p:cNvPr id="460"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86000"/>
          </a:bodyPr>
          <a:p>
            <a:pPr>
              <a:lnSpc>
                <a:spcPct val="100000"/>
              </a:lnSpc>
              <a:buNone/>
              <a:tabLst>
                <a:tab algn="l" pos="0"/>
              </a:tabLst>
            </a:pPr>
            <a:r>
              <a:rPr b="1" lang="en-US" sz="2000" spc="-1" strike="noStrike">
                <a:solidFill>
                  <a:srgbClr val="000000"/>
                </a:solidFill>
                <a:latin typeface="Arial"/>
                <a:ea typeface="Arial"/>
              </a:rPr>
              <a:t>Column headers are values, not variable names?</a:t>
            </a:r>
            <a:endParaRPr b="0" lang="en-US" sz="2000" spc="-1" strike="noStrike">
              <a:latin typeface="Arial"/>
            </a:endParaRPr>
          </a:p>
          <a:p>
            <a:pPr marL="343080" indent="-343080">
              <a:lnSpc>
                <a:spcPct val="100000"/>
              </a:lnSpc>
              <a:spcBef>
                <a:spcPts val="941"/>
              </a:spcBef>
              <a:buClr>
                <a:srgbClr val="000000"/>
              </a:buClr>
              <a:buFont typeface="Arial"/>
              <a:buChar char="•"/>
              <a:tabLst>
                <a:tab algn="l" pos="0"/>
              </a:tabLst>
            </a:pPr>
            <a:r>
              <a:rPr b="0" lang="en-US" sz="2000" spc="-1" strike="noStrike">
                <a:solidFill>
                  <a:srgbClr val="000000"/>
                </a:solidFill>
                <a:latin typeface="Arial"/>
                <a:ea typeface="Arial"/>
              </a:rPr>
              <a:t>Good to go!</a:t>
            </a: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Multiple variables are stored in one column?</a:t>
            </a:r>
            <a:endParaRPr b="0" lang="en-US" sz="2000" spc="-1" strike="noStrike">
              <a:latin typeface="Arial"/>
            </a:endParaRPr>
          </a:p>
          <a:p>
            <a:pPr marL="343080" indent="-343080">
              <a:lnSpc>
                <a:spcPct val="100000"/>
              </a:lnSpc>
              <a:spcBef>
                <a:spcPts val="941"/>
              </a:spcBef>
              <a:buClr>
                <a:srgbClr val="000000"/>
              </a:buClr>
              <a:buFont typeface="Arial"/>
              <a:buChar char="•"/>
              <a:tabLst>
                <a:tab algn="l" pos="0"/>
              </a:tabLst>
            </a:pPr>
            <a:r>
              <a:rPr b="0" lang="en-US" sz="2000" spc="-1" strike="noStrike">
                <a:solidFill>
                  <a:srgbClr val="000000"/>
                </a:solidFill>
                <a:latin typeface="Arial"/>
                <a:ea typeface="Arial"/>
              </a:rPr>
              <a:t>Maybe (depends on if genre text in raw data was multiple)</a:t>
            </a: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Variables are stored in both rows and columns?</a:t>
            </a:r>
            <a:endParaRPr b="0" lang="en-US" sz="2000" spc="-1" strike="noStrike">
              <a:latin typeface="Arial"/>
            </a:endParaRPr>
          </a:p>
          <a:p>
            <a:pPr marL="343080" indent="-343080">
              <a:lnSpc>
                <a:spcPct val="100000"/>
              </a:lnSpc>
              <a:spcBef>
                <a:spcPts val="941"/>
              </a:spcBef>
              <a:buClr>
                <a:srgbClr val="000000"/>
              </a:buClr>
              <a:buFont typeface="Arial"/>
              <a:buChar char="•"/>
              <a:tabLst>
                <a:tab algn="l" pos="0"/>
              </a:tabLst>
            </a:pPr>
            <a:r>
              <a:rPr b="0" lang="en-US" sz="2000" spc="-1" strike="noStrike">
                <a:solidFill>
                  <a:srgbClr val="000000"/>
                </a:solidFill>
                <a:latin typeface="Arial"/>
                <a:ea typeface="Arial"/>
              </a:rPr>
              <a:t>Good to go!</a:t>
            </a: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Multiple types of observational units in the same table?</a:t>
            </a:r>
            <a:endParaRPr b="0" lang="en-US" sz="2000" spc="-1" strike="noStrike">
              <a:latin typeface="Arial"/>
            </a:endParaRPr>
          </a:p>
          <a:p>
            <a:pPr marL="343080" indent="-343080">
              <a:lnSpc>
                <a:spcPct val="100000"/>
              </a:lnSpc>
              <a:spcBef>
                <a:spcPts val="941"/>
              </a:spcBef>
              <a:buClr>
                <a:srgbClr val="000000"/>
              </a:buClr>
              <a:buFont typeface="Arial"/>
              <a:buChar char="•"/>
              <a:tabLst>
                <a:tab algn="l" pos="0"/>
              </a:tabLst>
            </a:pPr>
            <a:r>
              <a:rPr b="0" lang="en-US" sz="2000" spc="-1" strike="noStrike">
                <a:solidFill>
                  <a:srgbClr val="000000"/>
                </a:solidFill>
                <a:latin typeface="Arial"/>
                <a:ea typeface="Arial"/>
              </a:rPr>
              <a:t>Good to go!  One row per song’s week on the Top 100.</a:t>
            </a: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A single observational unit is stored in multiple tables?</a:t>
            </a:r>
            <a:endParaRPr b="0" lang="en-US" sz="2000" spc="-1" strike="noStrike">
              <a:latin typeface="Arial"/>
            </a:endParaRPr>
          </a:p>
          <a:p>
            <a:pPr marL="343080" indent="-343080">
              <a:lnSpc>
                <a:spcPct val="100000"/>
              </a:lnSpc>
              <a:spcBef>
                <a:spcPts val="941"/>
              </a:spcBef>
              <a:buClr>
                <a:srgbClr val="000000"/>
              </a:buClr>
              <a:buFont typeface="Arial"/>
              <a:buChar char="•"/>
              <a:tabLst>
                <a:tab algn="l" pos="0"/>
              </a:tabLst>
            </a:pPr>
            <a:r>
              <a:rPr b="0" lang="en-US" sz="2000" spc="-1" strike="noStrike">
                <a:solidFill>
                  <a:srgbClr val="000000"/>
                </a:solidFill>
                <a:latin typeface="Arial"/>
                <a:ea typeface="Arial"/>
              </a:rPr>
              <a:t>Don’t do this!</a:t>
            </a: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Repetition of data?</a:t>
            </a:r>
            <a:endParaRPr b="0" lang="en-US" sz="2000" spc="-1" strike="noStrike">
              <a:latin typeface="Arial"/>
            </a:endParaRPr>
          </a:p>
          <a:p>
            <a:pPr marL="343080" indent="-343080">
              <a:lnSpc>
                <a:spcPct val="100000"/>
              </a:lnSpc>
              <a:spcBef>
                <a:spcPts val="941"/>
              </a:spcBef>
              <a:buClr>
                <a:srgbClr val="000000"/>
              </a:buClr>
              <a:buFont typeface="Arial"/>
              <a:buChar char="•"/>
              <a:tabLst>
                <a:tab algn="l" pos="0"/>
              </a:tabLst>
            </a:pPr>
            <a:r>
              <a:rPr b="0" lang="en-US" sz="2000" spc="-1" strike="noStrike">
                <a:solidFill>
                  <a:srgbClr val="000000"/>
                </a:solidFill>
                <a:latin typeface="Arial"/>
                <a:ea typeface="Arial"/>
              </a:rPr>
              <a:t>Lots!  Artist and song title’s text names.  Which leads us to …</a:t>
            </a:r>
            <a:endParaRPr b="0" lang="en-US" sz="2000" spc="-1" strike="noStrike">
              <a:latin typeface="Arial"/>
            </a:endParaRPr>
          </a:p>
        </p:txBody>
      </p:sp>
      <p:sp>
        <p:nvSpPr>
          <p:cNvPr id="461" name="PlaceHolder 3"/>
          <p:cNvSpPr>
            <a:spLocks noGrp="1"/>
          </p:cNvSpPr>
          <p:nvPr>
            <p:ph type="sldNum" idx="59"/>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9CC4923D-9691-463D-8599-ED12233F0C58}"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729" dur="indefinite" restart="never" nodeType="tmRoot">
          <p:childTnLst>
            <p:seq>
              <p:cTn id="730" dur="indefinite" nodeType="mainSeq">
                <p:childTnLst>
                  <p:par>
                    <p:cTn id="731" fill="hold">
                      <p:stCondLst>
                        <p:cond delay="indefinite"/>
                      </p:stCondLst>
                      <p:childTnLst>
                        <p:par>
                          <p:cTn id="732" fill="hold">
                            <p:stCondLst>
                              <p:cond delay="0"/>
                            </p:stCondLst>
                            <p:childTnLst>
                              <p:par>
                                <p:cTn id="733" nodeType="clickEffect" fill="hold" presetClass="entr" presetID="1">
                                  <p:stCondLst>
                                    <p:cond delay="0"/>
                                  </p:stCondLst>
                                  <p:childTnLst>
                                    <p:set>
                                      <p:cBhvr>
                                        <p:cTn id="734"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35" fill="hold">
                      <p:stCondLst>
                        <p:cond delay="indefinite"/>
                      </p:stCondLst>
                      <p:childTnLst>
                        <p:par>
                          <p:cTn id="736" fill="hold">
                            <p:stCondLst>
                              <p:cond delay="0"/>
                            </p:stCondLst>
                            <p:childTnLst>
                              <p:par>
                                <p:cTn id="737" nodeType="clickEffect" fill="hold" presetClass="entr" presetID="1">
                                  <p:stCondLst>
                                    <p:cond delay="0"/>
                                  </p:stCondLst>
                                  <p:childTnLst>
                                    <p:set>
                                      <p:cBhvr>
                                        <p:cTn id="738"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739" fill="hold">
                      <p:stCondLst>
                        <p:cond delay="indefinite"/>
                      </p:stCondLst>
                      <p:childTnLst>
                        <p:par>
                          <p:cTn id="740" fill="hold">
                            <p:stCondLst>
                              <p:cond delay="0"/>
                            </p:stCondLst>
                            <p:childTnLst>
                              <p:par>
                                <p:cTn id="741" nodeType="clickEffect" fill="hold" presetClass="entr" presetID="1">
                                  <p:stCondLst>
                                    <p:cond delay="0"/>
                                  </p:stCondLst>
                                  <p:childTnLst>
                                    <p:set>
                                      <p:cBhvr>
                                        <p:cTn id="742"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743" fill="hold">
                      <p:stCondLst>
                        <p:cond delay="indefinite"/>
                      </p:stCondLst>
                      <p:childTnLst>
                        <p:par>
                          <p:cTn id="744" fill="hold">
                            <p:stCondLst>
                              <p:cond delay="0"/>
                            </p:stCondLst>
                            <p:childTnLst>
                              <p:par>
                                <p:cTn id="745" nodeType="clickEffect" fill="hold" presetClass="entr" presetID="1">
                                  <p:stCondLst>
                                    <p:cond delay="0"/>
                                  </p:stCondLst>
                                  <p:childTnLst>
                                    <p:set>
                                      <p:cBhvr>
                                        <p:cTn id="746"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747" fill="hold">
                      <p:stCondLst>
                        <p:cond delay="indefinite"/>
                      </p:stCondLst>
                      <p:childTnLst>
                        <p:par>
                          <p:cTn id="748" fill="hold">
                            <p:stCondLst>
                              <p:cond delay="0"/>
                            </p:stCondLst>
                            <p:childTnLst>
                              <p:par>
                                <p:cTn id="749" nodeType="clickEffect" fill="hold" presetClass="entr" presetID="1">
                                  <p:stCondLst>
                                    <p:cond delay="0"/>
                                  </p:stCondLst>
                                  <p:childTnLst>
                                    <p:set>
                                      <p:cBhvr>
                                        <p:cTn id="750"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751" fill="hold">
                      <p:stCondLst>
                        <p:cond delay="indefinite"/>
                      </p:stCondLst>
                      <p:childTnLst>
                        <p:par>
                          <p:cTn id="752" fill="hold">
                            <p:stCondLst>
                              <p:cond delay="0"/>
                            </p:stCondLst>
                            <p:childTnLst>
                              <p:par>
                                <p:cTn id="753" nodeType="clickEffect" fill="hold" presetClass="entr" presetID="1">
                                  <p:stCondLst>
                                    <p:cond delay="0"/>
                                  </p:stCondLst>
                                  <p:childTnLst>
                                    <p:set>
                                      <p:cBhvr>
                                        <p:cTn id="754"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par>
                    <p:cTn id="755" fill="hold">
                      <p:stCondLst>
                        <p:cond delay="indefinite"/>
                      </p:stCondLst>
                      <p:childTnLst>
                        <p:par>
                          <p:cTn id="756" fill="hold">
                            <p:stCondLst>
                              <p:cond delay="0"/>
                            </p:stCondLst>
                            <p:childTnLst>
                              <p:par>
                                <p:cTn id="757" nodeType="clickEffect" fill="hold" presetClass="entr" presetID="1">
                                  <p:stCondLst>
                                    <p:cond delay="0"/>
                                  </p:stCondLst>
                                  <p:childTnLst>
                                    <p:set>
                                      <p:cBhvr>
                                        <p:cTn id="758" dur="1" fill="hold">
                                          <p:stCondLst>
                                            <p:cond delay="0"/>
                                          </p:stCondLst>
                                        </p:cTn>
                                        <p:tgtEl>
                                          <p:spTgt spid="460">
                                            <p:txEl>
                                              <p:pRg st="6" end="6"/>
                                            </p:txEl>
                                          </p:spTgt>
                                        </p:tgtEl>
                                        <p:attrNameLst>
                                          <p:attrName>style.visibility</p:attrName>
                                        </p:attrNameLst>
                                      </p:cBhvr>
                                      <p:to>
                                        <p:strVal val="visible"/>
                                      </p:to>
                                    </p:set>
                                  </p:childTnLst>
                                </p:cTn>
                              </p:par>
                            </p:childTnLst>
                          </p:cTn>
                        </p:par>
                      </p:childTnLst>
                    </p:cTn>
                  </p:par>
                  <p:par>
                    <p:cTn id="759" fill="hold">
                      <p:stCondLst>
                        <p:cond delay="indefinite"/>
                      </p:stCondLst>
                      <p:childTnLst>
                        <p:par>
                          <p:cTn id="760" fill="hold">
                            <p:stCondLst>
                              <p:cond delay="0"/>
                            </p:stCondLst>
                            <p:childTnLst>
                              <p:par>
                                <p:cTn id="761" nodeType="clickEffect" fill="hold" presetClass="entr" presetID="1">
                                  <p:stCondLst>
                                    <p:cond delay="0"/>
                                  </p:stCondLst>
                                  <p:childTnLst>
                                    <p:set>
                                      <p:cBhvr>
                                        <p:cTn id="762" dur="1" fill="hold">
                                          <p:stCondLst>
                                            <p:cond delay="0"/>
                                          </p:stCondLst>
                                        </p:cTn>
                                        <p:tgtEl>
                                          <p:spTgt spid="460">
                                            <p:txEl>
                                              <p:pRg st="7" end="7"/>
                                            </p:txEl>
                                          </p:spTgt>
                                        </p:tgtEl>
                                        <p:attrNameLst>
                                          <p:attrName>style.visibility</p:attrName>
                                        </p:attrNameLst>
                                      </p:cBhvr>
                                      <p:to>
                                        <p:strVal val="visible"/>
                                      </p:to>
                                    </p:set>
                                  </p:childTnLst>
                                </p:cTn>
                              </p:par>
                            </p:childTnLst>
                          </p:cTn>
                        </p:par>
                      </p:childTnLst>
                    </p:cTn>
                  </p:par>
                  <p:par>
                    <p:cTn id="763" fill="hold">
                      <p:stCondLst>
                        <p:cond delay="indefinite"/>
                      </p:stCondLst>
                      <p:childTnLst>
                        <p:par>
                          <p:cTn id="764" fill="hold">
                            <p:stCondLst>
                              <p:cond delay="0"/>
                            </p:stCondLst>
                            <p:childTnLst>
                              <p:par>
                                <p:cTn id="765" nodeType="clickEffect" fill="hold" presetClass="entr" presetID="1">
                                  <p:stCondLst>
                                    <p:cond delay="0"/>
                                  </p:stCondLst>
                                  <p:childTnLst>
                                    <p:set>
                                      <p:cBhvr>
                                        <p:cTn id="766" dur="1" fill="hold">
                                          <p:stCondLst>
                                            <p:cond delay="0"/>
                                          </p:stCondLst>
                                        </p:cTn>
                                        <p:tgtEl>
                                          <p:spTgt spid="460">
                                            <p:txEl>
                                              <p:pRg st="8" end="8"/>
                                            </p:txEl>
                                          </p:spTgt>
                                        </p:tgtEl>
                                        <p:attrNameLst>
                                          <p:attrName>style.visibility</p:attrName>
                                        </p:attrNameLst>
                                      </p:cBhvr>
                                      <p:to>
                                        <p:strVal val="visible"/>
                                      </p:to>
                                    </p:set>
                                  </p:childTnLst>
                                </p:cTn>
                              </p:par>
                            </p:childTnLst>
                          </p:cTn>
                        </p:par>
                      </p:childTnLst>
                    </p:cTn>
                  </p:par>
                  <p:par>
                    <p:cTn id="767" fill="hold">
                      <p:stCondLst>
                        <p:cond delay="indefinite"/>
                      </p:stCondLst>
                      <p:childTnLst>
                        <p:par>
                          <p:cTn id="768" fill="hold">
                            <p:stCondLst>
                              <p:cond delay="0"/>
                            </p:stCondLst>
                            <p:childTnLst>
                              <p:par>
                                <p:cTn id="769" nodeType="clickEffect" fill="hold" presetClass="entr" presetID="1">
                                  <p:stCondLst>
                                    <p:cond delay="0"/>
                                  </p:stCondLst>
                                  <p:childTnLst>
                                    <p:set>
                                      <p:cBhvr>
                                        <p:cTn id="770" dur="1" fill="hold">
                                          <p:stCondLst>
                                            <p:cond delay="0"/>
                                          </p:stCondLst>
                                        </p:cTn>
                                        <p:tgtEl>
                                          <p:spTgt spid="460">
                                            <p:txEl>
                                              <p:pRg st="9" end="9"/>
                                            </p:txEl>
                                          </p:spTgt>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nodeType="clickEffect" fill="hold" presetClass="entr" presetID="1">
                                  <p:stCondLst>
                                    <p:cond delay="0"/>
                                  </p:stCondLst>
                                  <p:childTnLst>
                                    <p:set>
                                      <p:cBhvr>
                                        <p:cTn id="774" dur="1" fill="hold">
                                          <p:stCondLst>
                                            <p:cond delay="0"/>
                                          </p:stCondLst>
                                        </p:cTn>
                                        <p:tgtEl>
                                          <p:spTgt spid="460">
                                            <p:txEl>
                                              <p:pRg st="10" end="10"/>
                                            </p:txEl>
                                          </p:spTgt>
                                        </p:tgtEl>
                                        <p:attrNameLst>
                                          <p:attrName>style.visibility</p:attrName>
                                        </p:attrNameLst>
                                      </p:cBhvr>
                                      <p:to>
                                        <p:strVal val="visible"/>
                                      </p:to>
                                    </p:set>
                                  </p:childTnLst>
                                </p:cTn>
                              </p:par>
                            </p:childTnLst>
                          </p:cTn>
                        </p:par>
                      </p:childTnLst>
                    </p:cTn>
                  </p:par>
                  <p:par>
                    <p:cTn id="775" fill="hold">
                      <p:stCondLst>
                        <p:cond delay="indefinite"/>
                      </p:stCondLst>
                      <p:childTnLst>
                        <p:par>
                          <p:cTn id="776" fill="hold">
                            <p:stCondLst>
                              <p:cond delay="0"/>
                            </p:stCondLst>
                            <p:childTnLst>
                              <p:par>
                                <p:cTn id="777" nodeType="clickEffect" fill="hold" presetClass="entr" presetID="1">
                                  <p:stCondLst>
                                    <p:cond delay="0"/>
                                  </p:stCondLst>
                                  <p:childTnLst>
                                    <p:set>
                                      <p:cBhvr>
                                        <p:cTn id="778" dur="1" fill="hold">
                                          <p:stCondLst>
                                            <p:cond delay="0"/>
                                          </p:stCondLst>
                                        </p:cTn>
                                        <p:tgtEl>
                                          <p:spTgt spid="460">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ON WE GO!  TO RELATIONAL DATABASES &amp; SQL!</a:t>
            </a:r>
            <a:endParaRPr b="0" lang="en-US" sz="3600" spc="-1" strike="noStrike">
              <a:latin typeface="Arial"/>
            </a:endParaRPr>
          </a:p>
        </p:txBody>
      </p:sp>
      <p:sp>
        <p:nvSpPr>
          <p:cNvPr id="463" name="PlaceHolder 2"/>
          <p:cNvSpPr>
            <a:spLocks noGrp="1"/>
          </p:cNvSpPr>
          <p:nvPr>
            <p:ph/>
          </p:nvPr>
        </p:nvSpPr>
        <p:spPr>
          <a:xfrm>
            <a:off x="609480" y="1752480"/>
            <a:ext cx="10159200" cy="4372920"/>
          </a:xfrm>
          <a:prstGeom prst="rect">
            <a:avLst/>
          </a:prstGeom>
          <a:noFill/>
          <a:ln w="0">
            <a:noFill/>
          </a:ln>
        </p:spPr>
        <p:txBody>
          <a:bodyPr lIns="90000" rIns="90000" tIns="45000" bIns="731520" anchor="t">
            <a:normAutofit fontScale="75000"/>
          </a:bodyPr>
          <a:p>
            <a:pPr marL="457200" indent="-457200">
              <a:lnSpc>
                <a:spcPct val="100000"/>
              </a:lnSpc>
              <a:buClr>
                <a:srgbClr val="000000"/>
              </a:buClr>
              <a:buFont typeface="StarSymbol"/>
              <a:buAutoNum type="arabicPeriod"/>
            </a:pPr>
            <a:r>
              <a:rPr b="1" lang="en-US" sz="2000" spc="-1" strike="noStrike">
                <a:solidFill>
                  <a:srgbClr val="000000"/>
                </a:solidFill>
                <a:latin typeface="Arial"/>
                <a:ea typeface="Arial"/>
              </a:rPr>
              <a:t>NumPy: Python Library for Manipulating nD Arrays</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000000"/>
                </a:solidFill>
                <a:latin typeface="Arial"/>
                <a:ea typeface="Arial"/>
              </a:rPr>
              <a:t>Multidimensional Arrays, and a variety of operations including Linear Algebra</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indent="-457200">
              <a:lnSpc>
                <a:spcPct val="100000"/>
              </a:lnSpc>
              <a:spcBef>
                <a:spcPts val="309"/>
              </a:spcBef>
              <a:buClr>
                <a:srgbClr val="000000"/>
              </a:buClr>
              <a:buFont typeface="StarSymbol"/>
              <a:buAutoNum type="arabicPeriod"/>
              <a:tabLst>
                <a:tab algn="l" pos="0"/>
              </a:tabLst>
            </a:pPr>
            <a:r>
              <a:rPr b="1" lang="en-US" sz="2000" spc="-1" strike="noStrike">
                <a:solidFill>
                  <a:srgbClr val="000000"/>
                </a:solidFill>
                <a:latin typeface="Arial"/>
                <a:ea typeface="Arial"/>
              </a:rPr>
              <a:t>Pandas: Python Library for Manipulating Tabular Data, &amp; Tidy Data</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000000"/>
                </a:solidFill>
                <a:latin typeface="Arial"/>
                <a:ea typeface="Arial"/>
              </a:rPr>
              <a:t>Series, Tables (also called </a:t>
            </a:r>
            <a:r>
              <a:rPr b="1" lang="en-US" sz="2000" spc="-1" strike="noStrike">
                <a:solidFill>
                  <a:srgbClr val="000000"/>
                </a:solidFill>
                <a:latin typeface="Arial"/>
                <a:ea typeface="Arial"/>
              </a:rPr>
              <a:t>DataFrames</a:t>
            </a:r>
            <a:r>
              <a:rPr b="0" lang="en-US" sz="2000" spc="-1" strike="noStrike">
                <a:solidFill>
                  <a:srgbClr val="000000"/>
                </a:solidFill>
                <a:latin typeface="Arial"/>
                <a:ea typeface="Arial"/>
              </a:rPr>
              <a:t>)</a:t>
            </a:r>
            <a:endParaRPr b="0" lang="en-US" sz="2000" spc="-1" strike="noStrike">
              <a:latin typeface="Arial"/>
            </a:endParaRPr>
          </a:p>
          <a:p>
            <a:pPr marL="457200">
              <a:lnSpc>
                <a:spcPct val="100000"/>
              </a:lnSpc>
              <a:spcBef>
                <a:spcPts val="309"/>
              </a:spcBef>
              <a:buNone/>
              <a:tabLst>
                <a:tab algn="l" pos="0"/>
              </a:tabLst>
            </a:pPr>
            <a:r>
              <a:rPr b="0" lang="en-US" sz="2000" spc="-1" strike="noStrike">
                <a:solidFill>
                  <a:srgbClr val="000000"/>
                </a:solidFill>
                <a:latin typeface="Arial"/>
                <a:ea typeface="Arial"/>
              </a:rPr>
              <a:t>Many operations to manipulate and combine tables/series</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indent="-457200">
              <a:lnSpc>
                <a:spcPct val="100000"/>
              </a:lnSpc>
              <a:spcBef>
                <a:spcPts val="309"/>
              </a:spcBef>
              <a:buClr>
                <a:srgbClr val="d1282e"/>
              </a:buClr>
              <a:buFont typeface="StarSymbol"/>
              <a:buAutoNum type="arabicPeriod"/>
              <a:tabLst>
                <a:tab algn="l" pos="0"/>
              </a:tabLst>
            </a:pPr>
            <a:r>
              <a:rPr b="1" lang="en-US" sz="2000" spc="-1" strike="noStrike">
                <a:solidFill>
                  <a:srgbClr val="d1282e"/>
                </a:solidFill>
                <a:latin typeface="Arial"/>
                <a:ea typeface="Arial"/>
              </a:rPr>
              <a:t>Relational Databases</a:t>
            </a:r>
            <a:endParaRPr b="0" lang="en-US" sz="2000" spc="-1" strike="noStrike">
              <a:latin typeface="Arial"/>
            </a:endParaRPr>
          </a:p>
          <a:p>
            <a:pPr marL="457200">
              <a:lnSpc>
                <a:spcPct val="100000"/>
              </a:lnSpc>
              <a:spcBef>
                <a:spcPts val="910"/>
              </a:spcBef>
              <a:buNone/>
              <a:tabLst>
                <a:tab algn="l" pos="0"/>
              </a:tabLst>
            </a:pPr>
            <a:r>
              <a:rPr b="0" lang="en-US" sz="2000" spc="-1" strike="noStrike">
                <a:solidFill>
                  <a:srgbClr val="d1282e"/>
                </a:solidFill>
                <a:latin typeface="Arial"/>
                <a:ea typeface="Arial"/>
              </a:rPr>
              <a:t>Tables/Relations, and SQL (similar to Pandas operations)</a:t>
            </a:r>
            <a:endParaRPr b="0" lang="en-US" sz="2000" spc="-1" strike="noStrike">
              <a:latin typeface="Arial"/>
            </a:endParaRPr>
          </a:p>
          <a:p>
            <a:pPr marL="457200">
              <a:lnSpc>
                <a:spcPct val="100000"/>
              </a:lnSpc>
              <a:spcBef>
                <a:spcPts val="309"/>
              </a:spcBef>
              <a:buNone/>
              <a:tabLst>
                <a:tab algn="l" pos="0"/>
              </a:tabLst>
            </a:pPr>
            <a:endParaRPr b="0" lang="en-US" sz="2000" spc="-1" strike="noStrike">
              <a:latin typeface="Arial"/>
            </a:endParaRPr>
          </a:p>
          <a:p>
            <a:pPr marL="457200">
              <a:lnSpc>
                <a:spcPct val="100000"/>
              </a:lnSpc>
              <a:spcBef>
                <a:spcPts val="309"/>
              </a:spcBef>
              <a:buNone/>
              <a:tabLst>
                <a:tab algn="l" pos="0"/>
              </a:tabLst>
            </a:pPr>
            <a:r>
              <a:rPr b="1" lang="en-US" sz="2000" spc="-1" strike="noStrike">
                <a:solidFill>
                  <a:srgbClr val="000000"/>
                </a:solidFill>
                <a:latin typeface="Arial"/>
                <a:ea typeface="Arial"/>
              </a:rPr>
              <a:t>4.    Apache Spark</a:t>
            </a:r>
            <a:endParaRPr b="0" lang="en-US" sz="2000" spc="-1" strike="noStrike">
              <a:latin typeface="Arial"/>
            </a:endParaRPr>
          </a:p>
          <a:p>
            <a:pPr marL="274320">
              <a:lnSpc>
                <a:spcPct val="100000"/>
              </a:lnSpc>
              <a:spcBef>
                <a:spcPts val="910"/>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Sets of objects or key-value pairs </a:t>
            </a:r>
            <a:endParaRPr b="0" lang="en-US" sz="2000" spc="-1" strike="noStrike">
              <a:latin typeface="Arial"/>
            </a:endParaRPr>
          </a:p>
          <a:p>
            <a:pPr marL="274320">
              <a:lnSpc>
                <a:spcPct val="100000"/>
              </a:lnSpc>
              <a:spcBef>
                <a:spcPts val="309"/>
              </a:spcBef>
              <a:buNone/>
              <a:tabLst>
                <a:tab algn="l" pos="0"/>
              </a:tabLst>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MapReduce and SQL-like operations</a:t>
            </a:r>
            <a:endParaRPr b="0" lang="en-US" sz="2000" spc="-1" strike="noStrike">
              <a:latin typeface="Arial"/>
            </a:endParaRPr>
          </a:p>
        </p:txBody>
      </p:sp>
      <p:sp>
        <p:nvSpPr>
          <p:cNvPr id="464" name="PlaceHolder 3"/>
          <p:cNvSpPr>
            <a:spLocks noGrp="1"/>
          </p:cNvSpPr>
          <p:nvPr>
            <p:ph type="sldNum" idx="60"/>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C688A7D7-D53B-48BD-82CB-457DB87FCFDE}"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TODAY’S LECTURE</a:t>
            </a:r>
            <a:endParaRPr b="0" lang="en-US" sz="3600" spc="-1" strike="noStrike">
              <a:latin typeface="Arial"/>
            </a:endParaRPr>
          </a:p>
        </p:txBody>
      </p:sp>
      <p:sp>
        <p:nvSpPr>
          <p:cNvPr id="466"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Relational data:</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What is a relation, and how do they interact?</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Querying databases: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SQL</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SQLite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How does this relate to </a:t>
            </a:r>
            <a:r>
              <a:rPr b="0" lang="en-US" sz="2000" spc="-1" strike="noStrike">
                <a:solidFill>
                  <a:srgbClr val="000000"/>
                </a:solidFill>
                <a:latin typeface="Courier New"/>
                <a:ea typeface="Courier New"/>
              </a:rPr>
              <a:t>pandas</a:t>
            </a:r>
            <a:r>
              <a:rPr b="0" lang="en-US" sz="2000" spc="-1" strike="noStrike">
                <a:solidFill>
                  <a:srgbClr val="000000"/>
                </a:solidFill>
                <a:latin typeface="Arial"/>
                <a:ea typeface="Arial"/>
              </a:rPr>
              <a:t>?</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Joins</a:t>
            </a:r>
            <a:endParaRPr b="0" lang="en-US" sz="2000" spc="-1" strike="noStrike">
              <a:latin typeface="Arial"/>
            </a:endParaRPr>
          </a:p>
        </p:txBody>
      </p:sp>
      <p:sp>
        <p:nvSpPr>
          <p:cNvPr id="467" name="PlaceHolder 3"/>
          <p:cNvSpPr>
            <a:spLocks noGrp="1"/>
          </p:cNvSpPr>
          <p:nvPr>
            <p:ph type="sldNum" idx="61"/>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0E6E3EE3-2DFC-4697-9A31-786A8B36CA85}"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468" name="Google Shape;731;p64"/>
          <p:cNvSpPr/>
          <p:nvPr/>
        </p:nvSpPr>
        <p:spPr>
          <a:xfrm>
            <a:off x="5827680" y="6534360"/>
            <a:ext cx="601884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600" spc="-1" strike="noStrike">
                <a:solidFill>
                  <a:srgbClr val="7f7f7f"/>
                </a:solidFill>
                <a:latin typeface="Arial"/>
                <a:ea typeface="Arial"/>
              </a:rPr>
              <a:t>Thanks to Zico Kolter for some structure for this lecture!</a:t>
            </a:r>
            <a:endParaRPr b="0" lang="en-US" sz="1600" spc="-1" strike="noStrike">
              <a:latin typeface="Arial"/>
            </a:endParaRPr>
          </a:p>
        </p:txBody>
      </p:sp>
      <p:pic>
        <p:nvPicPr>
          <p:cNvPr id="469" name="Google Shape;732;p64" descr=""/>
          <p:cNvPicPr/>
          <p:nvPr/>
        </p:nvPicPr>
        <p:blipFill>
          <a:blip r:embed="rId1"/>
          <a:stretch/>
        </p:blipFill>
        <p:spPr>
          <a:xfrm>
            <a:off x="7748640" y="1344240"/>
            <a:ext cx="3436920" cy="3966120"/>
          </a:xfrm>
          <a:prstGeom prst="rect">
            <a:avLst/>
          </a:prstGeom>
          <a:ln w="0">
            <a:noFill/>
          </a:ln>
        </p:spPr>
      </p:pic>
    </p:spTree>
  </p:cSld>
  <mc:AlternateContent>
    <mc:Choice Requires="p14">
      <p:transition spd="slow" p14:dur="2000"/>
    </mc:Choice>
    <mc:Fallback>
      <p:transition spd="slow"/>
    </mc:Fallback>
  </mc:AlternateContent>
  <p:timing>
    <p:tnLst>
      <p:par>
        <p:cTn id="779" dur="indefinite" restart="never" nodeType="tmRoot">
          <p:childTnLst>
            <p:seq>
              <p:cTn id="780" dur="indefinite" nodeType="mainSeq">
                <p:childTnLst>
                  <p:par>
                    <p:cTn id="781" fill="hold">
                      <p:stCondLst>
                        <p:cond delay="indefinite"/>
                      </p:stCondLst>
                      <p:childTnLst>
                        <p:par>
                          <p:cTn id="782" fill="hold">
                            <p:stCondLst>
                              <p:cond delay="0"/>
                            </p:stCondLst>
                            <p:childTnLst>
                              <p:par>
                                <p:cTn id="783" nodeType="clickEffect" fill="hold" presetClass="entr" presetID="1">
                                  <p:stCondLst>
                                    <p:cond delay="0"/>
                                  </p:stCondLst>
                                  <p:childTnLst>
                                    <p:set>
                                      <p:cBhvr>
                                        <p:cTn id="784" dur="1" fill="hold">
                                          <p:stCondLst>
                                            <p:cond delay="0"/>
                                          </p:stCondLst>
                                        </p:cTn>
                                        <p:tgtEl>
                                          <p:spTgt spid="466">
                                            <p:txEl>
                                              <p:pRg st="0" end="0"/>
                                            </p:txEl>
                                          </p:spTgt>
                                        </p:tgtEl>
                                        <p:attrNameLst>
                                          <p:attrName>style.visibility</p:attrName>
                                        </p:attrNameLst>
                                      </p:cBhvr>
                                      <p:to>
                                        <p:strVal val="visible"/>
                                      </p:to>
                                    </p:set>
                                  </p:childTnLst>
                                </p:cTn>
                              </p:par>
                            </p:childTnLst>
                          </p:cTn>
                        </p:par>
                      </p:childTnLst>
                    </p:cTn>
                  </p:par>
                  <p:par>
                    <p:cTn id="785" fill="hold">
                      <p:stCondLst>
                        <p:cond delay="indefinite"/>
                      </p:stCondLst>
                      <p:childTnLst>
                        <p:par>
                          <p:cTn id="786" fill="hold">
                            <p:stCondLst>
                              <p:cond delay="0"/>
                            </p:stCondLst>
                            <p:childTnLst>
                              <p:par>
                                <p:cTn id="787" nodeType="clickEffect" fill="hold" presetClass="entr" presetID="1">
                                  <p:stCondLst>
                                    <p:cond delay="0"/>
                                  </p:stCondLst>
                                  <p:childTnLst>
                                    <p:set>
                                      <p:cBhvr>
                                        <p:cTn id="788" dur="1" fill="hold">
                                          <p:stCondLst>
                                            <p:cond delay="0"/>
                                          </p:stCondLst>
                                        </p:cTn>
                                        <p:tgtEl>
                                          <p:spTgt spid="466">
                                            <p:txEl>
                                              <p:pRg st="1" end="1"/>
                                            </p:txEl>
                                          </p:spTgt>
                                        </p:tgtEl>
                                        <p:attrNameLst>
                                          <p:attrName>style.visibility</p:attrName>
                                        </p:attrNameLst>
                                      </p:cBhvr>
                                      <p:to>
                                        <p:strVal val="visible"/>
                                      </p:to>
                                    </p:set>
                                  </p:childTnLst>
                                </p:cTn>
                              </p:par>
                            </p:childTnLst>
                          </p:cTn>
                        </p:par>
                      </p:childTnLst>
                    </p:cTn>
                  </p:par>
                  <p:par>
                    <p:cTn id="789" fill="hold">
                      <p:stCondLst>
                        <p:cond delay="indefinite"/>
                      </p:stCondLst>
                      <p:childTnLst>
                        <p:par>
                          <p:cTn id="790" fill="hold">
                            <p:stCondLst>
                              <p:cond delay="0"/>
                            </p:stCondLst>
                            <p:childTnLst>
                              <p:par>
                                <p:cTn id="791" nodeType="clickEffect" fill="hold" presetClass="entr" presetID="1">
                                  <p:stCondLst>
                                    <p:cond delay="0"/>
                                  </p:stCondLst>
                                  <p:childTnLst>
                                    <p:set>
                                      <p:cBhvr>
                                        <p:cTn id="792" dur="1" fill="hold">
                                          <p:stCondLst>
                                            <p:cond delay="0"/>
                                          </p:stCondLst>
                                        </p:cTn>
                                        <p:tgtEl>
                                          <p:spTgt spid="466">
                                            <p:txEl>
                                              <p:pRg st="2" end="2"/>
                                            </p:txEl>
                                          </p:spTgt>
                                        </p:tgtEl>
                                        <p:attrNameLst>
                                          <p:attrName>style.visibility</p:attrName>
                                        </p:attrNameLst>
                                      </p:cBhvr>
                                      <p:to>
                                        <p:strVal val="visible"/>
                                      </p:to>
                                    </p:set>
                                  </p:childTnLst>
                                </p:cTn>
                              </p:par>
                            </p:childTnLst>
                          </p:cTn>
                        </p:par>
                      </p:childTnLst>
                    </p:cTn>
                  </p:par>
                  <p:par>
                    <p:cTn id="793" fill="hold">
                      <p:stCondLst>
                        <p:cond delay="indefinite"/>
                      </p:stCondLst>
                      <p:childTnLst>
                        <p:par>
                          <p:cTn id="794" fill="hold">
                            <p:stCondLst>
                              <p:cond delay="0"/>
                            </p:stCondLst>
                            <p:childTnLst>
                              <p:par>
                                <p:cTn id="795" nodeType="clickEffect" fill="hold" presetClass="entr" presetID="1">
                                  <p:stCondLst>
                                    <p:cond delay="0"/>
                                  </p:stCondLst>
                                  <p:childTnLst>
                                    <p:set>
                                      <p:cBhvr>
                                        <p:cTn id="796" dur="1" fill="hold">
                                          <p:stCondLst>
                                            <p:cond delay="0"/>
                                          </p:stCondLst>
                                        </p:cTn>
                                        <p:tgtEl>
                                          <p:spTgt spid="466">
                                            <p:txEl>
                                              <p:pRg st="3" end="3"/>
                                            </p:txEl>
                                          </p:spTgt>
                                        </p:tgtEl>
                                        <p:attrNameLst>
                                          <p:attrName>style.visibility</p:attrName>
                                        </p:attrNameLst>
                                      </p:cBhvr>
                                      <p:to>
                                        <p:strVal val="visible"/>
                                      </p:to>
                                    </p:set>
                                  </p:childTnLst>
                                </p:cTn>
                              </p:par>
                            </p:childTnLst>
                          </p:cTn>
                        </p:par>
                      </p:childTnLst>
                    </p:cTn>
                  </p:par>
                  <p:par>
                    <p:cTn id="797" fill="hold">
                      <p:stCondLst>
                        <p:cond delay="indefinite"/>
                      </p:stCondLst>
                      <p:childTnLst>
                        <p:par>
                          <p:cTn id="798" fill="hold">
                            <p:stCondLst>
                              <p:cond delay="0"/>
                            </p:stCondLst>
                            <p:childTnLst>
                              <p:par>
                                <p:cTn id="799" nodeType="clickEffect" fill="hold" presetClass="entr" presetID="1">
                                  <p:stCondLst>
                                    <p:cond delay="0"/>
                                  </p:stCondLst>
                                  <p:childTnLst>
                                    <p:set>
                                      <p:cBhvr>
                                        <p:cTn id="800" dur="1" fill="hold">
                                          <p:stCondLst>
                                            <p:cond delay="0"/>
                                          </p:stCondLst>
                                        </p:cTn>
                                        <p:tgtEl>
                                          <p:spTgt spid="466">
                                            <p:txEl>
                                              <p:pRg st="4" end="4"/>
                                            </p:txEl>
                                          </p:spTgt>
                                        </p:tgtEl>
                                        <p:attrNameLst>
                                          <p:attrName>style.visibility</p:attrName>
                                        </p:attrNameLst>
                                      </p:cBhvr>
                                      <p:to>
                                        <p:strVal val="visible"/>
                                      </p:to>
                                    </p:set>
                                  </p:childTnLst>
                                </p:cTn>
                              </p:par>
                            </p:childTnLst>
                          </p:cTn>
                        </p:par>
                      </p:childTnLst>
                    </p:cTn>
                  </p:par>
                  <p:par>
                    <p:cTn id="801" fill="hold">
                      <p:stCondLst>
                        <p:cond delay="indefinite"/>
                      </p:stCondLst>
                      <p:childTnLst>
                        <p:par>
                          <p:cTn id="802" fill="hold">
                            <p:stCondLst>
                              <p:cond delay="0"/>
                            </p:stCondLst>
                            <p:childTnLst>
                              <p:par>
                                <p:cTn id="803" nodeType="clickEffect" fill="hold" presetClass="entr" presetID="1">
                                  <p:stCondLst>
                                    <p:cond delay="0"/>
                                  </p:stCondLst>
                                  <p:childTnLst>
                                    <p:set>
                                      <p:cBhvr>
                                        <p:cTn id="804" dur="1" fill="hold">
                                          <p:stCondLst>
                                            <p:cond delay="0"/>
                                          </p:stCondLst>
                                        </p:cTn>
                                        <p:tgtEl>
                                          <p:spTgt spid="466">
                                            <p:txEl>
                                              <p:pRg st="5" end="5"/>
                                            </p:txEl>
                                          </p:spTgt>
                                        </p:tgtEl>
                                        <p:attrNameLst>
                                          <p:attrName>style.visibility</p:attrName>
                                        </p:attrNameLst>
                                      </p:cBhvr>
                                      <p:to>
                                        <p:strVal val="visible"/>
                                      </p:to>
                                    </p:set>
                                  </p:childTnLst>
                                </p:cTn>
                              </p:par>
                            </p:childTnLst>
                          </p:cTn>
                        </p:par>
                      </p:childTnLst>
                    </p:cTn>
                  </p:par>
                  <p:par>
                    <p:cTn id="805" fill="hold">
                      <p:stCondLst>
                        <p:cond delay="indefinite"/>
                      </p:stCondLst>
                      <p:childTnLst>
                        <p:par>
                          <p:cTn id="806" fill="hold">
                            <p:stCondLst>
                              <p:cond delay="0"/>
                            </p:stCondLst>
                            <p:childTnLst>
                              <p:par>
                                <p:cTn id="807" nodeType="clickEffect" fill="hold" presetClass="entr" presetID="1">
                                  <p:stCondLst>
                                    <p:cond delay="0"/>
                                  </p:stCondLst>
                                  <p:childTnLst>
                                    <p:set>
                                      <p:cBhvr>
                                        <p:cTn id="808" dur="1" fill="hold">
                                          <p:stCondLst>
                                            <p:cond delay="0"/>
                                          </p:stCondLst>
                                        </p:cTn>
                                        <p:tgtEl>
                                          <p:spTgt spid="466">
                                            <p:txEl>
                                              <p:pRg st="6" end="6"/>
                                            </p:txEl>
                                          </p:spTgt>
                                        </p:tgtEl>
                                        <p:attrNameLst>
                                          <p:attrName>style.visibility</p:attrName>
                                        </p:attrNameLst>
                                      </p:cBhvr>
                                      <p:to>
                                        <p:strVal val="visible"/>
                                      </p:to>
                                    </p:set>
                                  </p:childTnLst>
                                </p:cTn>
                              </p:par>
                              <p:par>
                                <p:cTn id="809" nodeType="withEffect" fill="hold" presetClass="entr" presetID="1">
                                  <p:stCondLst>
                                    <p:cond delay="0"/>
                                  </p:stCondLst>
                                  <p:childTnLst>
                                    <p:set>
                                      <p:cBhvr>
                                        <p:cTn id="810" dur="1" fill="hold">
                                          <p:stCondLst>
                                            <p:cond delay="0"/>
                                          </p:stCondLst>
                                        </p:cTn>
                                        <p:tgtEl>
                                          <p:spTgt spid="468"/>
                                        </p:tgtEl>
                                        <p:attrNameLst>
                                          <p:attrName>style.visibility</p:attrName>
                                        </p:attrNameLst>
                                      </p:cBhvr>
                                      <p:to>
                                        <p:strVal val="visible"/>
                                      </p:to>
                                    </p:set>
                                  </p:childTnLst>
                                </p:cTn>
                              </p:par>
                              <p:par>
                                <p:cTn id="811" nodeType="withEffect" fill="hold" presetClass="entr" presetID="1">
                                  <p:stCondLst>
                                    <p:cond delay="0"/>
                                  </p:stCondLst>
                                  <p:childTnLst>
                                    <p:set>
                                      <p:cBhvr>
                                        <p:cTn id="812"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RELATION</a:t>
            </a:r>
            <a:endParaRPr b="0" lang="en-US" sz="3600" spc="-1" strike="noStrike">
              <a:latin typeface="Arial"/>
            </a:endParaRPr>
          </a:p>
        </p:txBody>
      </p:sp>
      <p:sp>
        <p:nvSpPr>
          <p:cNvPr id="471"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Simplest relation: a table aka tabular data full of </a:t>
            </a:r>
            <a:r>
              <a:rPr b="1" lang="en-US" sz="2000" spc="-1" strike="noStrike">
                <a:solidFill>
                  <a:srgbClr val="d1282e"/>
                </a:solidFill>
                <a:latin typeface="Arial"/>
                <a:ea typeface="Arial"/>
              </a:rPr>
              <a:t>unique</a:t>
            </a:r>
            <a:r>
              <a:rPr b="1" lang="en-US" sz="2000" spc="-1" strike="noStrike">
                <a:solidFill>
                  <a:srgbClr val="000000"/>
                </a:solidFill>
                <a:latin typeface="Arial"/>
                <a:ea typeface="Arial"/>
              </a:rPr>
              <a:t> tuples</a:t>
            </a:r>
            <a:endParaRPr b="0" lang="en-US" sz="2000" spc="-1" strike="noStrike">
              <a:latin typeface="Arial"/>
            </a:endParaRPr>
          </a:p>
        </p:txBody>
      </p:sp>
      <p:sp>
        <p:nvSpPr>
          <p:cNvPr id="472" name="PlaceHolder 3"/>
          <p:cNvSpPr>
            <a:spLocks noGrp="1"/>
          </p:cNvSpPr>
          <p:nvPr>
            <p:ph type="sldNum" idx="6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AA75A55F-0015-4CE0-B6DC-DBE1AEC22F4A}"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473" name="Google Shape;740;p65"/>
          <p:cNvGraphicFramePr/>
          <p:nvPr/>
        </p:nvGraphicFramePr>
        <p:xfrm>
          <a:off x="5457960" y="3460680"/>
          <a:ext cx="4142520" cy="2125080"/>
        </p:xfrm>
        <a:graphic>
          <a:graphicData uri="http://schemas.openxmlformats.org/drawingml/2006/table">
            <a:tbl>
              <a:tblPr/>
              <a:tblGrid>
                <a:gridCol w="1035720"/>
                <a:gridCol w="1035720"/>
                <a:gridCol w="1035720"/>
                <a:gridCol w="1035720"/>
              </a:tblGrid>
              <a:tr h="424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62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474" name="Google Shape;741;p65"/>
          <p:cNvSpPr/>
          <p:nvPr/>
        </p:nvSpPr>
        <p:spPr>
          <a:xfrm>
            <a:off x="4154040" y="3652560"/>
            <a:ext cx="1018440" cy="360"/>
          </a:xfrm>
          <a:custGeom>
            <a:avLst/>
            <a:gdLst/>
            <a:ahLst/>
            <a:rect l="l" t="t" r="r" b="b"/>
            <a:pathLst>
              <a:path w="21600" h="21600">
                <a:moveTo>
                  <a:pt x="0" y="0"/>
                </a:moveTo>
                <a:lnTo>
                  <a:pt x="21600" y="21600"/>
                </a:lnTo>
              </a:path>
            </a:pathLst>
          </a:cu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475" name="Google Shape;742;p65"/>
          <p:cNvSpPr/>
          <p:nvPr/>
        </p:nvSpPr>
        <p:spPr>
          <a:xfrm>
            <a:off x="2909880" y="3490560"/>
            <a:ext cx="113868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800" spc="-1" strike="noStrike">
                <a:solidFill>
                  <a:srgbClr val="000000"/>
                </a:solidFill>
                <a:latin typeface="Arial"/>
                <a:ea typeface="Arial"/>
              </a:rPr>
              <a:t>Labels</a:t>
            </a:r>
            <a:endParaRPr b="0" lang="en-US" sz="1800" spc="-1" strike="noStrike">
              <a:latin typeface="Arial"/>
            </a:endParaRPr>
          </a:p>
        </p:txBody>
      </p:sp>
      <p:sp>
        <p:nvSpPr>
          <p:cNvPr id="476" name="Google Shape;743;p65"/>
          <p:cNvSpPr/>
          <p:nvPr/>
        </p:nvSpPr>
        <p:spPr>
          <a:xfrm>
            <a:off x="4154040" y="406440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477" name="Google Shape;744;p65"/>
          <p:cNvSpPr/>
          <p:nvPr/>
        </p:nvSpPr>
        <p:spPr>
          <a:xfrm>
            <a:off x="2258640" y="4338720"/>
            <a:ext cx="1789920" cy="6390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800" spc="-1" strike="noStrike">
                <a:solidFill>
                  <a:srgbClr val="526db0"/>
                </a:solidFill>
                <a:latin typeface="Arial"/>
                <a:ea typeface="Arial"/>
              </a:rPr>
              <a:t>Observations</a:t>
            </a:r>
            <a:endParaRPr b="0" lang="en-US" sz="1800" spc="-1" strike="noStrike">
              <a:latin typeface="Arial"/>
            </a:endParaRPr>
          </a:p>
          <a:p>
            <a:pPr algn="r">
              <a:lnSpc>
                <a:spcPct val="100000"/>
              </a:lnSpc>
              <a:buNone/>
              <a:tabLst>
                <a:tab algn="l" pos="0"/>
              </a:tabLst>
            </a:pPr>
            <a:r>
              <a:rPr b="0" lang="en-US" sz="1800" spc="-1" strike="noStrike">
                <a:solidFill>
                  <a:srgbClr val="526db0"/>
                </a:solidFill>
                <a:latin typeface="Arial"/>
                <a:ea typeface="Arial"/>
              </a:rPr>
              <a:t>(called tuples)</a:t>
            </a:r>
            <a:endParaRPr b="0" lang="en-US" sz="1800" spc="-1" strike="noStrike">
              <a:latin typeface="Arial"/>
            </a:endParaRPr>
          </a:p>
        </p:txBody>
      </p:sp>
      <p:sp>
        <p:nvSpPr>
          <p:cNvPr id="478" name="Google Shape;745;p65"/>
          <p:cNvSpPr/>
          <p:nvPr/>
        </p:nvSpPr>
        <p:spPr>
          <a:xfrm>
            <a:off x="4154040" y="444996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479" name="Google Shape;746;p65"/>
          <p:cNvSpPr/>
          <p:nvPr/>
        </p:nvSpPr>
        <p:spPr>
          <a:xfrm>
            <a:off x="4154040" y="486540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480" name="Google Shape;747;p65"/>
          <p:cNvSpPr/>
          <p:nvPr/>
        </p:nvSpPr>
        <p:spPr>
          <a:xfrm>
            <a:off x="4154040" y="528120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481" name="Google Shape;748;p65"/>
          <p:cNvSpPr/>
          <p:nvPr/>
        </p:nvSpPr>
        <p:spPr>
          <a:xfrm>
            <a:off x="5802840" y="2986560"/>
            <a:ext cx="2520" cy="371160"/>
          </a:xfrm>
          <a:custGeom>
            <a:avLst/>
            <a:gdLst/>
            <a:ahLst/>
            <a:rect l="l" t="t" r="r" b="b"/>
            <a:pathLst>
              <a:path w="21600" h="21600">
                <a:moveTo>
                  <a:pt x="0" y="0"/>
                </a:moveTo>
                <a:lnTo>
                  <a:pt x="21600" y="21600"/>
                </a:lnTo>
              </a:path>
            </a:pathLst>
          </a:custGeom>
          <a:noFill/>
          <a:ln w="41400">
            <a:solidFill>
              <a:srgbClr val="dc5924"/>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482" name="Google Shape;749;p65"/>
          <p:cNvSpPr/>
          <p:nvPr/>
        </p:nvSpPr>
        <p:spPr>
          <a:xfrm>
            <a:off x="8008200" y="2986560"/>
            <a:ext cx="2520" cy="371160"/>
          </a:xfrm>
          <a:custGeom>
            <a:avLst/>
            <a:gdLst/>
            <a:ahLst/>
            <a:rect l="l" t="t" r="r" b="b"/>
            <a:pathLst>
              <a:path w="21600" h="21600">
                <a:moveTo>
                  <a:pt x="0" y="0"/>
                </a:moveTo>
                <a:lnTo>
                  <a:pt x="21600" y="21600"/>
                </a:lnTo>
              </a:path>
            </a:pathLst>
          </a:custGeom>
          <a:noFill/>
          <a:ln w="41400">
            <a:solidFill>
              <a:srgbClr val="dc5924"/>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483" name="Google Shape;750;p65"/>
          <p:cNvSpPr/>
          <p:nvPr/>
        </p:nvSpPr>
        <p:spPr>
          <a:xfrm>
            <a:off x="6905520" y="2986560"/>
            <a:ext cx="2520" cy="371160"/>
          </a:xfrm>
          <a:custGeom>
            <a:avLst/>
            <a:gdLst/>
            <a:ahLst/>
            <a:rect l="l" t="t" r="r" b="b"/>
            <a:pathLst>
              <a:path w="21600" h="21600">
                <a:moveTo>
                  <a:pt x="0" y="0"/>
                </a:moveTo>
                <a:lnTo>
                  <a:pt x="21600" y="21600"/>
                </a:lnTo>
              </a:path>
            </a:pathLst>
          </a:custGeom>
          <a:noFill/>
          <a:ln w="41400">
            <a:solidFill>
              <a:srgbClr val="dc5924"/>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484" name="Google Shape;751;p65"/>
          <p:cNvSpPr/>
          <p:nvPr/>
        </p:nvSpPr>
        <p:spPr>
          <a:xfrm>
            <a:off x="6551640" y="2251080"/>
            <a:ext cx="1955160" cy="63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dc5924"/>
                </a:solidFill>
                <a:latin typeface="Arial"/>
                <a:ea typeface="Arial"/>
              </a:rPr>
              <a:t>Variables</a:t>
            </a:r>
            <a:endParaRPr b="0" lang="en-US" sz="1800" spc="-1" strike="noStrike">
              <a:latin typeface="Arial"/>
            </a:endParaRPr>
          </a:p>
          <a:p>
            <a:pPr algn="ctr">
              <a:lnSpc>
                <a:spcPct val="100000"/>
              </a:lnSpc>
              <a:buNone/>
              <a:tabLst>
                <a:tab algn="l" pos="0"/>
              </a:tabLst>
            </a:pPr>
            <a:r>
              <a:rPr b="0" lang="en-US" sz="1800" spc="-1" strike="noStrike">
                <a:solidFill>
                  <a:srgbClr val="dc5924"/>
                </a:solidFill>
                <a:latin typeface="Arial"/>
                <a:ea typeface="Arial"/>
              </a:rPr>
              <a:t>(called attributes)</a:t>
            </a:r>
            <a:endParaRPr b="0" lang="en-US" sz="1800" spc="-1" strike="noStrike">
              <a:latin typeface="Arial"/>
            </a:endParaRPr>
          </a:p>
        </p:txBody>
      </p:sp>
      <p:sp>
        <p:nvSpPr>
          <p:cNvPr id="485" name="Google Shape;752;p65"/>
          <p:cNvSpPr/>
          <p:nvPr/>
        </p:nvSpPr>
        <p:spPr>
          <a:xfrm>
            <a:off x="9110520" y="2986560"/>
            <a:ext cx="2520" cy="371160"/>
          </a:xfrm>
          <a:custGeom>
            <a:avLst/>
            <a:gdLst/>
            <a:ahLst/>
            <a:rect l="l" t="t" r="r" b="b"/>
            <a:pathLst>
              <a:path w="21600" h="21600">
                <a:moveTo>
                  <a:pt x="0" y="0"/>
                </a:moveTo>
                <a:lnTo>
                  <a:pt x="21600" y="21600"/>
                </a:lnTo>
              </a:path>
            </a:pathLst>
          </a:custGeom>
          <a:noFill/>
          <a:ln w="41400">
            <a:solidFill>
              <a:srgbClr val="dc5924"/>
            </a:solidFill>
            <a:round/>
            <a:tailEnd len="med" type="triangle" w="med"/>
          </a:ln>
          <a:effectLst>
            <a:outerShdw dist="23040" dir="0" blurRad="39960" rotWithShape="0">
              <a:srgbClr val="000000">
                <a:alpha val="40000"/>
              </a:srgbClr>
            </a:outerShdw>
          </a:effectLst>
        </p:spPr>
        <p:style>
          <a:lnRef idx="0"/>
          <a:fillRef idx="0"/>
          <a:effectRef idx="0"/>
          <a:fontRef idx="minor"/>
        </p:style>
      </p:sp>
    </p:spTree>
  </p:cSld>
  <mc:AlternateContent>
    <mc:Choice Requires="p14">
      <p:transition spd="slow" p14:dur="2000"/>
    </mc:Choice>
    <mc:Fallback>
      <p:transition spd="slow"/>
    </mc:Fallback>
  </mc:AlternateContent>
  <p:timing>
    <p:tnLst>
      <p:par>
        <p:cTn id="813" dur="indefinite" restart="never" nodeType="tmRoot">
          <p:childTnLst>
            <p:seq>
              <p:cTn id="814" dur="indefinite" nodeType="mainSeq">
                <p:childTnLst>
                  <p:par>
                    <p:cTn id="815" fill="hold">
                      <p:stCondLst>
                        <p:cond delay="indefinite"/>
                      </p:stCondLst>
                      <p:childTnLst>
                        <p:par>
                          <p:cTn id="816" fill="hold">
                            <p:stCondLst>
                              <p:cond delay="0"/>
                            </p:stCondLst>
                            <p:childTnLst>
                              <p:par>
                                <p:cTn id="817" nodeType="clickEffect" fill="hold" presetClass="entr" presetID="1">
                                  <p:stCondLst>
                                    <p:cond delay="0"/>
                                  </p:stCondLst>
                                  <p:childTnLst>
                                    <p:set>
                                      <p:cBhvr>
                                        <p:cTn id="818" dur="1" fill="hold">
                                          <p:stCondLst>
                                            <p:cond delay="0"/>
                                          </p:stCondLst>
                                        </p:cTn>
                                        <p:tgtEl>
                                          <p:spTgt spid="471">
                                            <p:txEl>
                                              <p:pRg st="0" end="0"/>
                                            </p:txEl>
                                          </p:spTgt>
                                        </p:tgtEl>
                                        <p:attrNameLst>
                                          <p:attrName>style.visibility</p:attrName>
                                        </p:attrNameLst>
                                      </p:cBhvr>
                                      <p:to>
                                        <p:strVal val="visible"/>
                                      </p:to>
                                    </p:set>
                                  </p:childTnLst>
                                </p:cTn>
                              </p:par>
                            </p:childTnLst>
                          </p:cTn>
                        </p:par>
                      </p:childTnLst>
                    </p:cTn>
                  </p:par>
                  <p:par>
                    <p:cTn id="819" fill="hold">
                      <p:stCondLst>
                        <p:cond delay="indefinite"/>
                      </p:stCondLst>
                      <p:childTnLst>
                        <p:par>
                          <p:cTn id="820" fill="hold">
                            <p:stCondLst>
                              <p:cond delay="0"/>
                            </p:stCondLst>
                            <p:childTnLst>
                              <p:par>
                                <p:cTn id="821" nodeType="clickEffect" fill="hold" presetClass="entr" presetID="1">
                                  <p:stCondLst>
                                    <p:cond delay="0"/>
                                  </p:stCondLst>
                                  <p:childTnLst>
                                    <p:set>
                                      <p:cBhvr>
                                        <p:cTn id="822" dur="1" fill="hold">
                                          <p:stCondLst>
                                            <p:cond delay="0"/>
                                          </p:stCondLst>
                                        </p:cTn>
                                        <p:tgtEl>
                                          <p:spTgt spid="473"/>
                                        </p:tgtEl>
                                        <p:attrNameLst>
                                          <p:attrName>style.visibility</p:attrName>
                                        </p:attrNameLst>
                                      </p:cBhvr>
                                      <p:to>
                                        <p:strVal val="visible"/>
                                      </p:to>
                                    </p:set>
                                  </p:childTnLst>
                                </p:cTn>
                              </p:par>
                              <p:par>
                                <p:cTn id="823" nodeType="withEffect" fill="hold" presetClass="entr" presetID="1">
                                  <p:stCondLst>
                                    <p:cond delay="0"/>
                                  </p:stCondLst>
                                  <p:childTnLst>
                                    <p:set>
                                      <p:cBhvr>
                                        <p:cTn id="824" dur="1" fill="hold">
                                          <p:stCondLst>
                                            <p:cond delay="0"/>
                                          </p:stCondLst>
                                        </p:cTn>
                                        <p:tgtEl>
                                          <p:spTgt spid="474"/>
                                        </p:tgtEl>
                                        <p:attrNameLst>
                                          <p:attrName>style.visibility</p:attrName>
                                        </p:attrNameLst>
                                      </p:cBhvr>
                                      <p:to>
                                        <p:strVal val="visible"/>
                                      </p:to>
                                    </p:set>
                                  </p:childTnLst>
                                </p:cTn>
                              </p:par>
                              <p:par>
                                <p:cTn id="825" nodeType="withEffect" fill="hold" presetClass="entr" presetID="1">
                                  <p:stCondLst>
                                    <p:cond delay="0"/>
                                  </p:stCondLst>
                                  <p:childTnLst>
                                    <p:set>
                                      <p:cBhvr>
                                        <p:cTn id="826" dur="1" fill="hold">
                                          <p:stCondLst>
                                            <p:cond delay="0"/>
                                          </p:stCondLst>
                                        </p:cTn>
                                        <p:tgtEl>
                                          <p:spTgt spid="475"/>
                                        </p:tgtEl>
                                        <p:attrNameLst>
                                          <p:attrName>style.visibility</p:attrName>
                                        </p:attrNameLst>
                                      </p:cBhvr>
                                      <p:to>
                                        <p:strVal val="visible"/>
                                      </p:to>
                                    </p:set>
                                  </p:childTnLst>
                                </p:cTn>
                              </p:par>
                              <p:par>
                                <p:cTn id="827" nodeType="withEffect" fill="hold" presetClass="entr" presetID="1">
                                  <p:stCondLst>
                                    <p:cond delay="0"/>
                                  </p:stCondLst>
                                  <p:childTnLst>
                                    <p:set>
                                      <p:cBhvr>
                                        <p:cTn id="828" dur="1" fill="hold">
                                          <p:stCondLst>
                                            <p:cond delay="0"/>
                                          </p:stCondLst>
                                        </p:cTn>
                                        <p:tgtEl>
                                          <p:spTgt spid="476"/>
                                        </p:tgtEl>
                                        <p:attrNameLst>
                                          <p:attrName>style.visibility</p:attrName>
                                        </p:attrNameLst>
                                      </p:cBhvr>
                                      <p:to>
                                        <p:strVal val="visible"/>
                                      </p:to>
                                    </p:set>
                                  </p:childTnLst>
                                </p:cTn>
                              </p:par>
                              <p:par>
                                <p:cTn id="829" nodeType="withEffect" fill="hold" presetClass="entr" presetID="1">
                                  <p:stCondLst>
                                    <p:cond delay="0"/>
                                  </p:stCondLst>
                                  <p:childTnLst>
                                    <p:set>
                                      <p:cBhvr>
                                        <p:cTn id="830" dur="1" fill="hold">
                                          <p:stCondLst>
                                            <p:cond delay="0"/>
                                          </p:stCondLst>
                                        </p:cTn>
                                        <p:tgtEl>
                                          <p:spTgt spid="477"/>
                                        </p:tgtEl>
                                        <p:attrNameLst>
                                          <p:attrName>style.visibility</p:attrName>
                                        </p:attrNameLst>
                                      </p:cBhvr>
                                      <p:to>
                                        <p:strVal val="visible"/>
                                      </p:to>
                                    </p:set>
                                  </p:childTnLst>
                                </p:cTn>
                              </p:par>
                              <p:par>
                                <p:cTn id="831" nodeType="withEffect" fill="hold" presetClass="entr" presetID="1">
                                  <p:stCondLst>
                                    <p:cond delay="0"/>
                                  </p:stCondLst>
                                  <p:childTnLst>
                                    <p:set>
                                      <p:cBhvr>
                                        <p:cTn id="832" dur="1" fill="hold">
                                          <p:stCondLst>
                                            <p:cond delay="0"/>
                                          </p:stCondLst>
                                        </p:cTn>
                                        <p:tgtEl>
                                          <p:spTgt spid="478"/>
                                        </p:tgtEl>
                                        <p:attrNameLst>
                                          <p:attrName>style.visibility</p:attrName>
                                        </p:attrNameLst>
                                      </p:cBhvr>
                                      <p:to>
                                        <p:strVal val="visible"/>
                                      </p:to>
                                    </p:set>
                                  </p:childTnLst>
                                </p:cTn>
                              </p:par>
                              <p:par>
                                <p:cTn id="833" nodeType="withEffect" fill="hold" presetClass="entr" presetID="1">
                                  <p:stCondLst>
                                    <p:cond delay="0"/>
                                  </p:stCondLst>
                                  <p:childTnLst>
                                    <p:set>
                                      <p:cBhvr>
                                        <p:cTn id="834" dur="1" fill="hold">
                                          <p:stCondLst>
                                            <p:cond delay="0"/>
                                          </p:stCondLst>
                                        </p:cTn>
                                        <p:tgtEl>
                                          <p:spTgt spid="479"/>
                                        </p:tgtEl>
                                        <p:attrNameLst>
                                          <p:attrName>style.visibility</p:attrName>
                                        </p:attrNameLst>
                                      </p:cBhvr>
                                      <p:to>
                                        <p:strVal val="visible"/>
                                      </p:to>
                                    </p:set>
                                  </p:childTnLst>
                                </p:cTn>
                              </p:par>
                              <p:par>
                                <p:cTn id="835" nodeType="withEffect" fill="hold" presetClass="entr" presetID="1">
                                  <p:stCondLst>
                                    <p:cond delay="0"/>
                                  </p:stCondLst>
                                  <p:childTnLst>
                                    <p:set>
                                      <p:cBhvr>
                                        <p:cTn id="836" dur="1" fill="hold">
                                          <p:stCondLst>
                                            <p:cond delay="0"/>
                                          </p:stCondLst>
                                        </p:cTn>
                                        <p:tgtEl>
                                          <p:spTgt spid="480"/>
                                        </p:tgtEl>
                                        <p:attrNameLst>
                                          <p:attrName>style.visibility</p:attrName>
                                        </p:attrNameLst>
                                      </p:cBhvr>
                                      <p:to>
                                        <p:strVal val="visible"/>
                                      </p:to>
                                    </p:set>
                                  </p:childTnLst>
                                </p:cTn>
                              </p:par>
                              <p:par>
                                <p:cTn id="837" nodeType="withEffect" fill="hold" presetClass="entr" presetID="1">
                                  <p:stCondLst>
                                    <p:cond delay="0"/>
                                  </p:stCondLst>
                                  <p:childTnLst>
                                    <p:set>
                                      <p:cBhvr>
                                        <p:cTn id="838" dur="1" fill="hold">
                                          <p:stCondLst>
                                            <p:cond delay="0"/>
                                          </p:stCondLst>
                                        </p:cTn>
                                        <p:tgtEl>
                                          <p:spTgt spid="481"/>
                                        </p:tgtEl>
                                        <p:attrNameLst>
                                          <p:attrName>style.visibility</p:attrName>
                                        </p:attrNameLst>
                                      </p:cBhvr>
                                      <p:to>
                                        <p:strVal val="visible"/>
                                      </p:to>
                                    </p:set>
                                  </p:childTnLst>
                                </p:cTn>
                              </p:par>
                              <p:par>
                                <p:cTn id="839" nodeType="withEffect" fill="hold" presetClass="entr" presetID="1">
                                  <p:stCondLst>
                                    <p:cond delay="0"/>
                                  </p:stCondLst>
                                  <p:childTnLst>
                                    <p:set>
                                      <p:cBhvr>
                                        <p:cTn id="840" dur="1" fill="hold">
                                          <p:stCondLst>
                                            <p:cond delay="0"/>
                                          </p:stCondLst>
                                        </p:cTn>
                                        <p:tgtEl>
                                          <p:spTgt spid="482"/>
                                        </p:tgtEl>
                                        <p:attrNameLst>
                                          <p:attrName>style.visibility</p:attrName>
                                        </p:attrNameLst>
                                      </p:cBhvr>
                                      <p:to>
                                        <p:strVal val="visible"/>
                                      </p:to>
                                    </p:set>
                                  </p:childTnLst>
                                </p:cTn>
                              </p:par>
                              <p:par>
                                <p:cTn id="841" nodeType="withEffect" fill="hold" presetClass="entr" presetID="1">
                                  <p:stCondLst>
                                    <p:cond delay="0"/>
                                  </p:stCondLst>
                                  <p:childTnLst>
                                    <p:set>
                                      <p:cBhvr>
                                        <p:cTn id="842" dur="1" fill="hold">
                                          <p:stCondLst>
                                            <p:cond delay="0"/>
                                          </p:stCondLst>
                                        </p:cTn>
                                        <p:tgtEl>
                                          <p:spTgt spid="483"/>
                                        </p:tgtEl>
                                        <p:attrNameLst>
                                          <p:attrName>style.visibility</p:attrName>
                                        </p:attrNameLst>
                                      </p:cBhvr>
                                      <p:to>
                                        <p:strVal val="visible"/>
                                      </p:to>
                                    </p:set>
                                  </p:childTnLst>
                                </p:cTn>
                              </p:par>
                              <p:par>
                                <p:cTn id="843" nodeType="withEffect" fill="hold" presetClass="entr" presetID="1">
                                  <p:stCondLst>
                                    <p:cond delay="0"/>
                                  </p:stCondLst>
                                  <p:childTnLst>
                                    <p:set>
                                      <p:cBhvr>
                                        <p:cTn id="844" dur="1" fill="hold">
                                          <p:stCondLst>
                                            <p:cond delay="0"/>
                                          </p:stCondLst>
                                        </p:cTn>
                                        <p:tgtEl>
                                          <p:spTgt spid="484"/>
                                        </p:tgtEl>
                                        <p:attrNameLst>
                                          <p:attrName>style.visibility</p:attrName>
                                        </p:attrNameLst>
                                      </p:cBhvr>
                                      <p:to>
                                        <p:strVal val="visible"/>
                                      </p:to>
                                    </p:set>
                                  </p:childTnLst>
                                </p:cTn>
                              </p:par>
                              <p:par>
                                <p:cTn id="845" nodeType="withEffect" fill="hold" presetClass="entr" presetID="1">
                                  <p:stCondLst>
                                    <p:cond delay="0"/>
                                  </p:stCondLst>
                                  <p:childTnLst>
                                    <p:set>
                                      <p:cBhvr>
                                        <p:cTn id="846"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WHERE DOES THIS BREAK DOWN?</a:t>
            </a:r>
            <a:endParaRPr b="0" lang="en-US" sz="3600" spc="-1" strike="noStrike">
              <a:latin typeface="Arial"/>
            </a:endParaRPr>
          </a:p>
        </p:txBody>
      </p:sp>
      <p:sp>
        <p:nvSpPr>
          <p:cNvPr id="487" name="PlaceHolder 2"/>
          <p:cNvSpPr>
            <a:spLocks noGrp="1"/>
          </p:cNvSpPr>
          <p:nvPr>
            <p:ph/>
          </p:nvPr>
        </p:nvSpPr>
        <p:spPr>
          <a:xfrm>
            <a:off x="609480" y="1752480"/>
            <a:ext cx="39060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What’s wrong with this table???</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Lots of duplicated data</a:t>
            </a:r>
            <a:endParaRPr b="0" lang="en-US" sz="2000" spc="-1" strike="noStrike">
              <a:latin typeface="Arial"/>
            </a:endParaRPr>
          </a:p>
          <a:p>
            <a:pPr>
              <a:lnSpc>
                <a:spcPct val="100000"/>
              </a:lnSpc>
              <a:spcBef>
                <a:spcPts val="400"/>
              </a:spcBef>
              <a:buNone/>
              <a:tabLst>
                <a:tab algn="l" pos="0"/>
              </a:tabLst>
            </a:pPr>
            <a:r>
              <a:rPr b="1" lang="en-US" sz="2000" spc="-1" strike="noStrike">
                <a:solidFill>
                  <a:srgbClr val="000000"/>
                </a:solidFill>
                <a:latin typeface="Arial"/>
                <a:ea typeface="Arial"/>
              </a:rPr>
              <a:t>What happens if we add years?</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Need to be able to have different units of observation or different views!</a:t>
            </a:r>
            <a:endParaRPr b="0" lang="en-US" sz="2000" spc="-1" strike="noStrike">
              <a:latin typeface="Arial"/>
            </a:endParaRPr>
          </a:p>
          <a:p>
            <a:pPr>
              <a:lnSpc>
                <a:spcPct val="100000"/>
              </a:lnSpc>
              <a:spcBef>
                <a:spcPts val="400"/>
              </a:spcBef>
              <a:buNone/>
              <a:tabLst>
                <a:tab algn="l" pos="0"/>
              </a:tabLst>
            </a:pPr>
            <a:r>
              <a:rPr b="1" lang="en-US" sz="2000" spc="-1" strike="noStrike">
                <a:solidFill>
                  <a:srgbClr val="000000"/>
                </a:solidFill>
                <a:latin typeface="Arial"/>
                <a:ea typeface="Arial"/>
              </a:rPr>
              <a:t>What do we need?</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Different tables to store different kinds of observations!</a:t>
            </a:r>
            <a:endParaRPr b="0" lang="en-US" sz="2000" spc="-1" strike="noStrike">
              <a:latin typeface="Arial"/>
            </a:endParaRPr>
          </a:p>
        </p:txBody>
      </p:sp>
      <p:pic>
        <p:nvPicPr>
          <p:cNvPr id="488" name="Google Shape;759;p66" descr=""/>
          <p:cNvPicPr/>
          <p:nvPr/>
        </p:nvPicPr>
        <p:blipFill>
          <a:blip r:embed="rId1"/>
          <a:stretch/>
        </p:blipFill>
        <p:spPr>
          <a:xfrm>
            <a:off x="4714920" y="2137680"/>
            <a:ext cx="6878520" cy="3741120"/>
          </a:xfrm>
          <a:prstGeom prst="rect">
            <a:avLst/>
          </a:prstGeom>
          <a:ln w="0">
            <a:noFill/>
          </a:ln>
        </p:spPr>
      </p:pic>
      <p:sp>
        <p:nvSpPr>
          <p:cNvPr id="489" name="PlaceHolder 3"/>
          <p:cNvSpPr>
            <a:spLocks noGrp="1"/>
          </p:cNvSpPr>
          <p:nvPr>
            <p:ph type="sldNum" idx="63"/>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02C7704A-CE82-41B9-911F-063607AC5BA0}"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847" dur="indefinite" restart="never" nodeType="tmRoot">
          <p:childTnLst>
            <p:seq>
              <p:cTn id="848" dur="indefinite" nodeType="mainSeq">
                <p:childTnLst>
                  <p:par>
                    <p:cTn id="849" fill="hold">
                      <p:stCondLst>
                        <p:cond delay="indefinite"/>
                      </p:stCondLst>
                      <p:childTnLst>
                        <p:par>
                          <p:cTn id="850" fill="hold">
                            <p:stCondLst>
                              <p:cond delay="0"/>
                            </p:stCondLst>
                            <p:childTnLst>
                              <p:par>
                                <p:cTn id="851" nodeType="clickEffect" fill="hold" presetClass="entr" presetID="1">
                                  <p:stCondLst>
                                    <p:cond delay="0"/>
                                  </p:stCondLst>
                                  <p:childTnLst>
                                    <p:set>
                                      <p:cBhvr>
                                        <p:cTn id="852" dur="1" fill="hold">
                                          <p:stCondLst>
                                            <p:cond delay="0"/>
                                          </p:stCondLst>
                                        </p:cTn>
                                        <p:tgtEl>
                                          <p:spTgt spid="487">
                                            <p:txEl>
                                              <p:pRg st="0" end="0"/>
                                            </p:txEl>
                                          </p:spTgt>
                                        </p:tgtEl>
                                        <p:attrNameLst>
                                          <p:attrName>style.visibility</p:attrName>
                                        </p:attrNameLst>
                                      </p:cBhvr>
                                      <p:to>
                                        <p:strVal val="visible"/>
                                      </p:to>
                                    </p:set>
                                  </p:childTnLst>
                                </p:cTn>
                              </p:par>
                            </p:childTnLst>
                          </p:cTn>
                        </p:par>
                      </p:childTnLst>
                    </p:cTn>
                  </p:par>
                  <p:par>
                    <p:cTn id="853" fill="hold">
                      <p:stCondLst>
                        <p:cond delay="indefinite"/>
                      </p:stCondLst>
                      <p:childTnLst>
                        <p:par>
                          <p:cTn id="854" fill="hold">
                            <p:stCondLst>
                              <p:cond delay="0"/>
                            </p:stCondLst>
                            <p:childTnLst>
                              <p:par>
                                <p:cTn id="855" nodeType="clickEffect" fill="hold" presetClass="entr" presetID="1">
                                  <p:stCondLst>
                                    <p:cond delay="0"/>
                                  </p:stCondLst>
                                  <p:childTnLst>
                                    <p:set>
                                      <p:cBhvr>
                                        <p:cTn id="856" dur="1" fill="hold">
                                          <p:stCondLst>
                                            <p:cond delay="0"/>
                                          </p:stCondLst>
                                        </p:cTn>
                                        <p:tgtEl>
                                          <p:spTgt spid="487">
                                            <p:txEl>
                                              <p:pRg st="1" end="1"/>
                                            </p:txEl>
                                          </p:spTgt>
                                        </p:tgtEl>
                                        <p:attrNameLst>
                                          <p:attrName>style.visibility</p:attrName>
                                        </p:attrNameLst>
                                      </p:cBhvr>
                                      <p:to>
                                        <p:strVal val="visible"/>
                                      </p:to>
                                    </p:set>
                                  </p:childTnLst>
                                </p:cTn>
                              </p:par>
                            </p:childTnLst>
                          </p:cTn>
                        </p:par>
                      </p:childTnLst>
                    </p:cTn>
                  </p:par>
                  <p:par>
                    <p:cTn id="857" fill="hold">
                      <p:stCondLst>
                        <p:cond delay="indefinite"/>
                      </p:stCondLst>
                      <p:childTnLst>
                        <p:par>
                          <p:cTn id="858" fill="hold">
                            <p:stCondLst>
                              <p:cond delay="0"/>
                            </p:stCondLst>
                            <p:childTnLst>
                              <p:par>
                                <p:cTn id="859" nodeType="clickEffect" fill="hold" presetClass="entr" presetID="1">
                                  <p:stCondLst>
                                    <p:cond delay="0"/>
                                  </p:stCondLst>
                                  <p:childTnLst>
                                    <p:set>
                                      <p:cBhvr>
                                        <p:cTn id="860" dur="1" fill="hold">
                                          <p:stCondLst>
                                            <p:cond delay="0"/>
                                          </p:stCondLst>
                                        </p:cTn>
                                        <p:tgtEl>
                                          <p:spTgt spid="487">
                                            <p:txEl>
                                              <p:pRg st="2" end="2"/>
                                            </p:txEl>
                                          </p:spTgt>
                                        </p:tgtEl>
                                        <p:attrNameLst>
                                          <p:attrName>style.visibility</p:attrName>
                                        </p:attrNameLst>
                                      </p:cBhvr>
                                      <p:to>
                                        <p:strVal val="visible"/>
                                      </p:to>
                                    </p:set>
                                  </p:childTnLst>
                                </p:cTn>
                              </p:par>
                            </p:childTnLst>
                          </p:cTn>
                        </p:par>
                      </p:childTnLst>
                    </p:cTn>
                  </p:par>
                  <p:par>
                    <p:cTn id="861" fill="hold">
                      <p:stCondLst>
                        <p:cond delay="indefinite"/>
                      </p:stCondLst>
                      <p:childTnLst>
                        <p:par>
                          <p:cTn id="862" fill="hold">
                            <p:stCondLst>
                              <p:cond delay="0"/>
                            </p:stCondLst>
                            <p:childTnLst>
                              <p:par>
                                <p:cTn id="863" nodeType="clickEffect" fill="hold" presetClass="entr" presetID="1">
                                  <p:stCondLst>
                                    <p:cond delay="0"/>
                                  </p:stCondLst>
                                  <p:childTnLst>
                                    <p:set>
                                      <p:cBhvr>
                                        <p:cTn id="864" dur="1" fill="hold">
                                          <p:stCondLst>
                                            <p:cond delay="0"/>
                                          </p:stCondLst>
                                        </p:cTn>
                                        <p:tgtEl>
                                          <p:spTgt spid="487">
                                            <p:txEl>
                                              <p:pRg st="3" end="3"/>
                                            </p:txEl>
                                          </p:spTgt>
                                        </p:tgtEl>
                                        <p:attrNameLst>
                                          <p:attrName>style.visibility</p:attrName>
                                        </p:attrNameLst>
                                      </p:cBhvr>
                                      <p:to>
                                        <p:strVal val="visible"/>
                                      </p:to>
                                    </p:se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1">
                                  <p:stCondLst>
                                    <p:cond delay="0"/>
                                  </p:stCondLst>
                                  <p:childTnLst>
                                    <p:set>
                                      <p:cBhvr>
                                        <p:cTn id="868" dur="1" fill="hold">
                                          <p:stCondLst>
                                            <p:cond delay="0"/>
                                          </p:stCondLst>
                                        </p:cTn>
                                        <p:tgtEl>
                                          <p:spTgt spid="487">
                                            <p:txEl>
                                              <p:pRg st="4" end="4"/>
                                            </p:txEl>
                                          </p:spTgt>
                                        </p:tgtEl>
                                        <p:attrNameLst>
                                          <p:attrName>style.visibility</p:attrName>
                                        </p:attrNameLst>
                                      </p:cBhvr>
                                      <p:to>
                                        <p:strVal val="visible"/>
                                      </p:to>
                                    </p:se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487">
                                            <p:txEl>
                                              <p:pRg st="5" end="5"/>
                                            </p:txEl>
                                          </p:spTgt>
                                        </p:tgtEl>
                                        <p:attrNameLst>
                                          <p:attrName>style.visibility</p:attrName>
                                        </p:attrNameLst>
                                      </p:cBhvr>
                                      <p:to>
                                        <p:strVal val="visible"/>
                                      </p:to>
                                    </p:set>
                                  </p:childTnLst>
                                </p:cTn>
                              </p:par>
                              <p:par>
                                <p:cTn id="873" nodeType="withEffect" fill="hold" presetClass="entr" presetID="1">
                                  <p:stCondLst>
                                    <p:cond delay="0"/>
                                  </p:stCondLst>
                                  <p:childTnLst>
                                    <p:set>
                                      <p:cBhvr>
                                        <p:cTn id="874"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PRIMARY KEYS</a:t>
            </a:r>
            <a:endParaRPr b="0" lang="en-US" sz="3600" spc="-1" strike="noStrike">
              <a:latin typeface="Arial"/>
            </a:endParaRPr>
          </a:p>
        </p:txBody>
      </p:sp>
      <p:sp>
        <p:nvSpPr>
          <p:cNvPr id="491" name="PlaceHolder 2"/>
          <p:cNvSpPr>
            <a:spLocks noGrp="1"/>
          </p:cNvSpPr>
          <p:nvPr>
            <p:ph/>
          </p:nvPr>
        </p:nvSpPr>
        <p:spPr>
          <a:xfrm>
            <a:off x="609480" y="5129640"/>
            <a:ext cx="10159200" cy="99576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The primary key is a unique identifier for every tuple in a relation</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Each tuple has exactly one primary key</a:t>
            </a:r>
            <a:endParaRPr b="0" lang="en-US" sz="2000" spc="-1" strike="noStrike">
              <a:latin typeface="Arial"/>
            </a:endParaRPr>
          </a:p>
        </p:txBody>
      </p:sp>
      <p:sp>
        <p:nvSpPr>
          <p:cNvPr id="492" name="PlaceHolder 3"/>
          <p:cNvSpPr>
            <a:spLocks noGrp="1"/>
          </p:cNvSpPr>
          <p:nvPr>
            <p:ph type="sldNum" idx="64"/>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C6B1BE34-3A9C-4589-8EE5-7B0E234A2F92}"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493" name="Google Shape;768;p67"/>
          <p:cNvGraphicFramePr/>
          <p:nvPr/>
        </p:nvGraphicFramePr>
        <p:xfrm>
          <a:off x="1981080" y="1905120"/>
          <a:ext cx="5029200" cy="2975400"/>
        </p:xfrm>
        <a:graphic>
          <a:graphicData uri="http://schemas.openxmlformats.org/drawingml/2006/table">
            <a:tbl>
              <a:tblPr/>
              <a:tblGrid>
                <a:gridCol w="1005840"/>
                <a:gridCol w="1005840"/>
                <a:gridCol w="1005840"/>
                <a:gridCol w="1005840"/>
                <a:gridCol w="1006200"/>
              </a:tblGrid>
              <a:tr h="424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nat_id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176.2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696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19.6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82.1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494" name="Google Shape;769;p67"/>
          <p:cNvGraphicFramePr/>
          <p:nvPr/>
        </p:nvGraphicFramePr>
        <p:xfrm>
          <a:off x="7325280" y="1905120"/>
          <a:ext cx="2757600" cy="1482840"/>
        </p:xfrm>
        <a:graphic>
          <a:graphicData uri="http://schemas.openxmlformats.org/drawingml/2006/table">
            <a:tbl>
              <a:tblPr/>
              <a:tblGrid>
                <a:gridCol w="1378800"/>
                <a:gridCol w="1379160"/>
              </a:tblGrid>
              <a:tr h="370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Nationality</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USA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Canada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Mexico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mc:AlternateContent>
    <mc:Choice Requires="p14">
      <p:transition spd="slow" p14:dur="2000"/>
    </mc:Choice>
    <mc:Fallback>
      <p:transition spd="slow"/>
    </mc:Fallback>
  </mc:AlternateContent>
  <p:timing>
    <p:tnLst>
      <p:par>
        <p:cTn id="875" dur="indefinite" restart="never" nodeType="tmRoot">
          <p:childTnLst>
            <p:seq>
              <p:cTn id="876" dur="indefinite" nodeType="mainSeq">
                <p:childTnLst>
                  <p:par>
                    <p:cTn id="877" fill="hold">
                      <p:stCondLst>
                        <p:cond delay="indefinite"/>
                      </p:stCondLst>
                      <p:childTnLst>
                        <p:par>
                          <p:cTn id="878" fill="hold">
                            <p:stCondLst>
                              <p:cond delay="0"/>
                            </p:stCondLst>
                            <p:childTnLst>
                              <p:par>
                                <p:cTn id="879" nodeType="clickEffect" fill="hold" presetClass="entr" presetID="1">
                                  <p:stCondLst>
                                    <p:cond delay="0"/>
                                  </p:stCondLst>
                                  <p:childTnLst>
                                    <p:set>
                                      <p:cBhvr>
                                        <p:cTn id="880" dur="1" fill="hold">
                                          <p:stCondLst>
                                            <p:cond delay="0"/>
                                          </p:stCondLst>
                                        </p:cTn>
                                        <p:tgtEl>
                                          <p:spTgt spid="493"/>
                                        </p:tgtEl>
                                        <p:attrNameLst>
                                          <p:attrName>style.visibility</p:attrName>
                                        </p:attrNameLst>
                                      </p:cBhvr>
                                      <p:to>
                                        <p:strVal val="visible"/>
                                      </p:to>
                                    </p:set>
                                  </p:childTnLst>
                                </p:cTn>
                              </p:par>
                              <p:par>
                                <p:cTn id="881" nodeType="withEffect" fill="hold" presetClass="entr" presetID="1">
                                  <p:stCondLst>
                                    <p:cond delay="0"/>
                                  </p:stCondLst>
                                  <p:childTnLst>
                                    <p:set>
                                      <p:cBhvr>
                                        <p:cTn id="882" dur="1" fill="hold">
                                          <p:stCondLst>
                                            <p:cond delay="0"/>
                                          </p:stCondLst>
                                        </p:cTn>
                                        <p:tgtEl>
                                          <p:spTgt spid="494"/>
                                        </p:tgtEl>
                                        <p:attrNameLst>
                                          <p:attrName>style.visibility</p:attrName>
                                        </p:attrNameLst>
                                      </p:cBhvr>
                                      <p:to>
                                        <p:strVal val="visible"/>
                                      </p:to>
                                    </p:set>
                                  </p:childTnLst>
                                </p:cTn>
                              </p:par>
                            </p:childTnLst>
                          </p:cTn>
                        </p:par>
                      </p:childTnLst>
                    </p:cTn>
                  </p:par>
                  <p:par>
                    <p:cTn id="883" fill="hold">
                      <p:stCondLst>
                        <p:cond delay="indefinite"/>
                      </p:stCondLst>
                      <p:childTnLst>
                        <p:par>
                          <p:cTn id="884" fill="hold">
                            <p:stCondLst>
                              <p:cond delay="0"/>
                            </p:stCondLst>
                            <p:childTnLst>
                              <p:par>
                                <p:cTn id="885" nodeType="clickEffect" fill="hold" presetClass="entr" presetID="1">
                                  <p:stCondLst>
                                    <p:cond delay="0"/>
                                  </p:stCondLst>
                                  <p:childTnLst>
                                    <p:set>
                                      <p:cBhvr>
                                        <p:cTn id="886" dur="1" fill="hold">
                                          <p:stCondLst>
                                            <p:cond delay="0"/>
                                          </p:stCondLst>
                                        </p:cTn>
                                        <p:tgtEl>
                                          <p:spTgt spid="491">
                                            <p:txEl>
                                              <p:pRg st="0" end="0"/>
                                            </p:txEl>
                                          </p:spTgt>
                                        </p:tgtEl>
                                        <p:attrNameLst>
                                          <p:attrName>style.visibility</p:attrName>
                                        </p:attrNameLst>
                                      </p:cBhvr>
                                      <p:to>
                                        <p:strVal val="visible"/>
                                      </p:to>
                                    </p:set>
                                  </p:childTnLst>
                                </p:cTn>
                              </p:par>
                            </p:childTnLst>
                          </p:cTn>
                        </p:par>
                      </p:childTnLst>
                    </p:cTn>
                  </p:par>
                  <p:par>
                    <p:cTn id="887" fill="hold">
                      <p:stCondLst>
                        <p:cond delay="indefinite"/>
                      </p:stCondLst>
                      <p:childTnLst>
                        <p:par>
                          <p:cTn id="888" fill="hold">
                            <p:stCondLst>
                              <p:cond delay="0"/>
                            </p:stCondLst>
                            <p:childTnLst>
                              <p:par>
                                <p:cTn id="889" nodeType="clickEffect" fill="hold" presetClass="entr" presetID="1">
                                  <p:stCondLst>
                                    <p:cond delay="0"/>
                                  </p:stCondLst>
                                  <p:childTnLst>
                                    <p:set>
                                      <p:cBhvr>
                                        <p:cTn id="890" dur="1" fill="hold">
                                          <p:stCondLst>
                                            <p:cond delay="0"/>
                                          </p:stCondLst>
                                        </p:cTn>
                                        <p:tgtEl>
                                          <p:spTgt spid="491">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AREN’T THESE CALLED “INDEXES”?</a:t>
            </a:r>
            <a:endParaRPr b="0" lang="en-US" sz="3600" spc="-1" strike="noStrike">
              <a:latin typeface="Arial"/>
            </a:endParaRPr>
          </a:p>
        </p:txBody>
      </p:sp>
      <p:sp>
        <p:nvSpPr>
          <p:cNvPr id="496"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Yes, in Pandas; but not in the database world</a:t>
            </a: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For most databases, an “index” is a data structure used to speed up retrieval of specific tuples</a:t>
            </a: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For example, to find all tuples with nat_id = 2:</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We can either scan the table – O(N)</a:t>
            </a:r>
            <a:endParaRPr b="0" lang="en-US" sz="2000" spc="-1" strike="noStrike">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ea typeface="Arial"/>
              </a:rPr>
              <a:t>Or use an “index” (e.g., binary tree) – O(log N)</a:t>
            </a:r>
            <a:endParaRPr b="0" lang="en-US" sz="2000" spc="-1" strike="noStrike">
              <a:latin typeface="Arial"/>
            </a:endParaRPr>
          </a:p>
        </p:txBody>
      </p:sp>
      <p:sp>
        <p:nvSpPr>
          <p:cNvPr id="497" name="PlaceHolder 3"/>
          <p:cNvSpPr>
            <a:spLocks noGrp="1"/>
          </p:cNvSpPr>
          <p:nvPr>
            <p:ph type="sldNum" idx="65"/>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10EE0063-3FF3-4DDF-942D-A36E7DF6B41E}"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498" name="Google Shape;777;p68" descr="SD] Database Indexing Flashcards | Quizlet"/>
          <p:cNvPicPr/>
          <p:nvPr/>
        </p:nvPicPr>
        <p:blipFill>
          <a:blip r:embed="rId1"/>
          <a:stretch/>
        </p:blipFill>
        <p:spPr>
          <a:xfrm>
            <a:off x="7730280" y="4089960"/>
            <a:ext cx="4115880" cy="1319400"/>
          </a:xfrm>
          <a:prstGeom prst="rect">
            <a:avLst/>
          </a:prstGeom>
          <a:ln w="0">
            <a:noFill/>
          </a:ln>
        </p:spPr>
      </p:pic>
    </p:spTree>
  </p:cSld>
  <mc:AlternateContent>
    <mc:Choice Requires="p14">
      <p:transition spd="slow" p14:dur="2000"/>
    </mc:Choice>
    <mc:Fallback>
      <p:transition spd="slow"/>
    </mc:Fallback>
  </mc:AlternateContent>
  <p:timing>
    <p:tnLst>
      <p:par>
        <p:cTn id="891" dur="indefinite" restart="never" nodeType="tmRoot">
          <p:childTnLst>
            <p:seq>
              <p:cTn id="892" dur="indefinite" nodeType="mainSeq">
                <p:childTnLst>
                  <p:par>
                    <p:cTn id="893" fill="hold">
                      <p:stCondLst>
                        <p:cond delay="indefinite"/>
                      </p:stCondLst>
                      <p:childTnLst>
                        <p:par>
                          <p:cTn id="894" fill="hold">
                            <p:stCondLst>
                              <p:cond delay="0"/>
                            </p:stCondLst>
                            <p:childTnLst>
                              <p:par>
                                <p:cTn id="895" nodeType="clickEffect" fill="hold" presetClass="entr" presetID="1">
                                  <p:stCondLst>
                                    <p:cond delay="0"/>
                                  </p:stCondLst>
                                  <p:childTnLst>
                                    <p:set>
                                      <p:cBhvr>
                                        <p:cTn id="896" dur="1" fill="hold">
                                          <p:stCondLst>
                                            <p:cond delay="0"/>
                                          </p:stCondLst>
                                        </p:cTn>
                                        <p:tgtEl>
                                          <p:spTgt spid="496">
                                            <p:txEl>
                                              <p:pRg st="0" end="0"/>
                                            </p:txEl>
                                          </p:spTgt>
                                        </p:tgtEl>
                                        <p:attrNameLst>
                                          <p:attrName>style.visibility</p:attrName>
                                        </p:attrNameLst>
                                      </p:cBhvr>
                                      <p:to>
                                        <p:strVal val="visible"/>
                                      </p:to>
                                    </p:set>
                                  </p:childTnLst>
                                </p:cTn>
                              </p:par>
                            </p:childTnLst>
                          </p:cTn>
                        </p:par>
                      </p:childTnLst>
                    </p:cTn>
                  </p:par>
                  <p:par>
                    <p:cTn id="897" fill="hold">
                      <p:stCondLst>
                        <p:cond delay="indefinite"/>
                      </p:stCondLst>
                      <p:childTnLst>
                        <p:par>
                          <p:cTn id="898" fill="hold">
                            <p:stCondLst>
                              <p:cond delay="0"/>
                            </p:stCondLst>
                            <p:childTnLst>
                              <p:par>
                                <p:cTn id="899" nodeType="clickEffect" fill="hold" presetClass="entr" presetID="1">
                                  <p:stCondLst>
                                    <p:cond delay="0"/>
                                  </p:stCondLst>
                                  <p:childTnLst>
                                    <p:set>
                                      <p:cBhvr>
                                        <p:cTn id="900" dur="1" fill="hold">
                                          <p:stCondLst>
                                            <p:cond delay="0"/>
                                          </p:stCondLst>
                                        </p:cTn>
                                        <p:tgtEl>
                                          <p:spTgt spid="496">
                                            <p:txEl>
                                              <p:pRg st="1" end="1"/>
                                            </p:txEl>
                                          </p:spTgt>
                                        </p:tgtEl>
                                        <p:attrNameLst>
                                          <p:attrName>style.visibility</p:attrName>
                                        </p:attrNameLst>
                                      </p:cBhvr>
                                      <p:to>
                                        <p:strVal val="visible"/>
                                      </p:to>
                                    </p:set>
                                  </p:childTnLst>
                                </p:cTn>
                              </p:par>
                            </p:childTnLst>
                          </p:cTn>
                        </p:par>
                      </p:childTnLst>
                    </p:cTn>
                  </p:par>
                  <p:par>
                    <p:cTn id="901" fill="hold">
                      <p:stCondLst>
                        <p:cond delay="indefinite"/>
                      </p:stCondLst>
                      <p:childTnLst>
                        <p:par>
                          <p:cTn id="902" fill="hold">
                            <p:stCondLst>
                              <p:cond delay="0"/>
                            </p:stCondLst>
                            <p:childTnLst>
                              <p:par>
                                <p:cTn id="903" nodeType="clickEffect" fill="hold" presetClass="entr" presetID="1">
                                  <p:stCondLst>
                                    <p:cond delay="0"/>
                                  </p:stCondLst>
                                  <p:childTnLst>
                                    <p:set>
                                      <p:cBhvr>
                                        <p:cTn id="904" dur="1" fill="hold">
                                          <p:stCondLst>
                                            <p:cond delay="0"/>
                                          </p:stCondLst>
                                        </p:cTn>
                                        <p:tgtEl>
                                          <p:spTgt spid="496">
                                            <p:txEl>
                                              <p:pRg st="2" end="2"/>
                                            </p:txEl>
                                          </p:spTgt>
                                        </p:tgtEl>
                                        <p:attrNameLst>
                                          <p:attrName>style.visibility</p:attrName>
                                        </p:attrNameLst>
                                      </p:cBhvr>
                                      <p:to>
                                        <p:strVal val="visible"/>
                                      </p:to>
                                    </p:set>
                                  </p:childTnLst>
                                </p:cTn>
                              </p:par>
                            </p:childTnLst>
                          </p:cTn>
                        </p:par>
                      </p:childTnLst>
                    </p:cTn>
                  </p:par>
                  <p:par>
                    <p:cTn id="905" fill="hold">
                      <p:stCondLst>
                        <p:cond delay="indefinite"/>
                      </p:stCondLst>
                      <p:childTnLst>
                        <p:par>
                          <p:cTn id="906" fill="hold">
                            <p:stCondLst>
                              <p:cond delay="0"/>
                            </p:stCondLst>
                            <p:childTnLst>
                              <p:par>
                                <p:cTn id="907" nodeType="clickEffect" fill="hold" presetClass="entr" presetID="1">
                                  <p:stCondLst>
                                    <p:cond delay="0"/>
                                  </p:stCondLst>
                                  <p:childTnLst>
                                    <p:set>
                                      <p:cBhvr>
                                        <p:cTn id="908" dur="1" fill="hold">
                                          <p:stCondLst>
                                            <p:cond delay="0"/>
                                          </p:stCondLst>
                                        </p:cTn>
                                        <p:tgtEl>
                                          <p:spTgt spid="496">
                                            <p:txEl>
                                              <p:pRg st="3" end="3"/>
                                            </p:txEl>
                                          </p:spTgt>
                                        </p:tgtEl>
                                        <p:attrNameLst>
                                          <p:attrName>style.visibility</p:attrName>
                                        </p:attrNameLst>
                                      </p:cBhvr>
                                      <p:to>
                                        <p:strVal val="visible"/>
                                      </p:to>
                                    </p:set>
                                  </p:childTnLst>
                                </p:cTn>
                              </p:par>
                            </p:childTnLst>
                          </p:cTn>
                        </p:par>
                      </p:childTnLst>
                    </p:cTn>
                  </p:par>
                  <p:par>
                    <p:cTn id="909" fill="hold">
                      <p:stCondLst>
                        <p:cond delay="indefinite"/>
                      </p:stCondLst>
                      <p:childTnLst>
                        <p:par>
                          <p:cTn id="910" fill="hold">
                            <p:stCondLst>
                              <p:cond delay="0"/>
                            </p:stCondLst>
                            <p:childTnLst>
                              <p:par>
                                <p:cTn id="911" nodeType="clickEffect" fill="hold" presetClass="entr" presetID="1">
                                  <p:stCondLst>
                                    <p:cond delay="0"/>
                                  </p:stCondLst>
                                  <p:childTnLst>
                                    <p:set>
                                      <p:cBhvr>
                                        <p:cTn id="912" dur="1" fill="hold">
                                          <p:stCondLst>
                                            <p:cond delay="0"/>
                                          </p:stCondLst>
                                        </p:cTn>
                                        <p:tgtEl>
                                          <p:spTgt spid="496">
                                            <p:txEl>
                                              <p:pRg st="4" end="4"/>
                                            </p:txEl>
                                          </p:spTgt>
                                        </p:tgtEl>
                                        <p:attrNameLst>
                                          <p:attrName>style.visibility</p:attrName>
                                        </p:attrNameLst>
                                      </p:cBhvr>
                                      <p:to>
                                        <p:strVal val="visible"/>
                                      </p:to>
                                    </p:set>
                                  </p:childTnLst>
                                </p:cTn>
                              </p:par>
                            </p:childTnLst>
                          </p:cTn>
                        </p:par>
                      </p:childTnLst>
                    </p:cTn>
                  </p:par>
                  <p:par>
                    <p:cTn id="913" fill="hold">
                      <p:stCondLst>
                        <p:cond delay="indefinite"/>
                      </p:stCondLst>
                      <p:childTnLst>
                        <p:par>
                          <p:cTn id="914" fill="hold">
                            <p:stCondLst>
                              <p:cond delay="0"/>
                            </p:stCondLst>
                            <p:childTnLst>
                              <p:par>
                                <p:cTn id="915" nodeType="clickEffect" fill="hold" presetClass="entr" presetID="1">
                                  <p:stCondLst>
                                    <p:cond delay="0"/>
                                  </p:stCondLst>
                                  <p:childTnLst>
                                    <p:set>
                                      <p:cBhvr>
                                        <p:cTn id="916" dur="1" fill="hold">
                                          <p:stCondLst>
                                            <p:cond delay="0"/>
                                          </p:stCondLst>
                                        </p:cTn>
                                        <p:tgtEl>
                                          <p:spTgt spid="496">
                                            <p:txEl>
                                              <p:pRg st="5" end="5"/>
                                            </p:txEl>
                                          </p:spTgt>
                                        </p:tgtEl>
                                        <p:attrNameLst>
                                          <p:attrName>style.visibility</p:attrName>
                                        </p:attrNameLst>
                                      </p:cBhvr>
                                      <p:to>
                                        <p:strVal val="visible"/>
                                      </p:to>
                                    </p:set>
                                  </p:childTnLst>
                                </p:cTn>
                              </p:par>
                            </p:childTnLst>
                          </p:cTn>
                        </p:par>
                      </p:childTnLst>
                    </p:cTn>
                  </p:par>
                  <p:par>
                    <p:cTn id="917" fill="hold">
                      <p:stCondLst>
                        <p:cond delay="indefinite"/>
                      </p:stCondLst>
                      <p:childTnLst>
                        <p:par>
                          <p:cTn id="918" fill="hold">
                            <p:stCondLst>
                              <p:cond delay="0"/>
                            </p:stCondLst>
                            <p:childTnLst>
                              <p:par>
                                <p:cTn id="919" nodeType="clickEffect" fill="hold" presetClass="entr" presetID="1">
                                  <p:stCondLst>
                                    <p:cond delay="0"/>
                                  </p:stCondLst>
                                  <p:childTnLst>
                                    <p:set>
                                      <p:cBhvr>
                                        <p:cTn id="920" dur="1" fill="hold">
                                          <p:stCondLst>
                                            <p:cond delay="0"/>
                                          </p:stCondLst>
                                        </p:cTn>
                                        <p:tgtEl>
                                          <p:spTgt spid="496">
                                            <p:txEl>
                                              <p:pRg st="6" end="6"/>
                                            </p:txEl>
                                          </p:spTgt>
                                        </p:tgtEl>
                                        <p:attrNameLst>
                                          <p:attrName>style.visibility</p:attrName>
                                        </p:attrNameLst>
                                      </p:cBhvr>
                                      <p:to>
                                        <p:strVal val="visible"/>
                                      </p:to>
                                    </p:set>
                                  </p:childTnLst>
                                </p:cTn>
                              </p:par>
                            </p:childTnLst>
                          </p:cTn>
                        </p:par>
                      </p:childTnLst>
                    </p:cTn>
                  </p:par>
                  <p:par>
                    <p:cTn id="921" fill="hold">
                      <p:stCondLst>
                        <p:cond delay="indefinite"/>
                      </p:stCondLst>
                      <p:childTnLst>
                        <p:par>
                          <p:cTn id="922" fill="hold">
                            <p:stCondLst>
                              <p:cond delay="0"/>
                            </p:stCondLst>
                            <p:childTnLst>
                              <p:par>
                                <p:cTn id="923" nodeType="clickEffect" fill="hold" presetClass="entr" presetID="1">
                                  <p:stCondLst>
                                    <p:cond delay="0"/>
                                  </p:stCondLst>
                                  <p:childTnLst>
                                    <p:set>
                                      <p:cBhvr>
                                        <p:cTn id="924"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FOREIGN KEYS</a:t>
            </a:r>
            <a:endParaRPr b="0" lang="en-US" sz="3600" spc="-1" strike="noStrike">
              <a:latin typeface="Arial"/>
            </a:endParaRPr>
          </a:p>
        </p:txBody>
      </p:sp>
      <p:sp>
        <p:nvSpPr>
          <p:cNvPr id="500" name="PlaceHolder 2"/>
          <p:cNvSpPr>
            <a:spLocks noGrp="1"/>
          </p:cNvSpPr>
          <p:nvPr>
            <p:ph/>
          </p:nvPr>
        </p:nvSpPr>
        <p:spPr>
          <a:xfrm>
            <a:off x="609480" y="5073840"/>
            <a:ext cx="10159200" cy="105156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Foreign keys are attributes (columns) that point to a different table’s primary key</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A table can have multiple foreign keys</a:t>
            </a:r>
            <a:endParaRPr b="0" lang="en-US" sz="2000" spc="-1" strike="noStrike">
              <a:latin typeface="Arial"/>
            </a:endParaRPr>
          </a:p>
        </p:txBody>
      </p:sp>
      <p:sp>
        <p:nvSpPr>
          <p:cNvPr id="501" name="PlaceHolder 3"/>
          <p:cNvSpPr>
            <a:spLocks noGrp="1"/>
          </p:cNvSpPr>
          <p:nvPr>
            <p:ph type="sldNum" idx="66"/>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4E784841-3C99-4033-9FBB-8611E9E79F19}"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502" name="Google Shape;785;p69"/>
          <p:cNvGraphicFramePr/>
          <p:nvPr/>
        </p:nvGraphicFramePr>
        <p:xfrm>
          <a:off x="1981080" y="1905120"/>
          <a:ext cx="5029200" cy="2975400"/>
        </p:xfrm>
        <a:graphic>
          <a:graphicData uri="http://schemas.openxmlformats.org/drawingml/2006/table">
            <a:tbl>
              <a:tblPr/>
              <a:tblGrid>
                <a:gridCol w="1005840"/>
                <a:gridCol w="1005840"/>
                <a:gridCol w="1005840"/>
                <a:gridCol w="1005840"/>
                <a:gridCol w="1006200"/>
              </a:tblGrid>
              <a:tr h="424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nat_id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176.2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r>
              <a:tr h="42696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19.6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82.1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d1282e"/>
                    </a:solidFill>
                  </a:tcPr>
                </a:tc>
              </a:tr>
            </a:tbl>
          </a:graphicData>
        </a:graphic>
      </p:graphicFrame>
      <p:graphicFrame>
        <p:nvGraphicFramePr>
          <p:cNvPr id="503" name="Google Shape;786;p69"/>
          <p:cNvGraphicFramePr/>
          <p:nvPr/>
        </p:nvGraphicFramePr>
        <p:xfrm>
          <a:off x="7325280" y="1905120"/>
          <a:ext cx="2757600" cy="1482840"/>
        </p:xfrm>
        <a:graphic>
          <a:graphicData uri="http://schemas.openxmlformats.org/drawingml/2006/table">
            <a:tbl>
              <a:tblPr/>
              <a:tblGrid>
                <a:gridCol w="1378800"/>
                <a:gridCol w="1379160"/>
              </a:tblGrid>
              <a:tr h="370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Nationality</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USA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Canada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Mexico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mc:AlternateContent>
    <mc:Choice Requires="p14">
      <p:transition spd="slow" p14:dur="2000"/>
    </mc:Choice>
    <mc:Fallback>
      <p:transition spd="slow"/>
    </mc:Fallback>
  </mc:AlternateContent>
  <p:timing>
    <p:tnLst>
      <p:par>
        <p:cTn id="925" dur="indefinite" restart="never" nodeType="tmRoot">
          <p:childTnLst>
            <p:seq>
              <p:cTn id="926" dur="indefinite" nodeType="mainSeq">
                <p:childTnLst>
                  <p:par>
                    <p:cTn id="927" fill="hold">
                      <p:stCondLst>
                        <p:cond delay="indefinite"/>
                      </p:stCondLst>
                      <p:childTnLst>
                        <p:par>
                          <p:cTn id="928" fill="hold">
                            <p:stCondLst>
                              <p:cond delay="0"/>
                            </p:stCondLst>
                            <p:childTnLst>
                              <p:par>
                                <p:cTn id="929" nodeType="clickEffect" fill="hold" presetClass="entr" presetID="1">
                                  <p:stCondLst>
                                    <p:cond delay="0"/>
                                  </p:stCondLst>
                                  <p:childTnLst>
                                    <p:set>
                                      <p:cBhvr>
                                        <p:cTn id="930" dur="1" fill="hold">
                                          <p:stCondLst>
                                            <p:cond delay="0"/>
                                          </p:stCondLst>
                                        </p:cTn>
                                        <p:tgtEl>
                                          <p:spTgt spid="502"/>
                                        </p:tgtEl>
                                        <p:attrNameLst>
                                          <p:attrName>style.visibility</p:attrName>
                                        </p:attrNameLst>
                                      </p:cBhvr>
                                      <p:to>
                                        <p:strVal val="visible"/>
                                      </p:to>
                                    </p:set>
                                  </p:childTnLst>
                                </p:cTn>
                              </p:par>
                              <p:par>
                                <p:cTn id="931" nodeType="withEffect" fill="hold" presetClass="entr" presetID="1">
                                  <p:stCondLst>
                                    <p:cond delay="0"/>
                                  </p:stCondLst>
                                  <p:childTnLst>
                                    <p:set>
                                      <p:cBhvr>
                                        <p:cTn id="932" dur="1" fill="hold">
                                          <p:stCondLst>
                                            <p:cond delay="0"/>
                                          </p:stCondLst>
                                        </p:cTn>
                                        <p:tgtEl>
                                          <p:spTgt spid="503"/>
                                        </p:tgtEl>
                                        <p:attrNameLst>
                                          <p:attrName>style.visibility</p:attrName>
                                        </p:attrNameLst>
                                      </p:cBhvr>
                                      <p:to>
                                        <p:strVal val="visible"/>
                                      </p:to>
                                    </p:set>
                                  </p:childTnLst>
                                </p:cTn>
                              </p:par>
                            </p:childTnLst>
                          </p:cTn>
                        </p:par>
                      </p:childTnLst>
                    </p:cTn>
                  </p:par>
                  <p:par>
                    <p:cTn id="933" fill="hold">
                      <p:stCondLst>
                        <p:cond delay="indefinite"/>
                      </p:stCondLst>
                      <p:childTnLst>
                        <p:par>
                          <p:cTn id="934" fill="hold">
                            <p:stCondLst>
                              <p:cond delay="0"/>
                            </p:stCondLst>
                            <p:childTnLst>
                              <p:par>
                                <p:cTn id="935" nodeType="clickEffect" fill="hold" presetClass="entr" presetID="1">
                                  <p:stCondLst>
                                    <p:cond delay="0"/>
                                  </p:stCondLst>
                                  <p:childTnLst>
                                    <p:set>
                                      <p:cBhvr>
                                        <p:cTn id="936" dur="1" fill="hold">
                                          <p:stCondLst>
                                            <p:cond delay="0"/>
                                          </p:stCondLst>
                                        </p:cTn>
                                        <p:tgtEl>
                                          <p:spTgt spid="500">
                                            <p:txEl>
                                              <p:pRg st="0" end="0"/>
                                            </p:txEl>
                                          </p:spTgt>
                                        </p:tgtEl>
                                        <p:attrNameLst>
                                          <p:attrName>style.visibility</p:attrName>
                                        </p:attrNameLst>
                                      </p:cBhvr>
                                      <p:to>
                                        <p:strVal val="visible"/>
                                      </p:to>
                                    </p:set>
                                  </p:childTnLst>
                                </p:cTn>
                              </p:par>
                            </p:childTnLst>
                          </p:cTn>
                        </p:par>
                      </p:childTnLst>
                    </p:cTn>
                  </p:par>
                  <p:par>
                    <p:cTn id="937" fill="hold">
                      <p:stCondLst>
                        <p:cond delay="indefinite"/>
                      </p:stCondLst>
                      <p:childTnLst>
                        <p:par>
                          <p:cTn id="938" fill="hold">
                            <p:stCondLst>
                              <p:cond delay="0"/>
                            </p:stCondLst>
                            <p:childTnLst>
                              <p:par>
                                <p:cTn id="939" nodeType="clickEffect" fill="hold" presetClass="entr" presetID="1">
                                  <p:stCondLst>
                                    <p:cond delay="0"/>
                                  </p:stCondLst>
                                  <p:childTnLst>
                                    <p:set>
                                      <p:cBhvr>
                                        <p:cTn id="940" dur="1" fill="hold">
                                          <p:stCondLst>
                                            <p:cond delay="0"/>
                                          </p:stCondLst>
                                        </p:cTn>
                                        <p:tgtEl>
                                          <p:spTgt spid="500">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RELATION SCHEMA</a:t>
            </a:r>
            <a:endParaRPr b="0" lang="en-US" sz="3600" spc="-1" strike="noStrike">
              <a:latin typeface="Arial"/>
            </a:endParaRPr>
          </a:p>
        </p:txBody>
      </p:sp>
      <p:sp>
        <p:nvSpPr>
          <p:cNvPr id="505"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A list of all the attribute names, and their </a:t>
            </a:r>
            <a:r>
              <a:rPr b="1" i="1" lang="en-US" sz="2000" spc="-1" strike="noStrike">
                <a:solidFill>
                  <a:srgbClr val="000000"/>
                </a:solidFill>
                <a:latin typeface="Arial"/>
                <a:ea typeface="Arial"/>
              </a:rPr>
              <a:t>domains</a:t>
            </a:r>
            <a:endParaRPr b="0" lang="en-US" sz="2000" spc="-1" strike="noStrike">
              <a:latin typeface="Arial"/>
            </a:endParaRPr>
          </a:p>
        </p:txBody>
      </p:sp>
      <p:sp>
        <p:nvSpPr>
          <p:cNvPr id="506" name="PlaceHolder 3"/>
          <p:cNvSpPr>
            <a:spLocks noGrp="1"/>
          </p:cNvSpPr>
          <p:nvPr>
            <p:ph type="sldNum" idx="67"/>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87A05A88-7763-45B9-ACAB-B682939B5E12}"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507" name="Google Shape;794;p70"/>
          <p:cNvSpPr/>
          <p:nvPr/>
        </p:nvSpPr>
        <p:spPr>
          <a:xfrm>
            <a:off x="4186080" y="4221360"/>
            <a:ext cx="6171480" cy="2635920"/>
          </a:xfrm>
          <a:prstGeom prst="rect">
            <a:avLst/>
          </a:prstGeom>
          <a:noFill/>
          <a:ln w="19080">
            <a:solidFill>
              <a:srgbClr val="000000"/>
            </a:solidFill>
            <a:round/>
          </a:ln>
        </p:spPr>
        <p:style>
          <a:lnRef idx="0"/>
          <a:fillRef idx="0"/>
          <a:effectRef idx="0"/>
          <a:fontRef idx="minor"/>
        </p:style>
        <p:txBody>
          <a:bodyPr lIns="90000" rIns="90000" tIns="45000" bIns="45000" anchor="t">
            <a:noAutofit/>
          </a:bodyPr>
          <a:p>
            <a:pPr marL="343080" indent="-343080">
              <a:lnSpc>
                <a:spcPct val="90000"/>
              </a:lnSpc>
              <a:buNone/>
              <a:tabLst>
                <a:tab algn="l" pos="0"/>
              </a:tabLst>
            </a:pPr>
            <a:r>
              <a:rPr b="1" lang="en-US" sz="2000" spc="-1" strike="noStrike">
                <a:solidFill>
                  <a:srgbClr val="000000"/>
                </a:solidFill>
                <a:latin typeface="Helvetica Neue"/>
                <a:ea typeface="Helvetica Neue"/>
              </a:rPr>
              <a:t>create table</a:t>
            </a:r>
            <a:r>
              <a:rPr b="0" lang="en-US" sz="2000" spc="-1" strike="noStrike">
                <a:solidFill>
                  <a:srgbClr val="000000"/>
                </a:solidFill>
                <a:latin typeface="Helvetica Neue"/>
                <a:ea typeface="Helvetica Neue"/>
              </a:rPr>
              <a:t> </a:t>
            </a:r>
            <a:r>
              <a:rPr b="0" i="1" lang="en-US" sz="2000" spc="-1" strike="noStrike">
                <a:solidFill>
                  <a:srgbClr val="000000"/>
                </a:solidFill>
                <a:latin typeface="Helvetica Neue"/>
                <a:ea typeface="Helvetica Neue"/>
              </a:rPr>
              <a:t>instructor</a:t>
            </a:r>
            <a:r>
              <a:rPr b="0" lang="en-US" sz="2000" spc="-1" strike="noStrike">
                <a:solidFill>
                  <a:srgbClr val="000000"/>
                </a:solidFill>
                <a:latin typeface="Helvetica Neue"/>
                <a:ea typeface="Helvetica Neue"/>
              </a:rPr>
              <a:t> (</a:t>
            </a:r>
            <a:endParaRPr b="0" lang="en-US" sz="2000" spc="-1" strike="noStrike">
              <a:latin typeface="Arial"/>
            </a:endParaRPr>
          </a:p>
          <a:p>
            <a:pPr marL="343080" indent="-343080">
              <a:lnSpc>
                <a:spcPct val="90000"/>
              </a:lnSpc>
              <a:spcBef>
                <a:spcPts val="700"/>
              </a:spcBef>
              <a:buNone/>
              <a:tabLst>
                <a:tab algn="l" pos="0"/>
              </a:tabLst>
            </a:pPr>
            <a:r>
              <a:rPr b="0" i="1" lang="en-US" sz="2000" spc="-1" strike="noStrike">
                <a:solidFill>
                  <a:srgbClr val="000000"/>
                </a:solidFill>
                <a:latin typeface="Helvetica Neue"/>
                <a:ea typeface="Helvetica Neue"/>
              </a:rPr>
              <a:t>	</a:t>
            </a:r>
            <a:r>
              <a:rPr b="0" i="1" lang="en-US" sz="2000" spc="-1" strike="noStrike">
                <a:solidFill>
                  <a:srgbClr val="000000"/>
                </a:solidFill>
                <a:latin typeface="Helvetica Neue"/>
                <a:ea typeface="Helvetica Neue"/>
              </a:rPr>
              <a:t>ID</a:t>
            </a:r>
            <a:r>
              <a:rPr b="0" lang="en-US" sz="2000" spc="-1" strike="noStrike">
                <a:solidFill>
                  <a:srgbClr val="000000"/>
                </a:solidFill>
                <a:latin typeface="Helvetica Neue"/>
                <a:ea typeface="Helvetica Neue"/>
              </a:rPr>
              <a:t>        </a:t>
            </a:r>
            <a:r>
              <a:rPr b="1" lang="en-US" sz="2000" spc="-1" strike="noStrike">
                <a:solidFill>
                  <a:srgbClr val="000000"/>
                </a:solidFill>
                <a:latin typeface="Helvetica Neue"/>
                <a:ea typeface="Helvetica Neue"/>
              </a:rPr>
              <a:t>char</a:t>
            </a:r>
            <a:r>
              <a:rPr b="0" lang="en-US" sz="2000" spc="-1" strike="noStrike">
                <a:solidFill>
                  <a:srgbClr val="000000"/>
                </a:solidFill>
                <a:latin typeface="Helvetica Neue"/>
                <a:ea typeface="Helvetica Neue"/>
              </a:rPr>
              <a:t>(5),</a:t>
            </a:r>
            <a:br/>
            <a:r>
              <a:rPr b="0" i="1" lang="en-US" sz="2000" spc="-1" strike="noStrike">
                <a:solidFill>
                  <a:srgbClr val="000000"/>
                </a:solidFill>
                <a:latin typeface="Helvetica Neue"/>
                <a:ea typeface="Helvetica Neue"/>
              </a:rPr>
              <a:t>name   </a:t>
            </a:r>
            <a:r>
              <a:rPr b="1" lang="en-US" sz="2000" spc="-1" strike="noStrike">
                <a:solidFill>
                  <a:srgbClr val="000000"/>
                </a:solidFill>
                <a:latin typeface="Helvetica Neue"/>
                <a:ea typeface="Helvetica Neue"/>
              </a:rPr>
              <a:t>varchar</a:t>
            </a:r>
            <a:r>
              <a:rPr b="0" lang="en-US" sz="2000" spc="-1" strike="noStrike">
                <a:solidFill>
                  <a:srgbClr val="000000"/>
                </a:solidFill>
                <a:latin typeface="Helvetica Neue"/>
                <a:ea typeface="Helvetica Neue"/>
              </a:rPr>
              <a:t>(20) </a:t>
            </a:r>
            <a:r>
              <a:rPr b="1" lang="en-US" sz="2000" spc="-1" strike="noStrike">
                <a:solidFill>
                  <a:srgbClr val="000000"/>
                </a:solidFill>
                <a:latin typeface="Helvetica Neue"/>
                <a:ea typeface="Helvetica Neue"/>
              </a:rPr>
              <a:t>not null,</a:t>
            </a:r>
            <a:br/>
            <a:r>
              <a:rPr b="0" i="1" lang="en-US" sz="2000" spc="-1" strike="noStrike">
                <a:solidFill>
                  <a:srgbClr val="000000"/>
                </a:solidFill>
                <a:latin typeface="Helvetica Neue"/>
                <a:ea typeface="Helvetica Neue"/>
              </a:rPr>
              <a:t>dept_name  </a:t>
            </a:r>
            <a:r>
              <a:rPr b="1" lang="en-US" sz="2000" spc="-1" strike="noStrike">
                <a:solidFill>
                  <a:srgbClr val="000000"/>
                </a:solidFill>
                <a:latin typeface="Helvetica Neue"/>
                <a:ea typeface="Helvetica Neue"/>
              </a:rPr>
              <a:t>varchar</a:t>
            </a:r>
            <a:r>
              <a:rPr b="0" lang="en-US" sz="2000" spc="-1" strike="noStrike">
                <a:solidFill>
                  <a:srgbClr val="000000"/>
                </a:solidFill>
                <a:latin typeface="Helvetica Neue"/>
                <a:ea typeface="Helvetica Neue"/>
              </a:rPr>
              <a:t>(20),</a:t>
            </a:r>
            <a:br/>
            <a:r>
              <a:rPr b="0" i="1" lang="en-US" sz="2000" spc="-1" strike="noStrike">
                <a:solidFill>
                  <a:srgbClr val="000000"/>
                </a:solidFill>
                <a:latin typeface="Helvetica Neue"/>
                <a:ea typeface="Helvetica Neue"/>
              </a:rPr>
              <a:t>salary</a:t>
            </a:r>
            <a:r>
              <a:rPr b="0" lang="en-US" sz="2000" spc="-1" strike="noStrike">
                <a:solidFill>
                  <a:srgbClr val="000000"/>
                </a:solidFill>
                <a:latin typeface="Helvetica Neue"/>
                <a:ea typeface="Helvetica Neue"/>
              </a:rPr>
              <a:t>   </a:t>
            </a:r>
            <a:r>
              <a:rPr b="1" lang="en-US" sz="2000" spc="-1" strike="noStrike">
                <a:solidFill>
                  <a:srgbClr val="000000"/>
                </a:solidFill>
                <a:latin typeface="Helvetica Neue"/>
                <a:ea typeface="Helvetica Neue"/>
              </a:rPr>
              <a:t>numeric</a:t>
            </a:r>
            <a:r>
              <a:rPr b="0" lang="en-US" sz="2000" spc="-1" strike="noStrike">
                <a:solidFill>
                  <a:srgbClr val="000000"/>
                </a:solidFill>
                <a:latin typeface="Helvetica Neue"/>
                <a:ea typeface="Helvetica Neue"/>
              </a:rPr>
              <a:t>(8,2),</a:t>
            </a:r>
            <a:endParaRPr b="0" lang="en-US" sz="2000" spc="-1" strike="noStrike">
              <a:latin typeface="Arial"/>
            </a:endParaRPr>
          </a:p>
          <a:p>
            <a:pPr marL="343080" indent="-343080">
              <a:lnSpc>
                <a:spcPct val="90000"/>
              </a:lnSpc>
              <a:spcBef>
                <a:spcPts val="700"/>
              </a:spcBef>
              <a:buNone/>
              <a:tabLst>
                <a:tab algn="l" pos="0"/>
              </a:tabLst>
            </a:pPr>
            <a:r>
              <a:rPr b="1" lang="en-US" sz="2000" spc="-1" strike="noStrike">
                <a:solidFill>
                  <a:srgbClr val="000000"/>
                </a:solidFill>
                <a:latin typeface="Helvetica Neue"/>
                <a:ea typeface="Helvetica Neue"/>
              </a:rPr>
              <a:t>     </a:t>
            </a:r>
            <a:r>
              <a:rPr b="1" lang="en-US" sz="2000" spc="-1" strike="noStrike">
                <a:solidFill>
                  <a:srgbClr val="000000"/>
                </a:solidFill>
                <a:latin typeface="Helvetica Neue"/>
                <a:ea typeface="Helvetica Neue"/>
              </a:rPr>
              <a:t>primary key </a:t>
            </a:r>
            <a:r>
              <a:rPr b="0" lang="en-US" sz="2000" spc="-1" strike="noStrike">
                <a:solidFill>
                  <a:srgbClr val="000000"/>
                </a:solidFill>
                <a:latin typeface="Helvetica Neue"/>
                <a:ea typeface="Helvetica Neue"/>
              </a:rPr>
              <a:t>(</a:t>
            </a:r>
            <a:r>
              <a:rPr b="0" i="1" lang="en-US" sz="2000" spc="-1" strike="noStrike">
                <a:solidFill>
                  <a:srgbClr val="000000"/>
                </a:solidFill>
                <a:latin typeface="Helvetica Neue"/>
                <a:ea typeface="Helvetica Neue"/>
              </a:rPr>
              <a:t>ID</a:t>
            </a:r>
            <a:r>
              <a:rPr b="0" lang="en-US" sz="2000" spc="-1" strike="noStrike">
                <a:solidFill>
                  <a:srgbClr val="000000"/>
                </a:solidFill>
                <a:latin typeface="Helvetica Neue"/>
                <a:ea typeface="Helvetica Neue"/>
              </a:rPr>
              <a:t>),</a:t>
            </a:r>
            <a:br/>
            <a:r>
              <a:rPr b="1" lang="en-US" sz="2000" spc="-1" strike="noStrike">
                <a:solidFill>
                  <a:srgbClr val="000000"/>
                </a:solidFill>
                <a:latin typeface="Helvetica Neue"/>
                <a:ea typeface="Helvetica Neue"/>
              </a:rPr>
              <a:t>foreign key </a:t>
            </a:r>
            <a:r>
              <a:rPr b="0" i="1" lang="en-US" sz="2000" spc="-1" strike="noStrike">
                <a:solidFill>
                  <a:srgbClr val="000000"/>
                </a:solidFill>
                <a:latin typeface="Helvetica Neue"/>
                <a:ea typeface="Helvetica Neue"/>
              </a:rPr>
              <a:t>(dept_name)</a:t>
            </a:r>
            <a:r>
              <a:rPr b="0" lang="en-US" sz="2000" spc="-1" strike="noStrike">
                <a:solidFill>
                  <a:srgbClr val="000000"/>
                </a:solidFill>
                <a:latin typeface="Helvetica Neue"/>
                <a:ea typeface="Helvetica Neue"/>
              </a:rPr>
              <a:t> </a:t>
            </a:r>
            <a:r>
              <a:rPr b="1" lang="en-US" sz="2000" spc="-1" strike="noStrike">
                <a:solidFill>
                  <a:srgbClr val="000000"/>
                </a:solidFill>
                <a:latin typeface="Helvetica Neue"/>
                <a:ea typeface="Helvetica Neue"/>
              </a:rPr>
              <a:t>references </a:t>
            </a:r>
            <a:r>
              <a:rPr b="0" i="1" lang="en-US" sz="2000" spc="-1" strike="noStrike">
                <a:solidFill>
                  <a:srgbClr val="000000"/>
                </a:solidFill>
                <a:latin typeface="Helvetica Neue"/>
                <a:ea typeface="Helvetica Neue"/>
              </a:rPr>
              <a:t>department</a:t>
            </a:r>
            <a:endParaRPr b="0" lang="en-US" sz="2000" spc="-1" strike="noStrike">
              <a:latin typeface="Arial"/>
            </a:endParaRPr>
          </a:p>
          <a:p>
            <a:pPr marL="343080" indent="-343080">
              <a:lnSpc>
                <a:spcPct val="90000"/>
              </a:lnSpc>
              <a:spcBef>
                <a:spcPts val="700"/>
              </a:spcBef>
              <a:buNone/>
              <a:tabLst>
                <a:tab algn="l" pos="0"/>
              </a:tabLst>
            </a:pPr>
            <a:r>
              <a:rPr b="0" lang="en-US" sz="2000" spc="-1" strike="noStrike">
                <a:solidFill>
                  <a:srgbClr val="000000"/>
                </a:solidFill>
                <a:latin typeface="Helvetica Neue"/>
                <a:ea typeface="Helvetica Neue"/>
              </a:rPr>
              <a:t>)</a:t>
            </a:r>
            <a:endParaRPr b="0" lang="en-US" sz="2000" spc="-1" strike="noStrike">
              <a:latin typeface="Arial"/>
            </a:endParaRPr>
          </a:p>
        </p:txBody>
      </p:sp>
      <p:sp>
        <p:nvSpPr>
          <p:cNvPr id="508" name="Google Shape;795;p70"/>
          <p:cNvSpPr/>
          <p:nvPr/>
        </p:nvSpPr>
        <p:spPr>
          <a:xfrm>
            <a:off x="609480" y="2282400"/>
            <a:ext cx="5637960" cy="1938240"/>
          </a:xfrm>
          <a:prstGeom prst="rect">
            <a:avLst/>
          </a:prstGeom>
          <a:noFill/>
          <a:ln w="19080">
            <a:solidFill>
              <a:srgbClr val="000000"/>
            </a:solidFill>
            <a:round/>
          </a:ln>
        </p:spPr>
        <p:style>
          <a:lnRef idx="0"/>
          <a:fillRef idx="0"/>
          <a:effectRef idx="0"/>
          <a:fontRef idx="minor"/>
        </p:style>
        <p:txBody>
          <a:bodyPr lIns="90000" rIns="90000" tIns="45000" bIns="45000" anchor="t">
            <a:noAutofit/>
          </a:bodyPr>
          <a:p>
            <a:pPr>
              <a:lnSpc>
                <a:spcPct val="100000"/>
              </a:lnSpc>
              <a:buNone/>
              <a:tabLst>
                <a:tab algn="l" pos="0"/>
              </a:tabLst>
            </a:pPr>
            <a:r>
              <a:rPr b="1" lang="en-US" sz="2000" spc="-1" strike="noStrike">
                <a:solidFill>
                  <a:srgbClr val="000000"/>
                </a:solidFill>
                <a:latin typeface="Helvetica Neue"/>
                <a:ea typeface="Helvetica Neue"/>
              </a:rPr>
              <a:t>create table </a:t>
            </a:r>
            <a:r>
              <a:rPr b="0" lang="en-US" sz="2000" spc="-1" strike="noStrike">
                <a:solidFill>
                  <a:srgbClr val="000000"/>
                </a:solidFill>
                <a:latin typeface="Helvetica Neue"/>
                <a:ea typeface="Helvetica Neue"/>
              </a:rPr>
              <a:t>department</a:t>
            </a:r>
            <a:endParaRPr b="0" lang="en-US" sz="2000" spc="-1" strike="noStrike">
              <a:latin typeface="Arial"/>
            </a:endParaRPr>
          </a:p>
          <a:p>
            <a:pPr>
              <a:lnSpc>
                <a:spcPct val="100000"/>
              </a:lnSpc>
              <a:buNone/>
              <a:tabLst>
                <a:tab algn="l" pos="0"/>
              </a:tabLst>
            </a:pPr>
            <a:r>
              <a:rPr b="0" lang="en-US" sz="2000" spc="-1" strike="noStrike">
                <a:solidFill>
                  <a:srgbClr val="000000"/>
                </a:solidFill>
                <a:latin typeface="Helvetica Neue"/>
                <a:ea typeface="Helvetica Neue"/>
              </a:rPr>
              <a:t>    </a:t>
            </a:r>
            <a:r>
              <a:rPr b="0" lang="en-US" sz="2000" spc="-1" strike="noStrike">
                <a:solidFill>
                  <a:srgbClr val="000000"/>
                </a:solidFill>
                <a:latin typeface="Helvetica Neue"/>
                <a:ea typeface="Helvetica Neue"/>
              </a:rPr>
              <a:t>(dept_name </a:t>
            </a:r>
            <a:r>
              <a:rPr b="1" lang="en-US" sz="2000" spc="-1" strike="noStrike">
                <a:solidFill>
                  <a:srgbClr val="000000"/>
                </a:solidFill>
                <a:latin typeface="Helvetica Neue"/>
                <a:ea typeface="Helvetica Neue"/>
              </a:rPr>
              <a:t>varchar</a:t>
            </a:r>
            <a:r>
              <a:rPr b="0" lang="en-US" sz="2000" spc="-1" strike="noStrike">
                <a:solidFill>
                  <a:srgbClr val="000000"/>
                </a:solidFill>
                <a:latin typeface="Helvetica Neue"/>
                <a:ea typeface="Helvetica Neue"/>
              </a:rPr>
              <a:t>(20),</a:t>
            </a:r>
            <a:endParaRPr b="0" lang="en-US" sz="2000" spc="-1" strike="noStrike">
              <a:latin typeface="Arial"/>
            </a:endParaRPr>
          </a:p>
          <a:p>
            <a:pPr>
              <a:lnSpc>
                <a:spcPct val="100000"/>
              </a:lnSpc>
              <a:buNone/>
              <a:tabLst>
                <a:tab algn="l" pos="0"/>
              </a:tabLst>
            </a:pPr>
            <a:r>
              <a:rPr b="0" lang="en-US" sz="2000" spc="-1" strike="noStrike">
                <a:solidFill>
                  <a:srgbClr val="000000"/>
                </a:solidFill>
                <a:latin typeface="Helvetica Neue"/>
                <a:ea typeface="Helvetica Neue"/>
              </a:rPr>
              <a:t>     </a:t>
            </a:r>
            <a:r>
              <a:rPr b="0" lang="en-US" sz="2000" spc="-1" strike="noStrike">
                <a:solidFill>
                  <a:srgbClr val="000000"/>
                </a:solidFill>
                <a:latin typeface="Helvetica Neue"/>
                <a:ea typeface="Helvetica Neue"/>
              </a:rPr>
              <a:t>building </a:t>
            </a:r>
            <a:r>
              <a:rPr b="1" lang="en-US" sz="2000" spc="-1" strike="noStrike">
                <a:solidFill>
                  <a:srgbClr val="000000"/>
                </a:solidFill>
                <a:latin typeface="Helvetica Neue"/>
                <a:ea typeface="Helvetica Neue"/>
              </a:rPr>
              <a:t>varchar</a:t>
            </a:r>
            <a:r>
              <a:rPr b="0" lang="en-US" sz="2000" spc="-1" strike="noStrike">
                <a:solidFill>
                  <a:srgbClr val="000000"/>
                </a:solidFill>
                <a:latin typeface="Helvetica Neue"/>
                <a:ea typeface="Helvetica Neue"/>
              </a:rPr>
              <a:t>(15),</a:t>
            </a:r>
            <a:endParaRPr b="0" lang="en-US" sz="2000" spc="-1" strike="noStrike">
              <a:latin typeface="Arial"/>
            </a:endParaRPr>
          </a:p>
          <a:p>
            <a:pPr>
              <a:lnSpc>
                <a:spcPct val="100000"/>
              </a:lnSpc>
              <a:buNone/>
              <a:tabLst>
                <a:tab algn="l" pos="0"/>
              </a:tabLst>
            </a:pPr>
            <a:r>
              <a:rPr b="0" lang="en-US" sz="2000" spc="-1" strike="noStrike">
                <a:solidFill>
                  <a:srgbClr val="000000"/>
                </a:solidFill>
                <a:latin typeface="Helvetica Neue"/>
                <a:ea typeface="Helvetica Neue"/>
              </a:rPr>
              <a:t>     </a:t>
            </a:r>
            <a:r>
              <a:rPr b="0" lang="en-US" sz="2000" spc="-1" strike="noStrike">
                <a:solidFill>
                  <a:srgbClr val="000000"/>
                </a:solidFill>
                <a:latin typeface="Helvetica Neue"/>
                <a:ea typeface="Helvetica Neue"/>
              </a:rPr>
              <a:t>budget </a:t>
            </a:r>
            <a:r>
              <a:rPr b="1" lang="en-US" sz="2000" spc="-1" strike="noStrike">
                <a:solidFill>
                  <a:srgbClr val="000000"/>
                </a:solidFill>
                <a:latin typeface="Helvetica Neue"/>
                <a:ea typeface="Helvetica Neue"/>
              </a:rPr>
              <a:t>numeric</a:t>
            </a:r>
            <a:r>
              <a:rPr b="0" lang="en-US" sz="2000" spc="-1" strike="noStrike">
                <a:solidFill>
                  <a:srgbClr val="000000"/>
                </a:solidFill>
                <a:latin typeface="Helvetica Neue"/>
                <a:ea typeface="Helvetica Neue"/>
              </a:rPr>
              <a:t>(12,2) check (budget &gt; 0),</a:t>
            </a:r>
            <a:endParaRPr b="0" lang="en-US" sz="2000" spc="-1" strike="noStrike">
              <a:latin typeface="Arial"/>
            </a:endParaRPr>
          </a:p>
          <a:p>
            <a:pPr>
              <a:lnSpc>
                <a:spcPct val="100000"/>
              </a:lnSpc>
              <a:buNone/>
              <a:tabLst>
                <a:tab algn="l" pos="0"/>
              </a:tabLst>
            </a:pPr>
            <a:r>
              <a:rPr b="0" lang="en-US" sz="2000" spc="-1" strike="noStrike">
                <a:solidFill>
                  <a:srgbClr val="000000"/>
                </a:solidFill>
                <a:latin typeface="Helvetica Neue"/>
                <a:ea typeface="Helvetica Neue"/>
              </a:rPr>
              <a:t>     </a:t>
            </a:r>
            <a:r>
              <a:rPr b="1" lang="en-US" sz="2000" spc="-1" strike="noStrike">
                <a:solidFill>
                  <a:srgbClr val="000000"/>
                </a:solidFill>
                <a:latin typeface="Helvetica Neue"/>
                <a:ea typeface="Helvetica Neue"/>
              </a:rPr>
              <a:t>primary key </a:t>
            </a:r>
            <a:r>
              <a:rPr b="0" lang="en-US" sz="2000" spc="-1" strike="noStrike">
                <a:solidFill>
                  <a:srgbClr val="000000"/>
                </a:solidFill>
                <a:latin typeface="Helvetica Neue"/>
                <a:ea typeface="Helvetica Neue"/>
              </a:rPr>
              <a:t>(dept_name)</a:t>
            </a:r>
            <a:endParaRPr b="0" lang="en-US" sz="2000" spc="-1" strike="noStrike">
              <a:latin typeface="Arial"/>
            </a:endParaRPr>
          </a:p>
          <a:p>
            <a:pPr>
              <a:lnSpc>
                <a:spcPct val="100000"/>
              </a:lnSpc>
              <a:buNone/>
              <a:tabLst>
                <a:tab algn="l" pos="0"/>
              </a:tabLst>
            </a:pPr>
            <a:r>
              <a:rPr b="0" lang="en-US" sz="2000" spc="-1" strike="noStrike">
                <a:solidFill>
                  <a:srgbClr val="000000"/>
                </a:solidFill>
                <a:latin typeface="Helvetica Neue"/>
                <a:ea typeface="Helvetica Neue"/>
              </a:rPr>
              <a:t>    </a:t>
            </a:r>
            <a:r>
              <a:rPr b="0" lang="en-US" sz="2000" spc="-1" strike="noStrike">
                <a:solidFill>
                  <a:srgbClr val="000000"/>
                </a:solidFill>
                <a:latin typeface="Helvetica Neue"/>
                <a:ea typeface="Helvetica Neue"/>
              </a:rPr>
              <a:t>);</a:t>
            </a:r>
            <a:endParaRPr b="0" lang="en-US" sz="2000" spc="-1" strike="noStrike">
              <a:latin typeface="Arial"/>
            </a:endParaRPr>
          </a:p>
        </p:txBody>
      </p:sp>
      <p:sp>
        <p:nvSpPr>
          <p:cNvPr id="509" name="Google Shape;796;p70"/>
          <p:cNvSpPr/>
          <p:nvPr/>
        </p:nvSpPr>
        <p:spPr>
          <a:xfrm>
            <a:off x="8293680" y="2079720"/>
            <a:ext cx="19324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i="1" lang="en-US" sz="1800" spc="-1" strike="noStrike">
                <a:solidFill>
                  <a:srgbClr val="d1282e"/>
                </a:solidFill>
                <a:latin typeface="Arial"/>
                <a:ea typeface="Arial"/>
              </a:rPr>
              <a:t>SQL Statements </a:t>
            </a:r>
            <a:endParaRPr b="0" lang="en-US" sz="1800" spc="-1" strike="noStrike">
              <a:latin typeface="Arial"/>
            </a:endParaRPr>
          </a:p>
          <a:p>
            <a:pPr>
              <a:lnSpc>
                <a:spcPct val="100000"/>
              </a:lnSpc>
              <a:buNone/>
              <a:tabLst>
                <a:tab algn="l" pos="0"/>
              </a:tabLst>
            </a:pPr>
            <a:r>
              <a:rPr b="0" i="1" lang="en-US" sz="1800" spc="-1" strike="noStrike">
                <a:solidFill>
                  <a:srgbClr val="d1282e"/>
                </a:solidFill>
                <a:latin typeface="Arial"/>
                <a:ea typeface="Arial"/>
              </a:rPr>
              <a:t>To create Tables</a:t>
            </a:r>
            <a:endParaRPr b="0" lang="en-US" sz="1800" spc="-1" strike="noStrike">
              <a:latin typeface="Arial"/>
            </a:endParaRPr>
          </a:p>
        </p:txBody>
      </p:sp>
      <p:sp>
        <p:nvSpPr>
          <p:cNvPr id="510" name="Google Shape;797;p70"/>
          <p:cNvSpPr/>
          <p:nvPr/>
        </p:nvSpPr>
        <p:spPr>
          <a:xfrm flipH="1">
            <a:off x="6247080" y="2403000"/>
            <a:ext cx="2044440" cy="848160"/>
          </a:xfrm>
          <a:custGeom>
            <a:avLst/>
            <a:gdLst/>
            <a:ahLst/>
            <a:rect l="l" t="t" r="r" b="b"/>
            <a:pathLst>
              <a:path w="21600" h="21600">
                <a:moveTo>
                  <a:pt x="0" y="0"/>
                </a:moveTo>
                <a:lnTo>
                  <a:pt x="21600" y="21600"/>
                </a:lnTo>
              </a:path>
            </a:pathLst>
          </a:custGeom>
          <a:noFill/>
          <a:ln w="12600">
            <a:solidFill>
              <a:srgbClr val="777777"/>
            </a:solidFill>
            <a:round/>
            <a:tailEnd len="med" type="triangle" w="med"/>
          </a:ln>
        </p:spPr>
        <p:style>
          <a:lnRef idx="0"/>
          <a:fillRef idx="0"/>
          <a:effectRef idx="0"/>
          <a:fontRef idx="minor"/>
        </p:style>
      </p:sp>
      <p:sp>
        <p:nvSpPr>
          <p:cNvPr id="511" name="Google Shape;798;p70"/>
          <p:cNvSpPr/>
          <p:nvPr/>
        </p:nvSpPr>
        <p:spPr>
          <a:xfrm flipH="1">
            <a:off x="7271280" y="2403000"/>
            <a:ext cx="1020960" cy="1817640"/>
          </a:xfrm>
          <a:custGeom>
            <a:avLst/>
            <a:gdLst/>
            <a:ahLst/>
            <a:rect l="l" t="t" r="r" b="b"/>
            <a:pathLst>
              <a:path w="21600" h="21600">
                <a:moveTo>
                  <a:pt x="0" y="0"/>
                </a:moveTo>
                <a:lnTo>
                  <a:pt x="21600" y="21600"/>
                </a:lnTo>
              </a:path>
            </a:pathLst>
          </a:custGeom>
          <a:noFill/>
          <a:ln w="12600">
            <a:solidFill>
              <a:srgbClr val="777777"/>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941" dur="indefinite" restart="never" nodeType="tmRoot">
          <p:childTnLst>
            <p:seq>
              <p:cTn id="942" dur="indefinite" nodeType="mainSeq">
                <p:childTnLst>
                  <p:par>
                    <p:cTn id="943" fill="hold">
                      <p:stCondLst>
                        <p:cond delay="indefinite"/>
                      </p:stCondLst>
                      <p:childTnLst>
                        <p:par>
                          <p:cTn id="944" fill="hold">
                            <p:stCondLst>
                              <p:cond delay="0"/>
                            </p:stCondLst>
                            <p:childTnLst>
                              <p:par>
                                <p:cTn id="945" nodeType="clickEffect" fill="hold" presetClass="entr" presetID="1">
                                  <p:stCondLst>
                                    <p:cond delay="0"/>
                                  </p:stCondLst>
                                  <p:childTnLst>
                                    <p:set>
                                      <p:cBhvr>
                                        <p:cTn id="946" dur="1" fill="hold">
                                          <p:stCondLst>
                                            <p:cond delay="0"/>
                                          </p:stCondLst>
                                        </p:cTn>
                                        <p:tgtEl>
                                          <p:spTgt spid="505">
                                            <p:txEl>
                                              <p:pRg st="0" end="0"/>
                                            </p:txEl>
                                          </p:spTgt>
                                        </p:tgtEl>
                                        <p:attrNameLst>
                                          <p:attrName>style.visibility</p:attrName>
                                        </p:attrNameLst>
                                      </p:cBhvr>
                                      <p:to>
                                        <p:strVal val="visible"/>
                                      </p:to>
                                    </p:set>
                                  </p:childTnLst>
                                </p:cTn>
                              </p:par>
                            </p:childTnLst>
                          </p:cTn>
                        </p:par>
                      </p:childTnLst>
                    </p:cTn>
                  </p:par>
                  <p:par>
                    <p:cTn id="947" fill="hold">
                      <p:stCondLst>
                        <p:cond delay="indefinite"/>
                      </p:stCondLst>
                      <p:childTnLst>
                        <p:par>
                          <p:cTn id="948" fill="hold">
                            <p:stCondLst>
                              <p:cond delay="0"/>
                            </p:stCondLst>
                            <p:childTnLst>
                              <p:par>
                                <p:cTn id="949" nodeType="clickEffect" fill="hold" presetClass="entr" presetID="1">
                                  <p:stCondLst>
                                    <p:cond delay="0"/>
                                  </p:stCondLst>
                                  <p:childTnLst>
                                    <p:set>
                                      <p:cBhvr>
                                        <p:cTn id="950" dur="1" fill="hold">
                                          <p:stCondLst>
                                            <p:cond delay="0"/>
                                          </p:stCondLst>
                                        </p:cTn>
                                        <p:tgtEl>
                                          <p:spTgt spid="508"/>
                                        </p:tgtEl>
                                        <p:attrNameLst>
                                          <p:attrName>style.visibility</p:attrName>
                                        </p:attrNameLst>
                                      </p:cBhvr>
                                      <p:to>
                                        <p:strVal val="visible"/>
                                      </p:to>
                                    </p:set>
                                  </p:childTnLst>
                                </p:cTn>
                              </p:par>
                              <p:par>
                                <p:cTn id="951" nodeType="withEffect" fill="hold" presetClass="entr" presetID="1">
                                  <p:stCondLst>
                                    <p:cond delay="0"/>
                                  </p:stCondLst>
                                  <p:childTnLst>
                                    <p:set>
                                      <p:cBhvr>
                                        <p:cTn id="952" dur="1" fill="hold">
                                          <p:stCondLst>
                                            <p:cond delay="0"/>
                                          </p:stCondLst>
                                        </p:cTn>
                                        <p:tgtEl>
                                          <p:spTgt spid="507"/>
                                        </p:tgtEl>
                                        <p:attrNameLst>
                                          <p:attrName>style.visibility</p:attrName>
                                        </p:attrNameLst>
                                      </p:cBhvr>
                                      <p:to>
                                        <p:strVal val="visible"/>
                                      </p:to>
                                    </p:set>
                                  </p:childTnLst>
                                </p:cTn>
                              </p:par>
                              <p:par>
                                <p:cTn id="953" nodeType="withEffect" fill="hold" presetClass="entr" presetID="1">
                                  <p:stCondLst>
                                    <p:cond delay="0"/>
                                  </p:stCondLst>
                                  <p:childTnLst>
                                    <p:set>
                                      <p:cBhvr>
                                        <p:cTn id="954" dur="1" fill="hold">
                                          <p:stCondLst>
                                            <p:cond delay="0"/>
                                          </p:stCondLst>
                                        </p:cTn>
                                        <p:tgtEl>
                                          <p:spTgt spid="509"/>
                                        </p:tgtEl>
                                        <p:attrNameLst>
                                          <p:attrName>style.visibility</p:attrName>
                                        </p:attrNameLst>
                                      </p:cBhvr>
                                      <p:to>
                                        <p:strVal val="visible"/>
                                      </p:to>
                                    </p:set>
                                  </p:childTnLst>
                                </p:cTn>
                              </p:par>
                              <p:par>
                                <p:cTn id="955" nodeType="withEffect" fill="hold" presetClass="entr" presetID="1">
                                  <p:stCondLst>
                                    <p:cond delay="0"/>
                                  </p:stCondLst>
                                  <p:childTnLst>
                                    <p:set>
                                      <p:cBhvr>
                                        <p:cTn id="956" dur="1" fill="hold">
                                          <p:stCondLst>
                                            <p:cond delay="0"/>
                                          </p:stCondLst>
                                        </p:cTn>
                                        <p:tgtEl>
                                          <p:spTgt spid="510"/>
                                        </p:tgtEl>
                                        <p:attrNameLst>
                                          <p:attrName>style.visibility</p:attrName>
                                        </p:attrNameLst>
                                      </p:cBhvr>
                                      <p:to>
                                        <p:strVal val="visible"/>
                                      </p:to>
                                    </p:set>
                                  </p:childTnLst>
                                </p:cTn>
                              </p:par>
                              <p:par>
                                <p:cTn id="957" nodeType="withEffect" fill="hold" presetClass="entr" presetID="1">
                                  <p:stCondLst>
                                    <p:cond delay="0"/>
                                  </p:stCondLst>
                                  <p:childTnLst>
                                    <p:set>
                                      <p:cBhvr>
                                        <p:cTn id="958"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SCHEMA DIAGRAMS</a:t>
            </a:r>
            <a:endParaRPr b="0" lang="en-US" sz="3600" spc="-1" strike="noStrike">
              <a:latin typeface="Arial"/>
            </a:endParaRPr>
          </a:p>
        </p:txBody>
      </p:sp>
      <p:sp>
        <p:nvSpPr>
          <p:cNvPr id="513"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endParaRPr b="0" lang="en-US" sz="3200" spc="-1" strike="noStrike">
              <a:latin typeface="Arial"/>
            </a:endParaRPr>
          </a:p>
          <a:p>
            <a:pPr marL="343080" indent="-216000">
              <a:lnSpc>
                <a:spcPct val="100000"/>
              </a:lnSpc>
              <a:spcBef>
                <a:spcPts val="1001"/>
              </a:spcBef>
              <a:buNone/>
              <a:tabLst>
                <a:tab algn="l" pos="0"/>
              </a:tabLst>
            </a:pPr>
            <a:endParaRPr b="0" lang="en-US" sz="3200" spc="-1" strike="noStrike">
              <a:latin typeface="Arial"/>
            </a:endParaRPr>
          </a:p>
        </p:txBody>
      </p:sp>
      <p:sp>
        <p:nvSpPr>
          <p:cNvPr id="514" name="PlaceHolder 3"/>
          <p:cNvSpPr>
            <a:spLocks noGrp="1"/>
          </p:cNvSpPr>
          <p:nvPr>
            <p:ph type="sldNum" idx="68"/>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03437F37-D8C6-40A4-9FB8-499A24C99970}"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515" name="Google Shape;806;p71" descr="allFigures.pdf"/>
          <p:cNvPicPr/>
          <p:nvPr/>
        </p:nvPicPr>
        <p:blipFill>
          <a:blip r:embed="rId1"/>
          <a:stretch/>
        </p:blipFill>
        <p:spPr>
          <a:xfrm>
            <a:off x="1520640" y="1371600"/>
            <a:ext cx="9150120" cy="5485680"/>
          </a:xfrm>
          <a:prstGeom prst="rect">
            <a:avLst/>
          </a:prstGeom>
          <a:ln w="0">
            <a:noFill/>
          </a:ln>
        </p:spPr>
      </p:pic>
    </p:spTree>
  </p:cSld>
  <mc:AlternateContent>
    <mc:Choice Requires="p14">
      <p:transition spd="slow" p14:dur="2000"/>
    </mc:Choice>
    <mc:Fallback>
      <p:transition spd="slow"/>
    </mc:Fallback>
  </mc:AlternateContent>
  <p:timing>
    <p:tnLst>
      <p:par>
        <p:cTn id="959" dur="indefinite" restart="never" nodeType="tmRoot">
          <p:childTnLst>
            <p:seq>
              <p:cTn id="960" dur="indefinite" nodeType="mainSeq">
                <p:childTnLst>
                  <p:par>
                    <p:cTn id="961" fill="hold">
                      <p:stCondLst>
                        <p:cond delay="indefinite"/>
                      </p:stCondLst>
                      <p:childTnLst>
                        <p:par>
                          <p:cTn id="962" fill="hold">
                            <p:stCondLst>
                              <p:cond delay="0"/>
                            </p:stCondLst>
                            <p:childTnLst>
                              <p:par>
                                <p:cTn id="963" nodeType="clickEffect" fill="hold" presetClass="entr" presetID="1">
                                  <p:stCondLst>
                                    <p:cond delay="0"/>
                                  </p:stCondLst>
                                  <p:childTnLst>
                                    <p:set>
                                      <p:cBhvr>
                                        <p:cTn id="964" dur="1" fill="hold">
                                          <p:stCondLst>
                                            <p:cond delay="0"/>
                                          </p:stCondLst>
                                        </p:cTn>
                                        <p:tgtEl>
                                          <p:spTgt spid="513">
                                            <p:txEl>
                                              <p:pRg st="0" end="0"/>
                                            </p:txEl>
                                          </p:spTgt>
                                        </p:tgtEl>
                                        <p:attrNameLst>
                                          <p:attrName>style.visibility</p:attrName>
                                        </p:attrNameLst>
                                      </p:cBhvr>
                                      <p:to>
                                        <p:strVal val="visible"/>
                                      </p:to>
                                    </p:set>
                                  </p:childTnLst>
                                </p:cTn>
                              </p:par>
                            </p:childTnLst>
                          </p:cTn>
                        </p:par>
                      </p:childTnLst>
                    </p:cTn>
                  </p:par>
                  <p:par>
                    <p:cTn id="965" fill="hold">
                      <p:stCondLst>
                        <p:cond delay="indefinite"/>
                      </p:stCondLst>
                      <p:childTnLst>
                        <p:par>
                          <p:cTn id="966" fill="hold">
                            <p:stCondLst>
                              <p:cond delay="0"/>
                            </p:stCondLst>
                            <p:childTnLst>
                              <p:par>
                                <p:cTn id="967" nodeType="clickEffect" fill="hold" presetClass="entr" presetID="1">
                                  <p:stCondLst>
                                    <p:cond delay="0"/>
                                  </p:stCondLst>
                                  <p:childTnLst>
                                    <p:set>
                                      <p:cBhvr>
                                        <p:cTn id="968" dur="1" fill="hold">
                                          <p:stCondLst>
                                            <p:cond delay="0"/>
                                          </p:stCondLst>
                                        </p:cTn>
                                        <p:tgtEl>
                                          <p:spTgt spid="513">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TOD</a:t>
            </a:r>
            <a:r>
              <a:rPr b="0" lang="en-US" sz="3600" spc="-1" strike="noStrike">
                <a:solidFill>
                  <a:srgbClr val="d1282e"/>
                </a:solidFill>
                <a:latin typeface="Arial Black"/>
                <a:ea typeface="Arial Black"/>
              </a:rPr>
              <a:t>AY/</a:t>
            </a:r>
            <a:r>
              <a:rPr b="0" lang="en-US" sz="3600" spc="-1" strike="noStrike">
                <a:solidFill>
                  <a:srgbClr val="d1282e"/>
                </a:solidFill>
                <a:latin typeface="Arial Black"/>
                <a:ea typeface="Arial Black"/>
              </a:rPr>
              <a:t>NEX</a:t>
            </a:r>
            <a:r>
              <a:rPr b="0" lang="en-US" sz="3600" spc="-1" strike="noStrike">
                <a:solidFill>
                  <a:srgbClr val="d1282e"/>
                </a:solidFill>
                <a:latin typeface="Arial Black"/>
                <a:ea typeface="Arial Black"/>
              </a:rPr>
              <a:t>T </a:t>
            </a:r>
            <a:r>
              <a:rPr b="0" lang="en-US" sz="3600" spc="-1" strike="noStrike">
                <a:solidFill>
                  <a:srgbClr val="d1282e"/>
                </a:solidFill>
                <a:latin typeface="Arial Black"/>
                <a:ea typeface="Arial Black"/>
              </a:rPr>
              <a:t>CLA</a:t>
            </a:r>
            <a:r>
              <a:rPr b="0" lang="en-US" sz="3600" spc="-1" strike="noStrike">
                <a:solidFill>
                  <a:srgbClr val="d1282e"/>
                </a:solidFill>
                <a:latin typeface="Arial Black"/>
                <a:ea typeface="Arial Black"/>
              </a:rPr>
              <a:t>SS</a:t>
            </a:r>
            <a:endParaRPr b="0" lang="en-US" sz="3600" spc="-1" strike="noStrike">
              <a:latin typeface="Arial"/>
            </a:endParaRPr>
          </a:p>
        </p:txBody>
      </p:sp>
      <p:sp>
        <p:nvSpPr>
          <p:cNvPr id="122" name="PlaceHolder 2"/>
          <p:cNvSpPr>
            <a:spLocks noGrp="1"/>
          </p:cNvSpPr>
          <p:nvPr>
            <p:ph/>
          </p:nvPr>
        </p:nvSpPr>
        <p:spPr>
          <a:xfrm>
            <a:off x="609480" y="1752480"/>
            <a:ext cx="10159200" cy="4372920"/>
          </a:xfrm>
          <a:prstGeom prst="rect">
            <a:avLst/>
          </a:prstGeom>
          <a:noFill/>
          <a:ln w="0">
            <a:noFill/>
          </a:ln>
        </p:spPr>
        <p:txBody>
          <a:bodyPr lIns="90000" rIns="90000" tIns="45000" bIns="731520" anchor="t">
            <a:normAutofit/>
          </a:bodyPr>
          <a:p>
            <a:pPr marL="457200" indent="-457200">
              <a:lnSpc>
                <a:spcPct val="100000"/>
              </a:lnSpc>
              <a:buClr>
                <a:srgbClr val="000000"/>
              </a:buClr>
              <a:buFont typeface="Noto Sans Symbols"/>
              <a:buChar char="▪"/>
            </a:pPr>
            <a:r>
              <a:rPr b="1" lang="en-US" sz="2000" spc="-1" strike="noStrike">
                <a:solidFill>
                  <a:srgbClr val="000000"/>
                </a:solidFill>
                <a:latin typeface="Arial"/>
                <a:ea typeface="Arial"/>
              </a:rPr>
              <a:t>Tables</a:t>
            </a:r>
            <a:endParaRPr b="0" lang="en-US" sz="2000" spc="-1" strike="noStrike">
              <a:latin typeface="Arial"/>
            </a:endParaRPr>
          </a:p>
          <a:p>
            <a:pPr lvl="1" marL="914400" indent="-457200">
              <a:lnSpc>
                <a:spcPct val="100000"/>
              </a:lnSpc>
              <a:buClr>
                <a:srgbClr val="000000"/>
              </a:buClr>
              <a:buFont typeface="Noto Sans Symbols"/>
              <a:buChar char="▪"/>
            </a:pPr>
            <a:r>
              <a:rPr b="0" lang="en-US" sz="2000" spc="-1" strike="noStrike">
                <a:solidFill>
                  <a:srgbClr val="000000"/>
                </a:solidFill>
                <a:latin typeface="Arial"/>
                <a:ea typeface="Arial"/>
              </a:rPr>
              <a:t>Abstraction</a:t>
            </a:r>
            <a:endParaRPr b="0" lang="en-US" sz="2000" spc="-1" strike="noStrike">
              <a:latin typeface="Arial"/>
            </a:endParaRPr>
          </a:p>
          <a:p>
            <a:pPr lvl="1" marL="914400" indent="-457200">
              <a:lnSpc>
                <a:spcPct val="100000"/>
              </a:lnSpc>
              <a:buClr>
                <a:srgbClr val="000000"/>
              </a:buClr>
              <a:buFont typeface="Noto Sans Symbols"/>
              <a:buChar char="▪"/>
            </a:pPr>
            <a:r>
              <a:rPr b="0" lang="en-US" sz="2000" spc="-1" strike="noStrike">
                <a:solidFill>
                  <a:srgbClr val="000000"/>
                </a:solidFill>
                <a:latin typeface="Arial"/>
                <a:ea typeface="Arial"/>
              </a:rPr>
              <a:t>Operations</a:t>
            </a:r>
            <a:endParaRPr b="0" lang="en-US" sz="2000" spc="-1" strike="noStrike">
              <a:latin typeface="Arial"/>
            </a:endParaRPr>
          </a:p>
          <a:p>
            <a:pPr marL="457200" indent="-330120">
              <a:lnSpc>
                <a:spcPct val="100000"/>
              </a:lnSpc>
              <a:buNone/>
              <a:tabLst>
                <a:tab algn="l" pos="0"/>
              </a:tabLst>
            </a:pPr>
            <a:endParaRPr b="0" lang="en-US" sz="2000" spc="-1" strike="noStrike">
              <a:latin typeface="Arial"/>
            </a:endParaRPr>
          </a:p>
          <a:p>
            <a:pPr marL="457200" indent="-457200">
              <a:lnSpc>
                <a:spcPct val="100000"/>
              </a:lnSpc>
              <a:buClr>
                <a:srgbClr val="000000"/>
              </a:buClr>
              <a:buFont typeface="Noto Sans Symbols"/>
              <a:buChar char="▪"/>
              <a:tabLst>
                <a:tab algn="l" pos="0"/>
              </a:tabLst>
            </a:pPr>
            <a:r>
              <a:rPr b="1" lang="en-US" sz="2000" spc="-1" strike="noStrike">
                <a:solidFill>
                  <a:srgbClr val="000000"/>
                </a:solidFill>
                <a:latin typeface="Arial"/>
                <a:ea typeface="Arial"/>
              </a:rPr>
              <a:t>Pandas</a:t>
            </a:r>
            <a:endParaRPr b="0" lang="en-US" sz="2000" spc="-1" strike="noStrike">
              <a:latin typeface="Arial"/>
            </a:endParaRPr>
          </a:p>
          <a:p>
            <a:pPr marL="457200" indent="-330120">
              <a:lnSpc>
                <a:spcPct val="100000"/>
              </a:lnSpc>
              <a:buNone/>
              <a:tabLst>
                <a:tab algn="l" pos="0"/>
              </a:tabLst>
            </a:pPr>
            <a:endParaRPr b="0" lang="en-US" sz="2000" spc="-1" strike="noStrike">
              <a:latin typeface="Arial"/>
            </a:endParaRPr>
          </a:p>
          <a:p>
            <a:pPr marL="457200" indent="-457200">
              <a:lnSpc>
                <a:spcPct val="100000"/>
              </a:lnSpc>
              <a:buClr>
                <a:srgbClr val="000000"/>
              </a:buClr>
              <a:buFont typeface="Noto Sans Symbols"/>
              <a:buChar char="▪"/>
              <a:tabLst>
                <a:tab algn="l" pos="0"/>
              </a:tabLst>
            </a:pPr>
            <a:r>
              <a:rPr b="1" lang="en-US" sz="2000" spc="-1" strike="noStrike">
                <a:solidFill>
                  <a:srgbClr val="000000"/>
                </a:solidFill>
                <a:latin typeface="Arial"/>
                <a:ea typeface="Arial"/>
              </a:rPr>
              <a:t>Tidy Data</a:t>
            </a:r>
            <a:endParaRPr b="0" lang="en-US" sz="2000" spc="-1" strike="noStrike">
              <a:latin typeface="Arial"/>
            </a:endParaRPr>
          </a:p>
          <a:p>
            <a:pPr marL="457200" indent="-330120">
              <a:lnSpc>
                <a:spcPct val="100000"/>
              </a:lnSpc>
              <a:buNone/>
              <a:tabLst>
                <a:tab algn="l" pos="0"/>
              </a:tabLst>
            </a:pPr>
            <a:endParaRPr b="0" lang="en-US" sz="2000" spc="-1" strike="noStrike">
              <a:latin typeface="Arial"/>
            </a:endParaRPr>
          </a:p>
          <a:p>
            <a:pPr marL="457200" indent="-457200">
              <a:lnSpc>
                <a:spcPct val="100000"/>
              </a:lnSpc>
              <a:buClr>
                <a:srgbClr val="000000"/>
              </a:buClr>
              <a:buFont typeface="Noto Sans Symbols"/>
              <a:buChar char="▪"/>
              <a:tabLst>
                <a:tab algn="l" pos="0"/>
              </a:tabLst>
            </a:pPr>
            <a:r>
              <a:rPr b="1" lang="en-US" sz="2000" spc="-1" strike="noStrike">
                <a:solidFill>
                  <a:srgbClr val="000000"/>
                </a:solidFill>
                <a:latin typeface="Arial"/>
                <a:ea typeface="Arial"/>
              </a:rPr>
              <a:t>SQL</a:t>
            </a:r>
            <a:endParaRPr b="0" lang="en-US" sz="2000" spc="-1" strike="noStrike">
              <a:latin typeface="Arial"/>
            </a:endParaRPr>
          </a:p>
        </p:txBody>
      </p:sp>
      <p:sp>
        <p:nvSpPr>
          <p:cNvPr id="123" name="PlaceHolder 3"/>
          <p:cNvSpPr>
            <a:spLocks noGrp="1"/>
          </p:cNvSpPr>
          <p:nvPr>
            <p:ph type="sldNum" idx="15"/>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7ECB66CF-EAFD-45AA-A449-CAAA5ABBF502}" type="slidenum">
              <a:rPr b="1" lang="en-US" sz="2400" spc="-1" strike="noStrike">
                <a:solidFill>
                  <a:srgbClr val="d1282e"/>
                </a:solidFill>
                <a:latin typeface="Arial"/>
                <a:ea typeface="Arial"/>
              </a:rPr>
              <a:t>6</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SEARCHING FOR ELEMENTS</a:t>
            </a:r>
            <a:endParaRPr b="0" lang="en-US" sz="3600" spc="-1" strike="noStrike">
              <a:latin typeface="Arial"/>
            </a:endParaRPr>
          </a:p>
        </p:txBody>
      </p:sp>
      <p:sp>
        <p:nvSpPr>
          <p:cNvPr id="517"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Find all people with nationality Canada (nat_id = 2):</a:t>
            </a:r>
            <a:endParaRPr b="0" lang="en-US" sz="2000" spc="-1" strike="noStrike">
              <a:latin typeface="Arial"/>
            </a:endParaRPr>
          </a:p>
          <a:p>
            <a:pPr algn="ctr">
              <a:lnSpc>
                <a:spcPct val="100000"/>
              </a:lnSpc>
              <a:spcBef>
                <a:spcPts val="1001"/>
              </a:spcBef>
              <a:buNone/>
              <a:tabLst>
                <a:tab algn="l" pos="0"/>
              </a:tabLst>
            </a:pPr>
            <a:r>
              <a:rPr b="1" lang="en-US" sz="2000" spc="-1" strike="noStrike">
                <a:solidFill>
                  <a:srgbClr val="000000"/>
                </a:solidFill>
                <a:latin typeface="Arial"/>
                <a:ea typeface="Arial"/>
              </a:rPr>
              <a:t>??????????????? </a:t>
            </a:r>
            <a:endParaRPr b="0" lang="en-US" sz="2000" spc="-1" strike="noStrike">
              <a:latin typeface="Arial"/>
            </a:endParaRPr>
          </a:p>
        </p:txBody>
      </p:sp>
      <p:sp>
        <p:nvSpPr>
          <p:cNvPr id="518" name="PlaceHolder 3"/>
          <p:cNvSpPr>
            <a:spLocks noGrp="1"/>
          </p:cNvSpPr>
          <p:nvPr>
            <p:ph type="sldNum" idx="69"/>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B916C467-9D49-462E-A1C1-3CCCA28EFF72}"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519" name="Google Shape;814;p72"/>
          <p:cNvGraphicFramePr/>
          <p:nvPr/>
        </p:nvGraphicFramePr>
        <p:xfrm>
          <a:off x="3675240" y="2864160"/>
          <a:ext cx="5029200" cy="2975400"/>
        </p:xfrm>
        <a:graphic>
          <a:graphicData uri="http://schemas.openxmlformats.org/drawingml/2006/table">
            <a:tbl>
              <a:tblPr/>
              <a:tblGrid>
                <a:gridCol w="1005840"/>
                <a:gridCol w="1005840"/>
                <a:gridCol w="1005840"/>
                <a:gridCol w="1005840"/>
                <a:gridCol w="1006200"/>
              </a:tblGrid>
              <a:tr h="424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nat_id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176.2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696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19.6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82.1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pSp>
        <p:nvGrpSpPr>
          <p:cNvPr id="520" name="Google Shape;815;p72"/>
          <p:cNvGrpSpPr/>
          <p:nvPr/>
        </p:nvGrpSpPr>
        <p:grpSpPr>
          <a:xfrm>
            <a:off x="5221440" y="5961600"/>
            <a:ext cx="1903320" cy="763920"/>
            <a:chOff x="5221440" y="5961600"/>
            <a:chExt cx="1903320" cy="763920"/>
          </a:xfrm>
        </p:grpSpPr>
        <p:sp>
          <p:nvSpPr>
            <p:cNvPr id="521" name="Google Shape;816;p72"/>
            <p:cNvSpPr/>
            <p:nvPr/>
          </p:nvSpPr>
          <p:spPr>
            <a:xfrm>
              <a:off x="5221440" y="6078240"/>
              <a:ext cx="1138680" cy="516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2800" spc="-1" strike="noStrike">
                  <a:solidFill>
                    <a:srgbClr val="000000"/>
                  </a:solidFill>
                  <a:latin typeface="Arial"/>
                  <a:ea typeface="Arial"/>
                </a:rPr>
                <a:t>O(n)</a:t>
              </a:r>
              <a:endParaRPr b="0" lang="en-US" sz="2800" spc="-1" strike="noStrike">
                <a:latin typeface="Arial"/>
              </a:endParaRPr>
            </a:p>
          </p:txBody>
        </p:sp>
        <p:pic>
          <p:nvPicPr>
            <p:cNvPr id="522" name="Google Shape;817;p72" descr=""/>
            <p:cNvPicPr/>
            <p:nvPr/>
          </p:nvPicPr>
          <p:blipFill>
            <a:blip r:embed="rId1"/>
            <a:stretch/>
          </p:blipFill>
          <p:spPr>
            <a:xfrm>
              <a:off x="6360840" y="5961600"/>
              <a:ext cx="763920" cy="763920"/>
            </a:xfrm>
            <a:prstGeom prst="rect">
              <a:avLst/>
            </a:prstGeom>
            <a:ln w="0">
              <a:noFill/>
            </a:ln>
          </p:spPr>
        </p:pic>
      </p:grpSp>
    </p:spTree>
  </p:cSld>
  <mc:AlternateContent>
    <mc:Choice Requires="p14">
      <p:transition spd="slow" p14:dur="2000"/>
    </mc:Choice>
    <mc:Fallback>
      <p:transition spd="slow"/>
    </mc:Fallback>
  </mc:AlternateContent>
  <p:timing>
    <p:tnLst>
      <p:par>
        <p:cTn id="969" dur="indefinite" restart="never" nodeType="tmRoot">
          <p:childTnLst>
            <p:seq>
              <p:cTn id="970" dur="indefinite" nodeType="mainSeq">
                <p:childTnLst>
                  <p:par>
                    <p:cTn id="971" fill="hold">
                      <p:stCondLst>
                        <p:cond delay="indefinite"/>
                      </p:stCondLst>
                      <p:childTnLst>
                        <p:par>
                          <p:cTn id="972" fill="hold">
                            <p:stCondLst>
                              <p:cond delay="0"/>
                            </p:stCondLst>
                            <p:childTnLst>
                              <p:par>
                                <p:cTn id="973" nodeType="clickEffect" fill="hold" presetClass="entr" presetID="1">
                                  <p:stCondLst>
                                    <p:cond delay="0"/>
                                  </p:stCondLst>
                                  <p:childTnLst>
                                    <p:set>
                                      <p:cBhvr>
                                        <p:cTn id="974" dur="1" fill="hold">
                                          <p:stCondLst>
                                            <p:cond delay="0"/>
                                          </p:stCondLst>
                                        </p:cTn>
                                        <p:tgtEl>
                                          <p:spTgt spid="517">
                                            <p:txEl>
                                              <p:pRg st="0" end="0"/>
                                            </p:txEl>
                                          </p:spTgt>
                                        </p:tgtEl>
                                        <p:attrNameLst>
                                          <p:attrName>style.visibility</p:attrName>
                                        </p:attrNameLst>
                                      </p:cBhvr>
                                      <p:to>
                                        <p:strVal val="visible"/>
                                      </p:to>
                                    </p:set>
                                  </p:childTnLst>
                                </p:cTn>
                              </p:par>
                            </p:childTnLst>
                          </p:cTn>
                        </p:par>
                      </p:childTnLst>
                    </p:cTn>
                  </p:par>
                  <p:par>
                    <p:cTn id="975" fill="hold">
                      <p:stCondLst>
                        <p:cond delay="indefinite"/>
                      </p:stCondLst>
                      <p:childTnLst>
                        <p:par>
                          <p:cTn id="976" fill="hold">
                            <p:stCondLst>
                              <p:cond delay="0"/>
                            </p:stCondLst>
                            <p:childTnLst>
                              <p:par>
                                <p:cTn id="977" nodeType="clickEffect" fill="hold" presetClass="entr" presetID="1">
                                  <p:stCondLst>
                                    <p:cond delay="0"/>
                                  </p:stCondLst>
                                  <p:childTnLst>
                                    <p:set>
                                      <p:cBhvr>
                                        <p:cTn id="978" dur="1" fill="hold">
                                          <p:stCondLst>
                                            <p:cond delay="0"/>
                                          </p:stCondLst>
                                        </p:cTn>
                                        <p:tgtEl>
                                          <p:spTgt spid="517">
                                            <p:txEl>
                                              <p:pRg st="1" end="1"/>
                                            </p:txEl>
                                          </p:spTgt>
                                        </p:tgtEl>
                                        <p:attrNameLst>
                                          <p:attrName>style.visibility</p:attrName>
                                        </p:attrNameLst>
                                      </p:cBhvr>
                                      <p:to>
                                        <p:strVal val="visible"/>
                                      </p:to>
                                    </p:set>
                                  </p:childTnLst>
                                </p:cTn>
                              </p:par>
                              <p:par>
                                <p:cTn id="979" nodeType="withEffect" fill="hold" presetClass="entr" presetID="1">
                                  <p:stCondLst>
                                    <p:cond delay="0"/>
                                  </p:stCondLst>
                                  <p:childTnLst>
                                    <p:set>
                                      <p:cBhvr>
                                        <p:cTn id="980" dur="1" fill="hold">
                                          <p:stCondLst>
                                            <p:cond delay="0"/>
                                          </p:stCondLst>
                                        </p:cTn>
                                        <p:tgtEl>
                                          <p:spTgt spid="519"/>
                                        </p:tgtEl>
                                        <p:attrNameLst>
                                          <p:attrName>style.visibility</p:attrName>
                                        </p:attrNameLst>
                                      </p:cBhvr>
                                      <p:to>
                                        <p:strVal val="visible"/>
                                      </p:to>
                                    </p:set>
                                  </p:childTnLst>
                                </p:cTn>
                              </p:par>
                            </p:childTnLst>
                          </p:cTn>
                        </p:par>
                      </p:childTnLst>
                    </p:cTn>
                  </p:par>
                  <p:par>
                    <p:cTn id="981" fill="hold">
                      <p:stCondLst>
                        <p:cond delay="indefinite"/>
                      </p:stCondLst>
                      <p:childTnLst>
                        <p:par>
                          <p:cTn id="982" fill="hold">
                            <p:stCondLst>
                              <p:cond delay="0"/>
                            </p:stCondLst>
                            <p:childTnLst>
                              <p:par>
                                <p:cTn id="983" nodeType="clickEffect" fill="hold" presetClass="entr" presetID="1">
                                  <p:stCondLst>
                                    <p:cond delay="0"/>
                                  </p:stCondLst>
                                  <p:childTnLst>
                                    <p:set>
                                      <p:cBhvr>
                                        <p:cTn id="984"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INDEXES</a:t>
            </a:r>
            <a:endParaRPr b="0" lang="en-US" sz="3600" spc="-1" strike="noStrike">
              <a:latin typeface="Arial"/>
            </a:endParaRPr>
          </a:p>
        </p:txBody>
      </p:sp>
      <p:sp>
        <p:nvSpPr>
          <p:cNvPr id="524"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Like a hidden sorted map of references to a specific attribute (column) in a table; allows O(log n) lookup instead of O(n)</a:t>
            </a:r>
            <a:endParaRPr b="0" lang="en-US" sz="2000" spc="-1" strike="noStrike">
              <a:latin typeface="Arial"/>
            </a:endParaRPr>
          </a:p>
        </p:txBody>
      </p:sp>
      <p:sp>
        <p:nvSpPr>
          <p:cNvPr id="525" name="PlaceHolder 3"/>
          <p:cNvSpPr>
            <a:spLocks noGrp="1"/>
          </p:cNvSpPr>
          <p:nvPr>
            <p:ph type="sldNum" idx="70"/>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101B59C2-1B30-40D5-A762-A54898EAF746}"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526" name="Google Shape;825;p73"/>
          <p:cNvGraphicFramePr/>
          <p:nvPr/>
        </p:nvGraphicFramePr>
        <p:xfrm>
          <a:off x="1841040" y="2684520"/>
          <a:ext cx="6071400" cy="2975400"/>
        </p:xfrm>
        <a:graphic>
          <a:graphicData uri="http://schemas.openxmlformats.org/drawingml/2006/table">
            <a:tbl>
              <a:tblPr/>
              <a:tblGrid>
                <a:gridCol w="1011960"/>
                <a:gridCol w="1011960"/>
                <a:gridCol w="1011960"/>
                <a:gridCol w="1011960"/>
                <a:gridCol w="1011960"/>
                <a:gridCol w="1011960"/>
              </a:tblGrid>
              <a:tr h="424800">
                <a:tc>
                  <a:txBody>
                    <a:bodyPr anchor="t">
                      <a:noAutofit/>
                    </a:bodyPr>
                    <a:p>
                      <a:pPr>
                        <a:lnSpc>
                          <a:spcPct val="100000"/>
                        </a:lnSpc>
                        <a:buNone/>
                        <a:tabLst>
                          <a:tab algn="l" pos="0"/>
                        </a:tabLst>
                      </a:pPr>
                      <a:r>
                        <a:rPr b="1" lang="en-US" sz="1800" spc="-1" strike="noStrike">
                          <a:solidFill>
                            <a:srgbClr val="ffffff"/>
                          </a:solidFill>
                          <a:latin typeface="Arial"/>
                          <a:ea typeface="Arial"/>
                        </a:rPr>
                        <a:t>loc</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nat_id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128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256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384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512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176.2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6960">
                <a:tc>
                  <a:txBody>
                    <a:bodyPr anchor="t">
                      <a:noAutofit/>
                    </a:bodyPr>
                    <a:p>
                      <a:pPr>
                        <a:lnSpc>
                          <a:spcPct val="100000"/>
                        </a:lnSpc>
                        <a:buNone/>
                        <a:tabLst>
                          <a:tab algn="l" pos="0"/>
                        </a:tabLst>
                      </a:pPr>
                      <a:r>
                        <a:rPr b="0" lang="en-US" sz="1800" spc="-1" strike="noStrike">
                          <a:solidFill>
                            <a:srgbClr val="000000"/>
                          </a:solidFill>
                          <a:latin typeface="Arial"/>
                          <a:ea typeface="Arial"/>
                        </a:rPr>
                        <a:t>640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19.6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82.1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527" name="Google Shape;826;p73"/>
          <p:cNvGraphicFramePr/>
          <p:nvPr/>
        </p:nvGraphicFramePr>
        <p:xfrm>
          <a:off x="8215560" y="2684520"/>
          <a:ext cx="2192760" cy="1744200"/>
        </p:xfrm>
        <a:graphic>
          <a:graphicData uri="http://schemas.openxmlformats.org/drawingml/2006/table">
            <a:tbl>
              <a:tblPr/>
              <a:tblGrid>
                <a:gridCol w="1096560"/>
                <a:gridCol w="1096560"/>
              </a:tblGrid>
              <a:tr h="370800">
                <a:tc>
                  <a:txBody>
                    <a:bodyPr anchor="t">
                      <a:noAutofit/>
                    </a:bodyPr>
                    <a:p>
                      <a:pPr>
                        <a:lnSpc>
                          <a:spcPct val="100000"/>
                        </a:lnSpc>
                        <a:buNone/>
                        <a:tabLst>
                          <a:tab algn="l" pos="0"/>
                        </a:tabLst>
                      </a:pPr>
                      <a:r>
                        <a:rPr b="1" lang="en-US" sz="1800" spc="-1" strike="noStrike">
                          <a:solidFill>
                            <a:srgbClr val="ffffff"/>
                          </a:solidFill>
                          <a:latin typeface="Arial"/>
                          <a:ea typeface="Arial"/>
                        </a:rPr>
                        <a:t>nat_id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locs</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63216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0, 384, 640 </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128, 256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512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mc:AlternateContent>
    <mc:Choice Requires="p14">
      <p:transition spd="slow" p14:dur="2000"/>
    </mc:Choice>
    <mc:Fallback>
      <p:transition spd="slow"/>
    </mc:Fallback>
  </mc:AlternateContent>
  <p:timing>
    <p:tnLst>
      <p:par>
        <p:cTn id="985" dur="indefinite" restart="never" nodeType="tmRoot">
          <p:childTnLst>
            <p:seq>
              <p:cTn id="986" dur="indefinite" nodeType="mainSeq">
                <p:childTnLst>
                  <p:par>
                    <p:cTn id="987" fill="hold">
                      <p:stCondLst>
                        <p:cond delay="indefinite"/>
                      </p:stCondLst>
                      <p:childTnLst>
                        <p:par>
                          <p:cTn id="988" fill="hold">
                            <p:stCondLst>
                              <p:cond delay="0"/>
                            </p:stCondLst>
                            <p:childTnLst>
                              <p:par>
                                <p:cTn id="989" nodeType="clickEffect" fill="hold" presetClass="entr" presetID="1">
                                  <p:stCondLst>
                                    <p:cond delay="0"/>
                                  </p:stCondLst>
                                  <p:childTnLst>
                                    <p:set>
                                      <p:cBhvr>
                                        <p:cTn id="990" dur="1" fill="hold">
                                          <p:stCondLst>
                                            <p:cond delay="0"/>
                                          </p:stCondLst>
                                        </p:cTn>
                                        <p:tgtEl>
                                          <p:spTgt spid="524">
                                            <p:txEl>
                                              <p:pRg st="0" end="0"/>
                                            </p:txEl>
                                          </p:spTgt>
                                        </p:tgtEl>
                                        <p:attrNameLst>
                                          <p:attrName>style.visibility</p:attrName>
                                        </p:attrNameLst>
                                      </p:cBhvr>
                                      <p:to>
                                        <p:strVal val="visible"/>
                                      </p:to>
                                    </p:set>
                                  </p:childTnLst>
                                </p:cTn>
                              </p:par>
                            </p:childTnLst>
                          </p:cTn>
                        </p:par>
                      </p:childTnLst>
                    </p:cTn>
                  </p:par>
                  <p:par>
                    <p:cTn id="991" fill="hold">
                      <p:stCondLst>
                        <p:cond delay="indefinite"/>
                      </p:stCondLst>
                      <p:childTnLst>
                        <p:par>
                          <p:cTn id="992" fill="hold">
                            <p:stCondLst>
                              <p:cond delay="0"/>
                            </p:stCondLst>
                            <p:childTnLst>
                              <p:par>
                                <p:cTn id="993" nodeType="clickEffect" fill="hold" presetClass="entr" presetID="1">
                                  <p:stCondLst>
                                    <p:cond delay="0"/>
                                  </p:stCondLst>
                                  <p:childTnLst>
                                    <p:set>
                                      <p:cBhvr>
                                        <p:cTn id="994" dur="1" fill="hold">
                                          <p:stCondLst>
                                            <p:cond delay="0"/>
                                          </p:stCondLst>
                                        </p:cTn>
                                        <p:tgtEl>
                                          <p:spTgt spid="526"/>
                                        </p:tgtEl>
                                        <p:attrNameLst>
                                          <p:attrName>style.visibility</p:attrName>
                                        </p:attrNameLst>
                                      </p:cBhvr>
                                      <p:to>
                                        <p:strVal val="visible"/>
                                      </p:to>
                                    </p:set>
                                  </p:childTnLst>
                                </p:cTn>
                              </p:par>
                              <p:par>
                                <p:cTn id="995" nodeType="withEffect" fill="hold" presetClass="entr" presetID="1">
                                  <p:stCondLst>
                                    <p:cond delay="0"/>
                                  </p:stCondLst>
                                  <p:childTnLst>
                                    <p:set>
                                      <p:cBhvr>
                                        <p:cTn id="996"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INDEXES</a:t>
            </a:r>
            <a:endParaRPr b="0" lang="en-US" sz="3600" spc="-1" strike="noStrike">
              <a:latin typeface="Arial"/>
            </a:endParaRPr>
          </a:p>
        </p:txBody>
      </p:sp>
      <p:sp>
        <p:nvSpPr>
          <p:cNvPr id="529"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Actually implemented with data structures like B-trees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(Take courses like CMSC424 or CMSC420)</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But: indexes are not free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Takes memory to store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Takes time to build</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Takes time to update (add/delete a row, update the column)</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But, but: one index is (mostly) free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Index will be built automatically on the </a:t>
            </a:r>
            <a:r>
              <a:rPr b="0" lang="en-US" sz="2000" spc="-1" strike="noStrike">
                <a:solidFill>
                  <a:srgbClr val="d1282e"/>
                </a:solidFill>
                <a:latin typeface="Arial"/>
                <a:ea typeface="Arial"/>
              </a:rPr>
              <a:t>primary key</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d1282e"/>
                </a:solidFill>
                <a:latin typeface="Arial"/>
                <a:ea typeface="Arial"/>
              </a:rPr>
              <a:t>Think before you build/maintain an index on other attributes!</a:t>
            </a:r>
            <a:endParaRPr b="0" lang="en-US" sz="2000" spc="-1" strike="noStrike">
              <a:latin typeface="Arial"/>
            </a:endParaRPr>
          </a:p>
        </p:txBody>
      </p:sp>
      <p:sp>
        <p:nvSpPr>
          <p:cNvPr id="530" name="PlaceHolder 3"/>
          <p:cNvSpPr>
            <a:spLocks noGrp="1"/>
          </p:cNvSpPr>
          <p:nvPr>
            <p:ph type="sldNum" idx="71"/>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CA05DDE4-FD59-47EA-9CCB-1FA9B692D323}"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531" name="Google Shape;834;p74" descr=""/>
          <p:cNvPicPr/>
          <p:nvPr/>
        </p:nvPicPr>
        <p:blipFill>
          <a:blip r:embed="rId1"/>
          <a:stretch/>
        </p:blipFill>
        <p:spPr>
          <a:xfrm>
            <a:off x="5153760" y="5649120"/>
            <a:ext cx="2617920" cy="1208160"/>
          </a:xfrm>
          <a:prstGeom prst="rect">
            <a:avLst/>
          </a:prstGeom>
          <a:ln w="0">
            <a:noFill/>
          </a:ln>
        </p:spPr>
      </p:pic>
    </p:spTree>
  </p:cSld>
  <mc:AlternateContent>
    <mc:Choice Requires="p14">
      <p:transition spd="slow" p14:dur="2000"/>
    </mc:Choice>
    <mc:Fallback>
      <p:transition spd="slow"/>
    </mc:Fallback>
  </mc:AlternateContent>
  <p:timing>
    <p:tnLst>
      <p:par>
        <p:cTn id="997" dur="indefinite" restart="never" nodeType="tmRoot">
          <p:childTnLst>
            <p:seq>
              <p:cTn id="998" dur="indefinite" nodeType="mainSeq">
                <p:childTnLst>
                  <p:par>
                    <p:cTn id="999" fill="hold">
                      <p:stCondLst>
                        <p:cond delay="indefinite"/>
                      </p:stCondLst>
                      <p:childTnLst>
                        <p:par>
                          <p:cTn id="1000" fill="hold">
                            <p:stCondLst>
                              <p:cond delay="0"/>
                            </p:stCondLst>
                            <p:childTnLst>
                              <p:par>
                                <p:cTn id="1001" nodeType="clickEffect" fill="hold" presetClass="entr" presetID="1">
                                  <p:stCondLst>
                                    <p:cond delay="0"/>
                                  </p:stCondLst>
                                  <p:childTnLst>
                                    <p:set>
                                      <p:cBhvr>
                                        <p:cTn id="1002" dur="1" fill="hold">
                                          <p:stCondLst>
                                            <p:cond delay="0"/>
                                          </p:stCondLst>
                                        </p:cTn>
                                        <p:tgtEl>
                                          <p:spTgt spid="529">
                                            <p:txEl>
                                              <p:pRg st="0" end="0"/>
                                            </p:txEl>
                                          </p:spTgt>
                                        </p:tgtEl>
                                        <p:attrNameLst>
                                          <p:attrName>style.visibility</p:attrName>
                                        </p:attrNameLst>
                                      </p:cBhvr>
                                      <p:to>
                                        <p:strVal val="visible"/>
                                      </p:to>
                                    </p:set>
                                  </p:childTnLst>
                                </p:cTn>
                              </p:par>
                            </p:childTnLst>
                          </p:cTn>
                        </p:par>
                      </p:childTnLst>
                    </p:cTn>
                  </p:par>
                  <p:par>
                    <p:cTn id="1003" fill="hold">
                      <p:stCondLst>
                        <p:cond delay="indefinite"/>
                      </p:stCondLst>
                      <p:childTnLst>
                        <p:par>
                          <p:cTn id="1004" fill="hold">
                            <p:stCondLst>
                              <p:cond delay="0"/>
                            </p:stCondLst>
                            <p:childTnLst>
                              <p:par>
                                <p:cTn id="1005" nodeType="clickEffect" fill="hold" presetClass="entr" presetID="1">
                                  <p:stCondLst>
                                    <p:cond delay="0"/>
                                  </p:stCondLst>
                                  <p:childTnLst>
                                    <p:set>
                                      <p:cBhvr>
                                        <p:cTn id="1006" dur="1" fill="hold">
                                          <p:stCondLst>
                                            <p:cond delay="0"/>
                                          </p:stCondLst>
                                        </p:cTn>
                                        <p:tgtEl>
                                          <p:spTgt spid="529">
                                            <p:txEl>
                                              <p:pRg st="1" end="1"/>
                                            </p:txEl>
                                          </p:spTgt>
                                        </p:tgtEl>
                                        <p:attrNameLst>
                                          <p:attrName>style.visibility</p:attrName>
                                        </p:attrNameLst>
                                      </p:cBhvr>
                                      <p:to>
                                        <p:strVal val="visible"/>
                                      </p:to>
                                    </p:set>
                                  </p:childTnLst>
                                </p:cTn>
                              </p:par>
                            </p:childTnLst>
                          </p:cTn>
                        </p:par>
                      </p:childTnLst>
                    </p:cTn>
                  </p:par>
                  <p:par>
                    <p:cTn id="1007" fill="hold">
                      <p:stCondLst>
                        <p:cond delay="indefinite"/>
                      </p:stCondLst>
                      <p:childTnLst>
                        <p:par>
                          <p:cTn id="1008" fill="hold">
                            <p:stCondLst>
                              <p:cond delay="0"/>
                            </p:stCondLst>
                            <p:childTnLst>
                              <p:par>
                                <p:cTn id="1009" nodeType="clickEffect" fill="hold" presetClass="entr" presetID="1">
                                  <p:stCondLst>
                                    <p:cond delay="0"/>
                                  </p:stCondLst>
                                  <p:childTnLst>
                                    <p:set>
                                      <p:cBhvr>
                                        <p:cTn id="1010" dur="1" fill="hold">
                                          <p:stCondLst>
                                            <p:cond delay="0"/>
                                          </p:stCondLst>
                                        </p:cTn>
                                        <p:tgtEl>
                                          <p:spTgt spid="529">
                                            <p:txEl>
                                              <p:pRg st="2" end="2"/>
                                            </p:txEl>
                                          </p:spTgt>
                                        </p:tgtEl>
                                        <p:attrNameLst>
                                          <p:attrName>style.visibility</p:attrName>
                                        </p:attrNameLst>
                                      </p:cBhvr>
                                      <p:to>
                                        <p:strVal val="visible"/>
                                      </p:to>
                                    </p:set>
                                  </p:childTnLst>
                                </p:cTn>
                              </p:par>
                            </p:childTnLst>
                          </p:cTn>
                        </p:par>
                      </p:childTnLst>
                    </p:cTn>
                  </p:par>
                  <p:par>
                    <p:cTn id="1011" fill="hold">
                      <p:stCondLst>
                        <p:cond delay="indefinite"/>
                      </p:stCondLst>
                      <p:childTnLst>
                        <p:par>
                          <p:cTn id="1012" fill="hold">
                            <p:stCondLst>
                              <p:cond delay="0"/>
                            </p:stCondLst>
                            <p:childTnLst>
                              <p:par>
                                <p:cTn id="1013" nodeType="clickEffect" fill="hold" presetClass="entr" presetID="1">
                                  <p:stCondLst>
                                    <p:cond delay="0"/>
                                  </p:stCondLst>
                                  <p:childTnLst>
                                    <p:set>
                                      <p:cBhvr>
                                        <p:cTn id="1014" dur="1" fill="hold">
                                          <p:stCondLst>
                                            <p:cond delay="0"/>
                                          </p:stCondLst>
                                        </p:cTn>
                                        <p:tgtEl>
                                          <p:spTgt spid="529">
                                            <p:txEl>
                                              <p:pRg st="3" end="3"/>
                                            </p:txEl>
                                          </p:spTgt>
                                        </p:tgtEl>
                                        <p:attrNameLst>
                                          <p:attrName>style.visibility</p:attrName>
                                        </p:attrNameLst>
                                      </p:cBhvr>
                                      <p:to>
                                        <p:strVal val="visible"/>
                                      </p:to>
                                    </p:set>
                                  </p:childTnLst>
                                </p:cTn>
                              </p:par>
                            </p:childTnLst>
                          </p:cTn>
                        </p:par>
                      </p:childTnLst>
                    </p:cTn>
                  </p:par>
                  <p:par>
                    <p:cTn id="1015" fill="hold">
                      <p:stCondLst>
                        <p:cond delay="indefinite"/>
                      </p:stCondLst>
                      <p:childTnLst>
                        <p:par>
                          <p:cTn id="1016" fill="hold">
                            <p:stCondLst>
                              <p:cond delay="0"/>
                            </p:stCondLst>
                            <p:childTnLst>
                              <p:par>
                                <p:cTn id="1017" nodeType="clickEffect" fill="hold" presetClass="entr" presetID="1">
                                  <p:stCondLst>
                                    <p:cond delay="0"/>
                                  </p:stCondLst>
                                  <p:childTnLst>
                                    <p:set>
                                      <p:cBhvr>
                                        <p:cTn id="1018" dur="1" fill="hold">
                                          <p:stCondLst>
                                            <p:cond delay="0"/>
                                          </p:stCondLst>
                                        </p:cTn>
                                        <p:tgtEl>
                                          <p:spTgt spid="529">
                                            <p:txEl>
                                              <p:pRg st="4" end="4"/>
                                            </p:txEl>
                                          </p:spTgt>
                                        </p:tgtEl>
                                        <p:attrNameLst>
                                          <p:attrName>style.visibility</p:attrName>
                                        </p:attrNameLst>
                                      </p:cBhvr>
                                      <p:to>
                                        <p:strVal val="visible"/>
                                      </p:to>
                                    </p:set>
                                  </p:childTnLst>
                                </p:cTn>
                              </p:par>
                            </p:childTnLst>
                          </p:cTn>
                        </p:par>
                      </p:childTnLst>
                    </p:cTn>
                  </p:par>
                  <p:par>
                    <p:cTn id="1019" fill="hold">
                      <p:stCondLst>
                        <p:cond delay="indefinite"/>
                      </p:stCondLst>
                      <p:childTnLst>
                        <p:par>
                          <p:cTn id="1020" fill="hold">
                            <p:stCondLst>
                              <p:cond delay="0"/>
                            </p:stCondLst>
                            <p:childTnLst>
                              <p:par>
                                <p:cTn id="1021" nodeType="clickEffect" fill="hold" presetClass="entr" presetID="1">
                                  <p:stCondLst>
                                    <p:cond delay="0"/>
                                  </p:stCondLst>
                                  <p:childTnLst>
                                    <p:set>
                                      <p:cBhvr>
                                        <p:cTn id="1022" dur="1" fill="hold">
                                          <p:stCondLst>
                                            <p:cond delay="0"/>
                                          </p:stCondLst>
                                        </p:cTn>
                                        <p:tgtEl>
                                          <p:spTgt spid="529">
                                            <p:txEl>
                                              <p:pRg st="5" end="5"/>
                                            </p:txEl>
                                          </p:spTgt>
                                        </p:tgtEl>
                                        <p:attrNameLst>
                                          <p:attrName>style.visibility</p:attrName>
                                        </p:attrNameLst>
                                      </p:cBhvr>
                                      <p:to>
                                        <p:strVal val="visible"/>
                                      </p:to>
                                    </p:set>
                                  </p:childTnLst>
                                </p:cTn>
                              </p:par>
                            </p:childTnLst>
                          </p:cTn>
                        </p:par>
                      </p:childTnLst>
                    </p:cTn>
                  </p:par>
                  <p:par>
                    <p:cTn id="1023" fill="hold">
                      <p:stCondLst>
                        <p:cond delay="indefinite"/>
                      </p:stCondLst>
                      <p:childTnLst>
                        <p:par>
                          <p:cTn id="1024" fill="hold">
                            <p:stCondLst>
                              <p:cond delay="0"/>
                            </p:stCondLst>
                            <p:childTnLst>
                              <p:par>
                                <p:cTn id="1025" nodeType="clickEffect" fill="hold" presetClass="entr" presetID="1">
                                  <p:stCondLst>
                                    <p:cond delay="0"/>
                                  </p:stCondLst>
                                  <p:childTnLst>
                                    <p:set>
                                      <p:cBhvr>
                                        <p:cTn id="1026" dur="1" fill="hold">
                                          <p:stCondLst>
                                            <p:cond delay="0"/>
                                          </p:stCondLst>
                                        </p:cTn>
                                        <p:tgtEl>
                                          <p:spTgt spid="529">
                                            <p:txEl>
                                              <p:pRg st="6" end="6"/>
                                            </p:txEl>
                                          </p:spTgt>
                                        </p:tgtEl>
                                        <p:attrNameLst>
                                          <p:attrName>style.visibility</p:attrName>
                                        </p:attrNameLst>
                                      </p:cBhvr>
                                      <p:to>
                                        <p:strVal val="visible"/>
                                      </p:to>
                                    </p:set>
                                  </p:childTnLst>
                                </p:cTn>
                              </p:par>
                            </p:childTnLst>
                          </p:cTn>
                        </p:par>
                      </p:childTnLst>
                    </p:cTn>
                  </p:par>
                  <p:par>
                    <p:cTn id="1027" fill="hold">
                      <p:stCondLst>
                        <p:cond delay="indefinite"/>
                      </p:stCondLst>
                      <p:childTnLst>
                        <p:par>
                          <p:cTn id="1028" fill="hold">
                            <p:stCondLst>
                              <p:cond delay="0"/>
                            </p:stCondLst>
                            <p:childTnLst>
                              <p:par>
                                <p:cTn id="1029" nodeType="clickEffect" fill="hold" presetClass="entr" presetID="1">
                                  <p:stCondLst>
                                    <p:cond delay="0"/>
                                  </p:stCondLst>
                                  <p:childTnLst>
                                    <p:set>
                                      <p:cBhvr>
                                        <p:cTn id="1030" dur="1" fill="hold">
                                          <p:stCondLst>
                                            <p:cond delay="0"/>
                                          </p:stCondLst>
                                        </p:cTn>
                                        <p:tgtEl>
                                          <p:spTgt spid="529">
                                            <p:txEl>
                                              <p:pRg st="7" end="7"/>
                                            </p:txEl>
                                          </p:spTgt>
                                        </p:tgtEl>
                                        <p:attrNameLst>
                                          <p:attrName>style.visibility</p:attrName>
                                        </p:attrNameLst>
                                      </p:cBhvr>
                                      <p:to>
                                        <p:strVal val="visible"/>
                                      </p:to>
                                    </p:set>
                                  </p:childTnLst>
                                </p:cTn>
                              </p:par>
                            </p:childTnLst>
                          </p:cTn>
                        </p:par>
                      </p:childTnLst>
                    </p:cTn>
                  </p:par>
                  <p:par>
                    <p:cTn id="1031" fill="hold">
                      <p:stCondLst>
                        <p:cond delay="indefinite"/>
                      </p:stCondLst>
                      <p:childTnLst>
                        <p:par>
                          <p:cTn id="1032" fill="hold">
                            <p:stCondLst>
                              <p:cond delay="0"/>
                            </p:stCondLst>
                            <p:childTnLst>
                              <p:par>
                                <p:cTn id="1033" nodeType="clickEffect" fill="hold" presetClass="entr" presetID="1">
                                  <p:stCondLst>
                                    <p:cond delay="0"/>
                                  </p:stCondLst>
                                  <p:childTnLst>
                                    <p:set>
                                      <p:cBhvr>
                                        <p:cTn id="1034" dur="1" fill="hold">
                                          <p:stCondLst>
                                            <p:cond delay="0"/>
                                          </p:stCondLst>
                                        </p:cTn>
                                        <p:tgtEl>
                                          <p:spTgt spid="529">
                                            <p:txEl>
                                              <p:pRg st="8" end="8"/>
                                            </p:txEl>
                                          </p:spTgt>
                                        </p:tgtEl>
                                        <p:attrNameLst>
                                          <p:attrName>style.visibility</p:attrName>
                                        </p:attrNameLst>
                                      </p:cBhvr>
                                      <p:to>
                                        <p:strVal val="visible"/>
                                      </p:to>
                                    </p:se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1">
                                  <p:stCondLst>
                                    <p:cond delay="0"/>
                                  </p:stCondLst>
                                  <p:childTnLst>
                                    <p:set>
                                      <p:cBhvr>
                                        <p:cTn id="1038" dur="1" fill="hold">
                                          <p:stCondLst>
                                            <p:cond delay="0"/>
                                          </p:stCondLst>
                                        </p:cTn>
                                        <p:tgtEl>
                                          <p:spTgt spid="5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RELATIONSHIPS</a:t>
            </a:r>
            <a:endParaRPr b="0" lang="en-US" sz="3600" spc="-1" strike="noStrike">
              <a:latin typeface="Arial"/>
            </a:endParaRPr>
          </a:p>
        </p:txBody>
      </p:sp>
      <p:sp>
        <p:nvSpPr>
          <p:cNvPr id="533"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Primary keys and foreign keys define interactions between different tables aka entities.  Four types: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One-to-one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One-to-one-or-none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One-to-many and many-to-one </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Many-to-many</a:t>
            </a:r>
            <a:endParaRPr b="0" lang="en-US" sz="2000" spc="-1" strike="noStrike">
              <a:latin typeface="Arial"/>
            </a:endParaRPr>
          </a:p>
          <a:p>
            <a:pPr marL="343080" indent="-216000">
              <a:lnSpc>
                <a:spcPct val="100000"/>
              </a:lnSpc>
              <a:spcBef>
                <a:spcPts val="1001"/>
              </a:spcBef>
              <a:buNone/>
              <a:tabLst>
                <a:tab algn="l" pos="0"/>
              </a:tabLst>
            </a:pPr>
            <a:endParaRPr b="0" lang="en-US" sz="2000" spc="-1" strike="noStrike">
              <a:latin typeface="Arial"/>
            </a:endParaRPr>
          </a:p>
          <a:p>
            <a:pPr marL="343080" indent="-216000">
              <a:lnSpc>
                <a:spcPct val="100000"/>
              </a:lnSpc>
              <a:spcBef>
                <a:spcPts val="1001"/>
              </a:spcBef>
              <a:buNone/>
              <a:tabLst>
                <a:tab algn="l" pos="0"/>
              </a:tabLst>
            </a:pPr>
            <a:r>
              <a:rPr b="1" lang="en-US" sz="2000" spc="-1" strike="noStrike">
                <a:solidFill>
                  <a:srgbClr val="000000"/>
                </a:solidFill>
                <a:latin typeface="Arial"/>
                <a:ea typeface="Arial"/>
              </a:rPr>
              <a:t>Connects (one, many) of the rows in one table to (one, many) of the rows in another table</a:t>
            </a:r>
            <a:endParaRPr b="0" lang="en-US" sz="2000" spc="-1" strike="noStrike">
              <a:latin typeface="Arial"/>
            </a:endParaRPr>
          </a:p>
        </p:txBody>
      </p:sp>
      <p:sp>
        <p:nvSpPr>
          <p:cNvPr id="534" name="PlaceHolder 3"/>
          <p:cNvSpPr>
            <a:spLocks noGrp="1"/>
          </p:cNvSpPr>
          <p:nvPr>
            <p:ph type="sldNum" idx="7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91B0516A-EC7D-4403-92BD-60D42EE7684D}"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535" name="Google Shape;842;p75"/>
          <p:cNvSpPr/>
          <p:nvPr/>
        </p:nvSpPr>
        <p:spPr>
          <a:xfrm>
            <a:off x="8331120" y="2390760"/>
            <a:ext cx="2757600" cy="2067840"/>
          </a:xfrm>
          <a:prstGeom prst="roundRect">
            <a:avLst>
              <a:gd name="adj" fmla="val 8594"/>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039" dur="indefinite" restart="never" nodeType="tmRoot">
          <p:childTnLst>
            <p:seq>
              <p:cTn id="1040" dur="indefinite" nodeType="mainSeq">
                <p:childTnLst>
                  <p:par>
                    <p:cTn id="1041" fill="hold">
                      <p:stCondLst>
                        <p:cond delay="indefinite"/>
                      </p:stCondLst>
                      <p:childTnLst>
                        <p:par>
                          <p:cTn id="1042" fill="hold">
                            <p:stCondLst>
                              <p:cond delay="0"/>
                            </p:stCondLst>
                            <p:childTnLst>
                              <p:par>
                                <p:cTn id="1043" nodeType="clickEffect" fill="hold" presetClass="entr" presetID="1">
                                  <p:stCondLst>
                                    <p:cond delay="0"/>
                                  </p:stCondLst>
                                  <p:childTnLst>
                                    <p:set>
                                      <p:cBhvr>
                                        <p:cTn id="1044" dur="1" fill="hold">
                                          <p:stCondLst>
                                            <p:cond delay="0"/>
                                          </p:stCondLst>
                                        </p:cTn>
                                        <p:tgtEl>
                                          <p:spTgt spid="533">
                                            <p:txEl>
                                              <p:pRg st="0" end="0"/>
                                            </p:txEl>
                                          </p:spTgt>
                                        </p:tgtEl>
                                        <p:attrNameLst>
                                          <p:attrName>style.visibility</p:attrName>
                                        </p:attrNameLst>
                                      </p:cBhvr>
                                      <p:to>
                                        <p:strVal val="visible"/>
                                      </p:to>
                                    </p:set>
                                  </p:childTnLst>
                                </p:cTn>
                              </p:par>
                            </p:childTnLst>
                          </p:cTn>
                        </p:par>
                      </p:childTnLst>
                    </p:cTn>
                  </p:par>
                  <p:par>
                    <p:cTn id="1045" fill="hold">
                      <p:stCondLst>
                        <p:cond delay="indefinite"/>
                      </p:stCondLst>
                      <p:childTnLst>
                        <p:par>
                          <p:cTn id="1046" fill="hold">
                            <p:stCondLst>
                              <p:cond delay="0"/>
                            </p:stCondLst>
                            <p:childTnLst>
                              <p:par>
                                <p:cTn id="1047" nodeType="clickEffect" fill="hold" presetClass="entr" presetID="1">
                                  <p:stCondLst>
                                    <p:cond delay="0"/>
                                  </p:stCondLst>
                                  <p:childTnLst>
                                    <p:set>
                                      <p:cBhvr>
                                        <p:cTn id="1048" dur="1" fill="hold">
                                          <p:stCondLst>
                                            <p:cond delay="0"/>
                                          </p:stCondLst>
                                        </p:cTn>
                                        <p:tgtEl>
                                          <p:spTgt spid="533">
                                            <p:txEl>
                                              <p:pRg st="1" end="1"/>
                                            </p:txEl>
                                          </p:spTgt>
                                        </p:tgtEl>
                                        <p:attrNameLst>
                                          <p:attrName>style.visibility</p:attrName>
                                        </p:attrNameLst>
                                      </p:cBhvr>
                                      <p:to>
                                        <p:strVal val="visible"/>
                                      </p:to>
                                    </p:set>
                                  </p:childTnLst>
                                </p:cTn>
                              </p:par>
                            </p:childTnLst>
                          </p:cTn>
                        </p:par>
                      </p:childTnLst>
                    </p:cTn>
                  </p:par>
                  <p:par>
                    <p:cTn id="1049" fill="hold">
                      <p:stCondLst>
                        <p:cond delay="indefinite"/>
                      </p:stCondLst>
                      <p:childTnLst>
                        <p:par>
                          <p:cTn id="1050" fill="hold">
                            <p:stCondLst>
                              <p:cond delay="0"/>
                            </p:stCondLst>
                            <p:childTnLst>
                              <p:par>
                                <p:cTn id="1051" nodeType="clickEffect" fill="hold" presetClass="entr" presetID="1">
                                  <p:stCondLst>
                                    <p:cond delay="0"/>
                                  </p:stCondLst>
                                  <p:childTnLst>
                                    <p:set>
                                      <p:cBhvr>
                                        <p:cTn id="1052" dur="1" fill="hold">
                                          <p:stCondLst>
                                            <p:cond delay="0"/>
                                          </p:stCondLst>
                                        </p:cTn>
                                        <p:tgtEl>
                                          <p:spTgt spid="533">
                                            <p:txEl>
                                              <p:pRg st="2" end="2"/>
                                            </p:txEl>
                                          </p:spTgt>
                                        </p:tgtEl>
                                        <p:attrNameLst>
                                          <p:attrName>style.visibility</p:attrName>
                                        </p:attrNameLst>
                                      </p:cBhvr>
                                      <p:to>
                                        <p:strVal val="visible"/>
                                      </p:to>
                                    </p:set>
                                  </p:childTnLst>
                                </p:cTn>
                              </p:par>
                            </p:childTnLst>
                          </p:cTn>
                        </p:par>
                      </p:childTnLst>
                    </p:cTn>
                  </p:par>
                  <p:par>
                    <p:cTn id="1053" fill="hold">
                      <p:stCondLst>
                        <p:cond delay="indefinite"/>
                      </p:stCondLst>
                      <p:childTnLst>
                        <p:par>
                          <p:cTn id="1054" fill="hold">
                            <p:stCondLst>
                              <p:cond delay="0"/>
                            </p:stCondLst>
                            <p:childTnLst>
                              <p:par>
                                <p:cTn id="1055" nodeType="clickEffect" fill="hold" presetClass="entr" presetID="1">
                                  <p:stCondLst>
                                    <p:cond delay="0"/>
                                  </p:stCondLst>
                                  <p:childTnLst>
                                    <p:set>
                                      <p:cBhvr>
                                        <p:cTn id="1056" dur="1" fill="hold">
                                          <p:stCondLst>
                                            <p:cond delay="0"/>
                                          </p:stCondLst>
                                        </p:cTn>
                                        <p:tgtEl>
                                          <p:spTgt spid="533">
                                            <p:txEl>
                                              <p:pRg st="3" end="3"/>
                                            </p:txEl>
                                          </p:spTgt>
                                        </p:tgtEl>
                                        <p:attrNameLst>
                                          <p:attrName>style.visibility</p:attrName>
                                        </p:attrNameLst>
                                      </p:cBhvr>
                                      <p:to>
                                        <p:strVal val="visible"/>
                                      </p:to>
                                    </p:set>
                                  </p:childTnLst>
                                </p:cTn>
                              </p:par>
                            </p:childTnLst>
                          </p:cTn>
                        </p:par>
                      </p:childTnLst>
                    </p:cTn>
                  </p:par>
                  <p:par>
                    <p:cTn id="1057" fill="hold">
                      <p:stCondLst>
                        <p:cond delay="indefinite"/>
                      </p:stCondLst>
                      <p:childTnLst>
                        <p:par>
                          <p:cTn id="1058" fill="hold">
                            <p:stCondLst>
                              <p:cond delay="0"/>
                            </p:stCondLst>
                            <p:childTnLst>
                              <p:par>
                                <p:cTn id="1059" nodeType="clickEffect" fill="hold" presetClass="entr" presetID="1">
                                  <p:stCondLst>
                                    <p:cond delay="0"/>
                                  </p:stCondLst>
                                  <p:childTnLst>
                                    <p:set>
                                      <p:cBhvr>
                                        <p:cTn id="1060" dur="1" fill="hold">
                                          <p:stCondLst>
                                            <p:cond delay="0"/>
                                          </p:stCondLst>
                                        </p:cTn>
                                        <p:tgtEl>
                                          <p:spTgt spid="533">
                                            <p:txEl>
                                              <p:pRg st="4" end="4"/>
                                            </p:txEl>
                                          </p:spTgt>
                                        </p:tgtEl>
                                        <p:attrNameLst>
                                          <p:attrName>style.visibility</p:attrName>
                                        </p:attrNameLst>
                                      </p:cBhvr>
                                      <p:to>
                                        <p:strVal val="visible"/>
                                      </p:to>
                                    </p:set>
                                  </p:childTnLst>
                                </p:cTn>
                              </p:par>
                            </p:childTnLst>
                          </p:cTn>
                        </p:par>
                      </p:childTnLst>
                    </p:cTn>
                  </p:par>
                  <p:par>
                    <p:cTn id="1061" fill="hold">
                      <p:stCondLst>
                        <p:cond delay="indefinite"/>
                      </p:stCondLst>
                      <p:childTnLst>
                        <p:par>
                          <p:cTn id="1062" fill="hold">
                            <p:stCondLst>
                              <p:cond delay="0"/>
                            </p:stCondLst>
                            <p:childTnLst>
                              <p:par>
                                <p:cTn id="1063" nodeType="clickEffect" fill="hold" presetClass="entr" presetID="1">
                                  <p:stCondLst>
                                    <p:cond delay="0"/>
                                  </p:stCondLst>
                                  <p:childTnLst>
                                    <p:set>
                                      <p:cBhvr>
                                        <p:cTn id="1064" dur="1" fill="hold">
                                          <p:stCondLst>
                                            <p:cond delay="0"/>
                                          </p:stCondLst>
                                        </p:cTn>
                                        <p:tgtEl>
                                          <p:spTgt spid="533">
                                            <p:txEl>
                                              <p:pRg st="5" end="5"/>
                                            </p:txEl>
                                          </p:spTgt>
                                        </p:tgtEl>
                                        <p:attrNameLst>
                                          <p:attrName>style.visibility</p:attrName>
                                        </p:attrNameLst>
                                      </p:cBhvr>
                                      <p:to>
                                        <p:strVal val="visible"/>
                                      </p:to>
                                    </p:set>
                                  </p:childTnLst>
                                </p:cTn>
                              </p:par>
                            </p:childTnLst>
                          </p:cTn>
                        </p:par>
                      </p:childTnLst>
                    </p:cTn>
                  </p:par>
                  <p:par>
                    <p:cTn id="1065" fill="hold">
                      <p:stCondLst>
                        <p:cond delay="indefinite"/>
                      </p:stCondLst>
                      <p:childTnLst>
                        <p:par>
                          <p:cTn id="1066" fill="hold">
                            <p:stCondLst>
                              <p:cond delay="0"/>
                            </p:stCondLst>
                            <p:childTnLst>
                              <p:par>
                                <p:cTn id="1067" nodeType="clickEffect" fill="hold" presetClass="entr" presetID="1">
                                  <p:stCondLst>
                                    <p:cond delay="0"/>
                                  </p:stCondLst>
                                  <p:childTnLst>
                                    <p:set>
                                      <p:cBhvr>
                                        <p:cTn id="1068" dur="1" fill="hold">
                                          <p:stCondLst>
                                            <p:cond delay="0"/>
                                          </p:stCondLst>
                                        </p:cTn>
                                        <p:tgtEl>
                                          <p:spTgt spid="53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ONE-TO-MANY &amp; MANY-TO-ONE</a:t>
            </a:r>
            <a:endParaRPr b="0" lang="en-US" sz="3600" spc="-1" strike="noStrike">
              <a:latin typeface="Arial"/>
            </a:endParaRPr>
          </a:p>
        </p:txBody>
      </p:sp>
      <p:sp>
        <p:nvSpPr>
          <p:cNvPr id="537"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One person can have </a:t>
            </a:r>
            <a:r>
              <a:rPr b="1" lang="en-US" sz="2000" spc="-1" strike="noStrike">
                <a:solidFill>
                  <a:srgbClr val="d1282e"/>
                </a:solidFill>
                <a:latin typeface="Arial"/>
                <a:ea typeface="Arial"/>
              </a:rPr>
              <a:t>one</a:t>
            </a:r>
            <a:r>
              <a:rPr b="1" lang="en-US" sz="2000" spc="-1" strike="noStrike">
                <a:solidFill>
                  <a:srgbClr val="000000"/>
                </a:solidFill>
                <a:latin typeface="Arial"/>
                <a:ea typeface="Arial"/>
              </a:rPr>
              <a:t> nationality </a:t>
            </a:r>
            <a:r>
              <a:rPr b="1" lang="en-US" sz="2000" spc="-1" strike="noStrike">
                <a:solidFill>
                  <a:srgbClr val="7f7f7f"/>
                </a:solidFill>
                <a:latin typeface="Arial"/>
                <a:ea typeface="Arial"/>
              </a:rPr>
              <a:t>in this example</a:t>
            </a:r>
            <a:r>
              <a:rPr b="1" lang="en-US" sz="2000" spc="-1" strike="noStrike">
                <a:solidFill>
                  <a:srgbClr val="000000"/>
                </a:solidFill>
                <a:latin typeface="Arial"/>
                <a:ea typeface="Arial"/>
              </a:rPr>
              <a:t>, but one nationality can include </a:t>
            </a:r>
            <a:r>
              <a:rPr b="1" lang="en-US" sz="2000" spc="-1" strike="noStrike">
                <a:solidFill>
                  <a:srgbClr val="d1282e"/>
                </a:solidFill>
                <a:latin typeface="Arial"/>
                <a:ea typeface="Arial"/>
              </a:rPr>
              <a:t>many</a:t>
            </a:r>
            <a:r>
              <a:rPr b="1" lang="en-US" sz="2000" spc="-1" strike="noStrike">
                <a:solidFill>
                  <a:srgbClr val="000000"/>
                </a:solidFill>
                <a:latin typeface="Arial"/>
                <a:ea typeface="Arial"/>
              </a:rPr>
              <a:t> people.</a:t>
            </a:r>
            <a:endParaRPr b="0" lang="en-US" sz="2000" spc="-1" strike="noStrike">
              <a:latin typeface="Arial"/>
            </a:endParaRPr>
          </a:p>
        </p:txBody>
      </p:sp>
      <p:sp>
        <p:nvSpPr>
          <p:cNvPr id="538" name="PlaceHolder 3"/>
          <p:cNvSpPr>
            <a:spLocks noGrp="1"/>
          </p:cNvSpPr>
          <p:nvPr>
            <p:ph type="sldNum" idx="73"/>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92B3777F-CC2D-4438-8C95-545B218401AC}"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539" name="Google Shape;850;p76" descr=""/>
          <p:cNvPicPr/>
          <p:nvPr/>
        </p:nvPicPr>
        <p:blipFill>
          <a:blip r:embed="rId1"/>
          <a:stretch/>
        </p:blipFill>
        <p:spPr>
          <a:xfrm>
            <a:off x="7025400" y="5012640"/>
            <a:ext cx="3192120" cy="1844640"/>
          </a:xfrm>
          <a:prstGeom prst="rect">
            <a:avLst/>
          </a:prstGeom>
          <a:ln w="0">
            <a:noFill/>
          </a:ln>
        </p:spPr>
      </p:pic>
      <p:graphicFrame>
        <p:nvGraphicFramePr>
          <p:cNvPr id="540" name="Google Shape;851;p76"/>
          <p:cNvGraphicFramePr/>
          <p:nvPr/>
        </p:nvGraphicFramePr>
        <p:xfrm>
          <a:off x="1866960" y="3296520"/>
          <a:ext cx="5029200" cy="2975400"/>
        </p:xfrm>
        <a:graphic>
          <a:graphicData uri="http://schemas.openxmlformats.org/drawingml/2006/table">
            <a:tbl>
              <a:tblPr/>
              <a:tblGrid>
                <a:gridCol w="1005840"/>
                <a:gridCol w="1005840"/>
                <a:gridCol w="1005840"/>
                <a:gridCol w="1005840"/>
                <a:gridCol w="1006200"/>
              </a:tblGrid>
              <a:tr h="424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nat_id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176.2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696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19.6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82.1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541" name="Google Shape;852;p76"/>
          <p:cNvGraphicFramePr/>
          <p:nvPr/>
        </p:nvGraphicFramePr>
        <p:xfrm>
          <a:off x="7211160" y="3296520"/>
          <a:ext cx="2757600" cy="1482840"/>
        </p:xfrm>
        <a:graphic>
          <a:graphicData uri="http://schemas.openxmlformats.org/drawingml/2006/table">
            <a:tbl>
              <a:tblPr/>
              <a:tblGrid>
                <a:gridCol w="1378800"/>
                <a:gridCol w="1379160"/>
              </a:tblGrid>
              <a:tr h="370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Nationality</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USA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Canada</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Mexico</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pSp>
        <p:nvGrpSpPr>
          <p:cNvPr id="542" name="Google Shape;853;p76"/>
          <p:cNvGrpSpPr/>
          <p:nvPr/>
        </p:nvGrpSpPr>
        <p:grpSpPr>
          <a:xfrm>
            <a:off x="3277800" y="2533320"/>
            <a:ext cx="5454720" cy="523800"/>
            <a:chOff x="3277800" y="2533320"/>
            <a:chExt cx="5454720" cy="523800"/>
          </a:xfrm>
        </p:grpSpPr>
        <p:sp>
          <p:nvSpPr>
            <p:cNvPr id="543" name="Google Shape;854;p76"/>
            <p:cNvSpPr/>
            <p:nvPr/>
          </p:nvSpPr>
          <p:spPr>
            <a:xfrm>
              <a:off x="3277800" y="2533320"/>
              <a:ext cx="2292840" cy="5238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2400" spc="-1" strike="noStrike">
                  <a:solidFill>
                    <a:srgbClr val="ffffff"/>
                  </a:solidFill>
                  <a:latin typeface="Arial"/>
                  <a:ea typeface="Arial"/>
                </a:rPr>
                <a:t>Person</a:t>
              </a:r>
              <a:endParaRPr b="0" lang="en-US" sz="2400" spc="-1" strike="noStrike">
                <a:latin typeface="Arial"/>
              </a:endParaRPr>
            </a:p>
          </p:txBody>
        </p:sp>
        <p:sp>
          <p:nvSpPr>
            <p:cNvPr id="544" name="Google Shape;855;p76"/>
            <p:cNvSpPr/>
            <p:nvPr/>
          </p:nvSpPr>
          <p:spPr>
            <a:xfrm>
              <a:off x="6439680" y="2533320"/>
              <a:ext cx="2292840" cy="5238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2400" spc="-1" strike="noStrike">
                  <a:solidFill>
                    <a:srgbClr val="ffffff"/>
                  </a:solidFill>
                  <a:latin typeface="Arial"/>
                  <a:ea typeface="Arial"/>
                </a:rPr>
                <a:t>Nationality</a:t>
              </a:r>
              <a:endParaRPr b="0" lang="en-US" sz="2400" spc="-1" strike="noStrike">
                <a:latin typeface="Arial"/>
              </a:endParaRPr>
            </a:p>
          </p:txBody>
        </p:sp>
        <p:sp>
          <p:nvSpPr>
            <p:cNvPr id="545" name="Google Shape;856;p76"/>
            <p:cNvSpPr/>
            <p:nvPr/>
          </p:nvSpPr>
          <p:spPr>
            <a:xfrm rot="10800000">
              <a:off x="5572080" y="2795400"/>
              <a:ext cx="867600" cy="360"/>
            </a:xfrm>
            <a:custGeom>
              <a:avLst/>
              <a:gdLst/>
              <a:ahLst/>
              <a:rect l="l" t="t" r="r" b="b"/>
              <a:pathLst>
                <a:path w="21600" h="21600">
                  <a:moveTo>
                    <a:pt x="0" y="0"/>
                  </a:moveTo>
                  <a:lnTo>
                    <a:pt x="21600" y="21600"/>
                  </a:lnTo>
                </a:path>
              </a:pathLst>
            </a:custGeom>
            <a:noFill/>
            <a:ln w="41400">
              <a:solidFill>
                <a:srgbClr val="000000"/>
              </a:solidFill>
              <a:round/>
            </a:ln>
            <a:effectLst>
              <a:outerShdw dist="23040" dir="0" blurRad="39960" rotWithShape="0">
                <a:srgbClr val="000000">
                  <a:alpha val="40000"/>
                </a:srgbClr>
              </a:outerShdw>
            </a:effectLst>
          </p:spPr>
          <p:style>
            <a:lnRef idx="0"/>
            <a:fillRef idx="0"/>
            <a:effectRef idx="0"/>
            <a:fontRef idx="minor"/>
          </p:style>
        </p:sp>
        <p:sp>
          <p:nvSpPr>
            <p:cNvPr id="546" name="Google Shape;857;p76"/>
            <p:cNvSpPr/>
            <p:nvPr/>
          </p:nvSpPr>
          <p:spPr>
            <a:xfrm rot="5400000">
              <a:off x="5529960" y="2690640"/>
              <a:ext cx="313200" cy="209160"/>
            </a:xfrm>
            <a:prstGeom prst="triangle">
              <a:avLst>
                <a:gd name="adj" fmla="val 50000"/>
              </a:avLst>
            </a:prstGeom>
            <a:solidFill>
              <a:srgbClr val="000000"/>
            </a:solidFill>
            <a:ln w="2844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1069" dur="indefinite" restart="never" nodeType="tmRoot">
          <p:childTnLst>
            <p:seq>
              <p:cTn id="1070" dur="indefinite" nodeType="mainSeq">
                <p:childTnLst>
                  <p:par>
                    <p:cTn id="1071" fill="hold">
                      <p:stCondLst>
                        <p:cond delay="indefinite"/>
                      </p:stCondLst>
                      <p:childTnLst>
                        <p:par>
                          <p:cTn id="1072" fill="hold">
                            <p:stCondLst>
                              <p:cond delay="0"/>
                            </p:stCondLst>
                            <p:childTnLst>
                              <p:par>
                                <p:cTn id="1073" nodeType="clickEffect" fill="hold" presetClass="entr" presetID="1">
                                  <p:stCondLst>
                                    <p:cond delay="0"/>
                                  </p:stCondLst>
                                  <p:childTnLst>
                                    <p:set>
                                      <p:cBhvr>
                                        <p:cTn id="1074" dur="1" fill="hold">
                                          <p:stCondLst>
                                            <p:cond delay="0"/>
                                          </p:stCondLst>
                                        </p:cTn>
                                        <p:tgtEl>
                                          <p:spTgt spid="537">
                                            <p:txEl>
                                              <p:pRg st="0" end="0"/>
                                            </p:txEl>
                                          </p:spTgt>
                                        </p:tgtEl>
                                        <p:attrNameLst>
                                          <p:attrName>style.visibility</p:attrName>
                                        </p:attrNameLst>
                                      </p:cBhvr>
                                      <p:to>
                                        <p:strVal val="visible"/>
                                      </p:to>
                                    </p:set>
                                  </p:childTnLst>
                                </p:cTn>
                              </p:par>
                            </p:childTnLst>
                          </p:cTn>
                        </p:par>
                      </p:childTnLst>
                    </p:cTn>
                  </p:par>
                  <p:par>
                    <p:cTn id="1075" fill="hold">
                      <p:stCondLst>
                        <p:cond delay="indefinite"/>
                      </p:stCondLst>
                      <p:childTnLst>
                        <p:par>
                          <p:cTn id="1076" fill="hold">
                            <p:stCondLst>
                              <p:cond delay="0"/>
                            </p:stCondLst>
                            <p:childTnLst>
                              <p:par>
                                <p:cTn id="1077" nodeType="clickEffect" fill="hold" presetClass="entr" presetID="1">
                                  <p:stCondLst>
                                    <p:cond delay="0"/>
                                  </p:stCondLst>
                                  <p:childTnLst>
                                    <p:set>
                                      <p:cBhvr>
                                        <p:cTn id="1078" dur="1" fill="hold">
                                          <p:stCondLst>
                                            <p:cond delay="0"/>
                                          </p:stCondLst>
                                        </p:cTn>
                                        <p:tgtEl>
                                          <p:spTgt spid="542"/>
                                        </p:tgtEl>
                                        <p:attrNameLst>
                                          <p:attrName>style.visibility</p:attrName>
                                        </p:attrNameLst>
                                      </p:cBhvr>
                                      <p:to>
                                        <p:strVal val="visible"/>
                                      </p:to>
                                    </p:set>
                                  </p:childTnLst>
                                </p:cTn>
                              </p:par>
                              <p:par>
                                <p:cTn id="1079" nodeType="withEffect" fill="hold" presetClass="entr" presetID="1">
                                  <p:stCondLst>
                                    <p:cond delay="0"/>
                                  </p:stCondLst>
                                  <p:childTnLst>
                                    <p:set>
                                      <p:cBhvr>
                                        <p:cTn id="1080" dur="1" fill="hold">
                                          <p:stCondLst>
                                            <p:cond delay="0"/>
                                          </p:stCondLst>
                                        </p:cTn>
                                        <p:tgtEl>
                                          <p:spTgt spid="540"/>
                                        </p:tgtEl>
                                        <p:attrNameLst>
                                          <p:attrName>style.visibility</p:attrName>
                                        </p:attrNameLst>
                                      </p:cBhvr>
                                      <p:to>
                                        <p:strVal val="visible"/>
                                      </p:to>
                                    </p:set>
                                  </p:childTnLst>
                                </p:cTn>
                              </p:par>
                              <p:par>
                                <p:cTn id="1081" nodeType="withEffect" fill="hold" presetClass="entr" presetID="1">
                                  <p:stCondLst>
                                    <p:cond delay="0"/>
                                  </p:stCondLst>
                                  <p:childTnLst>
                                    <p:set>
                                      <p:cBhvr>
                                        <p:cTn id="1082"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ONE-TO-ONE</a:t>
            </a:r>
            <a:endParaRPr b="0" lang="en-US" sz="3600" spc="-1" strike="noStrike">
              <a:latin typeface="Arial"/>
            </a:endParaRPr>
          </a:p>
        </p:txBody>
      </p:sp>
      <p:sp>
        <p:nvSpPr>
          <p:cNvPr id="548"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Two tables have a one-to-one relationship if every tuple in the first tables corresponds to </a:t>
            </a:r>
            <a:r>
              <a:rPr b="1" lang="en-US" sz="2000" spc="-1" strike="noStrike">
                <a:solidFill>
                  <a:srgbClr val="d1282e"/>
                </a:solidFill>
                <a:latin typeface="Arial"/>
                <a:ea typeface="Arial"/>
              </a:rPr>
              <a:t>exactly one</a:t>
            </a:r>
            <a:r>
              <a:rPr b="1" lang="en-US" sz="2000" spc="-1" strike="noStrike">
                <a:solidFill>
                  <a:srgbClr val="000000"/>
                </a:solidFill>
                <a:latin typeface="Arial"/>
                <a:ea typeface="Arial"/>
              </a:rPr>
              <a:t> entry in the other</a:t>
            </a: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In general, you won’t be using these (why not just merge the rows into one table?) unless: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Split a big row between SSD and HDD or distributed</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Restrict access to part of a row (some DBMSs allow column-level access control, but not all)</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Caching, partitioning, &amp; serious stuff: take CMSC424</a:t>
            </a:r>
            <a:endParaRPr b="0" lang="en-US" sz="2000" spc="-1" strike="noStrike">
              <a:latin typeface="Arial"/>
            </a:endParaRPr>
          </a:p>
        </p:txBody>
      </p:sp>
      <p:sp>
        <p:nvSpPr>
          <p:cNvPr id="549" name="PlaceHolder 3"/>
          <p:cNvSpPr>
            <a:spLocks noGrp="1"/>
          </p:cNvSpPr>
          <p:nvPr>
            <p:ph type="sldNum" idx="74"/>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BEB69637-EFC7-418C-BF72-ED233D9AA4B8}" type="slidenum">
              <a:rPr b="1" lang="en-US" sz="2400" spc="-1" strike="noStrike">
                <a:solidFill>
                  <a:srgbClr val="d1282e"/>
                </a:solidFill>
                <a:latin typeface="Arial"/>
                <a:ea typeface="Arial"/>
              </a:rPr>
              <a:t>&lt;number&gt;</a:t>
            </a:fld>
            <a:endParaRPr b="0" lang="en-US" sz="2400" spc="-1" strike="noStrike">
              <a:latin typeface="Times New Roman"/>
            </a:endParaRPr>
          </a:p>
        </p:txBody>
      </p:sp>
      <p:grpSp>
        <p:nvGrpSpPr>
          <p:cNvPr id="550" name="Google Shape;865;p77"/>
          <p:cNvGrpSpPr/>
          <p:nvPr/>
        </p:nvGrpSpPr>
        <p:grpSpPr>
          <a:xfrm>
            <a:off x="3277800" y="2653200"/>
            <a:ext cx="5454720" cy="523800"/>
            <a:chOff x="3277800" y="2653200"/>
            <a:chExt cx="5454720" cy="523800"/>
          </a:xfrm>
        </p:grpSpPr>
        <p:sp>
          <p:nvSpPr>
            <p:cNvPr id="551" name="Google Shape;866;p77"/>
            <p:cNvSpPr/>
            <p:nvPr/>
          </p:nvSpPr>
          <p:spPr>
            <a:xfrm>
              <a:off x="3277800" y="2653200"/>
              <a:ext cx="2292840" cy="5238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2400" spc="-1" strike="noStrike">
                  <a:solidFill>
                    <a:srgbClr val="ffffff"/>
                  </a:solidFill>
                  <a:latin typeface="Arial"/>
                  <a:ea typeface="Arial"/>
                </a:rPr>
                <a:t>Person</a:t>
              </a:r>
              <a:endParaRPr b="0" lang="en-US" sz="2400" spc="-1" strike="noStrike">
                <a:latin typeface="Arial"/>
              </a:endParaRPr>
            </a:p>
          </p:txBody>
        </p:sp>
        <p:sp>
          <p:nvSpPr>
            <p:cNvPr id="552" name="Google Shape;867;p77"/>
            <p:cNvSpPr/>
            <p:nvPr/>
          </p:nvSpPr>
          <p:spPr>
            <a:xfrm>
              <a:off x="6439680" y="2653200"/>
              <a:ext cx="2292840" cy="5238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2400" spc="-1" strike="noStrike">
                  <a:solidFill>
                    <a:srgbClr val="ffffff"/>
                  </a:solidFill>
                  <a:latin typeface="Arial"/>
                  <a:ea typeface="Arial"/>
                </a:rPr>
                <a:t>SSN</a:t>
              </a:r>
              <a:endParaRPr b="0" lang="en-US" sz="2400" spc="-1" strike="noStrike">
                <a:latin typeface="Arial"/>
              </a:endParaRPr>
            </a:p>
          </p:txBody>
        </p:sp>
        <p:sp>
          <p:nvSpPr>
            <p:cNvPr id="553" name="Google Shape;868;p77"/>
            <p:cNvSpPr/>
            <p:nvPr/>
          </p:nvSpPr>
          <p:spPr>
            <a:xfrm rot="10800000">
              <a:off x="5572080" y="2915280"/>
              <a:ext cx="867600" cy="360"/>
            </a:xfrm>
            <a:custGeom>
              <a:avLst/>
              <a:gdLst/>
              <a:ahLst/>
              <a:rect l="l" t="t" r="r" b="b"/>
              <a:pathLst>
                <a:path w="21600" h="21600">
                  <a:moveTo>
                    <a:pt x="0" y="0"/>
                  </a:moveTo>
                  <a:lnTo>
                    <a:pt x="21600" y="21600"/>
                  </a:lnTo>
                </a:path>
              </a:pathLst>
            </a:custGeom>
            <a:noFill/>
            <a:ln w="41400">
              <a:solidFill>
                <a:srgbClr val="000000"/>
              </a:solidFill>
              <a:round/>
            </a:ln>
            <a:effectLst>
              <a:outerShdw dist="23040" dir="0" blurRad="39960" rotWithShape="0">
                <a:srgbClr val="000000">
                  <a:alpha val="40000"/>
                </a:srgbClr>
              </a:outerShdw>
            </a:effectLst>
          </p:spPr>
          <p:style>
            <a:lnRef idx="0"/>
            <a:fillRef idx="0"/>
            <a:effectRef idx="0"/>
            <a:fontRef idx="minor"/>
          </p:style>
        </p:sp>
      </p:grpSp>
    </p:spTree>
  </p:cSld>
  <mc:AlternateContent>
    <mc:Choice Requires="p14">
      <p:transition spd="slow" p14:dur="2000"/>
    </mc:Choice>
    <mc:Fallback>
      <p:transition spd="slow"/>
    </mc:Fallback>
  </mc:AlternateContent>
  <p:timing>
    <p:tnLst>
      <p:par>
        <p:cTn id="1083" dur="indefinite" restart="never" nodeType="tmRoot">
          <p:childTnLst>
            <p:seq>
              <p:cTn id="1084" dur="indefinite" nodeType="mainSeq">
                <p:childTnLst>
                  <p:par>
                    <p:cTn id="1085" fill="hold">
                      <p:stCondLst>
                        <p:cond delay="indefinite"/>
                      </p:stCondLst>
                      <p:childTnLst>
                        <p:par>
                          <p:cTn id="1086" fill="hold">
                            <p:stCondLst>
                              <p:cond delay="0"/>
                            </p:stCondLst>
                            <p:childTnLst>
                              <p:par>
                                <p:cTn id="1087" nodeType="clickEffect" fill="hold" presetClass="entr" presetID="1">
                                  <p:stCondLst>
                                    <p:cond delay="0"/>
                                  </p:stCondLst>
                                  <p:childTnLst>
                                    <p:set>
                                      <p:cBhvr>
                                        <p:cTn id="1088" dur="1" fill="hold">
                                          <p:stCondLst>
                                            <p:cond delay="0"/>
                                          </p:stCondLst>
                                        </p:cTn>
                                        <p:tgtEl>
                                          <p:spTgt spid="548">
                                            <p:txEl>
                                              <p:pRg st="0" end="0"/>
                                            </p:txEl>
                                          </p:spTgt>
                                        </p:tgtEl>
                                        <p:attrNameLst>
                                          <p:attrName>style.visibility</p:attrName>
                                        </p:attrNameLst>
                                      </p:cBhvr>
                                      <p:to>
                                        <p:strVal val="visible"/>
                                      </p:to>
                                    </p:set>
                                  </p:childTnLst>
                                </p:cTn>
                              </p:par>
                            </p:childTnLst>
                          </p:cTn>
                        </p:par>
                      </p:childTnLst>
                    </p:cTn>
                  </p:par>
                  <p:par>
                    <p:cTn id="1089" fill="hold">
                      <p:stCondLst>
                        <p:cond delay="indefinite"/>
                      </p:stCondLst>
                      <p:childTnLst>
                        <p:par>
                          <p:cTn id="1090" fill="hold">
                            <p:stCondLst>
                              <p:cond delay="0"/>
                            </p:stCondLst>
                            <p:childTnLst>
                              <p:par>
                                <p:cTn id="1091" nodeType="clickEffect" fill="hold" presetClass="entr" presetID="1">
                                  <p:stCondLst>
                                    <p:cond delay="0"/>
                                  </p:stCondLst>
                                  <p:childTnLst>
                                    <p:set>
                                      <p:cBhvr>
                                        <p:cTn id="1092" dur="1" fill="hold">
                                          <p:stCondLst>
                                            <p:cond delay="0"/>
                                          </p:stCondLst>
                                        </p:cTn>
                                        <p:tgtEl>
                                          <p:spTgt spid="548">
                                            <p:txEl>
                                              <p:pRg st="1" end="1"/>
                                            </p:txEl>
                                          </p:spTgt>
                                        </p:tgtEl>
                                        <p:attrNameLst>
                                          <p:attrName>style.visibility</p:attrName>
                                        </p:attrNameLst>
                                      </p:cBhvr>
                                      <p:to>
                                        <p:strVal val="visible"/>
                                      </p:to>
                                    </p:set>
                                  </p:childTnLst>
                                </p:cTn>
                              </p:par>
                            </p:childTnLst>
                          </p:cTn>
                        </p:par>
                      </p:childTnLst>
                    </p:cTn>
                  </p:par>
                  <p:par>
                    <p:cTn id="1093" fill="hold">
                      <p:stCondLst>
                        <p:cond delay="indefinite"/>
                      </p:stCondLst>
                      <p:childTnLst>
                        <p:par>
                          <p:cTn id="1094" fill="hold">
                            <p:stCondLst>
                              <p:cond delay="0"/>
                            </p:stCondLst>
                            <p:childTnLst>
                              <p:par>
                                <p:cTn id="1095" nodeType="clickEffect" fill="hold" presetClass="entr" presetID="1">
                                  <p:stCondLst>
                                    <p:cond delay="0"/>
                                  </p:stCondLst>
                                  <p:childTnLst>
                                    <p:set>
                                      <p:cBhvr>
                                        <p:cTn id="1096" dur="1" fill="hold">
                                          <p:stCondLst>
                                            <p:cond delay="0"/>
                                          </p:stCondLst>
                                        </p:cTn>
                                        <p:tgtEl>
                                          <p:spTgt spid="548">
                                            <p:txEl>
                                              <p:pRg st="2" end="2"/>
                                            </p:txEl>
                                          </p:spTgt>
                                        </p:tgtEl>
                                        <p:attrNameLst>
                                          <p:attrName>style.visibility</p:attrName>
                                        </p:attrNameLst>
                                      </p:cBhvr>
                                      <p:to>
                                        <p:strVal val="visible"/>
                                      </p:to>
                                    </p:set>
                                  </p:childTnLst>
                                </p:cTn>
                              </p:par>
                            </p:childTnLst>
                          </p:cTn>
                        </p:par>
                      </p:childTnLst>
                    </p:cTn>
                  </p:par>
                  <p:par>
                    <p:cTn id="1097" fill="hold">
                      <p:stCondLst>
                        <p:cond delay="indefinite"/>
                      </p:stCondLst>
                      <p:childTnLst>
                        <p:par>
                          <p:cTn id="1098" fill="hold">
                            <p:stCondLst>
                              <p:cond delay="0"/>
                            </p:stCondLst>
                            <p:childTnLst>
                              <p:par>
                                <p:cTn id="1099" nodeType="clickEffect" fill="hold" presetClass="entr" presetID="1">
                                  <p:stCondLst>
                                    <p:cond delay="0"/>
                                  </p:stCondLst>
                                  <p:childTnLst>
                                    <p:set>
                                      <p:cBhvr>
                                        <p:cTn id="1100" dur="1" fill="hold">
                                          <p:stCondLst>
                                            <p:cond delay="0"/>
                                          </p:stCondLst>
                                        </p:cTn>
                                        <p:tgtEl>
                                          <p:spTgt spid="548">
                                            <p:txEl>
                                              <p:pRg st="3" end="3"/>
                                            </p:txEl>
                                          </p:spTgt>
                                        </p:tgtEl>
                                        <p:attrNameLst>
                                          <p:attrName>style.visibility</p:attrName>
                                        </p:attrNameLst>
                                      </p:cBhvr>
                                      <p:to>
                                        <p:strVal val="visible"/>
                                      </p:to>
                                    </p:set>
                                  </p:childTnLst>
                                </p:cTn>
                              </p:par>
                            </p:childTnLst>
                          </p:cTn>
                        </p:par>
                      </p:childTnLst>
                    </p:cTn>
                  </p:par>
                  <p:par>
                    <p:cTn id="1101" fill="hold">
                      <p:stCondLst>
                        <p:cond delay="indefinite"/>
                      </p:stCondLst>
                      <p:childTnLst>
                        <p:par>
                          <p:cTn id="1102" fill="hold">
                            <p:stCondLst>
                              <p:cond delay="0"/>
                            </p:stCondLst>
                            <p:childTnLst>
                              <p:par>
                                <p:cTn id="1103" nodeType="clickEffect" fill="hold" presetClass="entr" presetID="1">
                                  <p:stCondLst>
                                    <p:cond delay="0"/>
                                  </p:stCondLst>
                                  <p:childTnLst>
                                    <p:set>
                                      <p:cBhvr>
                                        <p:cTn id="1104" dur="1" fill="hold">
                                          <p:stCondLst>
                                            <p:cond delay="0"/>
                                          </p:stCondLst>
                                        </p:cTn>
                                        <p:tgtEl>
                                          <p:spTgt spid="548">
                                            <p:txEl>
                                              <p:pRg st="4" end="4"/>
                                            </p:txEl>
                                          </p:spTgt>
                                        </p:tgtEl>
                                        <p:attrNameLst>
                                          <p:attrName>style.visibility</p:attrName>
                                        </p:attrNameLst>
                                      </p:cBhvr>
                                      <p:to>
                                        <p:strVal val="visible"/>
                                      </p:to>
                                    </p:set>
                                  </p:childTnLst>
                                </p:cTn>
                              </p:par>
                            </p:childTnLst>
                          </p:cTn>
                        </p:par>
                      </p:childTnLst>
                    </p:cTn>
                  </p:par>
                  <p:par>
                    <p:cTn id="1105" fill="hold">
                      <p:stCondLst>
                        <p:cond delay="indefinite"/>
                      </p:stCondLst>
                      <p:childTnLst>
                        <p:par>
                          <p:cTn id="1106" fill="hold">
                            <p:stCondLst>
                              <p:cond delay="0"/>
                            </p:stCondLst>
                            <p:childTnLst>
                              <p:par>
                                <p:cTn id="1107" nodeType="clickEffect" fill="hold" presetClass="entr" presetID="1">
                                  <p:stCondLst>
                                    <p:cond delay="0"/>
                                  </p:stCondLst>
                                  <p:childTnLst>
                                    <p:set>
                                      <p:cBhvr>
                                        <p:cTn id="1108" dur="1" fill="hold">
                                          <p:stCondLst>
                                            <p:cond delay="0"/>
                                          </p:stCondLst>
                                        </p:cTn>
                                        <p:tgtEl>
                                          <p:spTgt spid="548">
                                            <p:txEl>
                                              <p:pRg st="5" end="5"/>
                                            </p:txEl>
                                          </p:spTgt>
                                        </p:tgtEl>
                                        <p:attrNameLst>
                                          <p:attrName>style.visibility</p:attrName>
                                        </p:attrNameLst>
                                      </p:cBhvr>
                                      <p:to>
                                        <p:strVal val="visible"/>
                                      </p:to>
                                    </p:set>
                                  </p:childTnLst>
                                </p:cTn>
                              </p:par>
                            </p:childTnLst>
                          </p:cTn>
                        </p:par>
                      </p:childTnLst>
                    </p:cTn>
                  </p:par>
                  <p:par>
                    <p:cTn id="1109" fill="hold">
                      <p:stCondLst>
                        <p:cond delay="indefinite"/>
                      </p:stCondLst>
                      <p:childTnLst>
                        <p:par>
                          <p:cTn id="1110" fill="hold">
                            <p:stCondLst>
                              <p:cond delay="0"/>
                            </p:stCondLst>
                            <p:childTnLst>
                              <p:par>
                                <p:cTn id="1111" nodeType="clickEffect" fill="hold" presetClass="entr" presetID="1">
                                  <p:stCondLst>
                                    <p:cond delay="0"/>
                                  </p:stCondLst>
                                  <p:childTnLst>
                                    <p:set>
                                      <p:cBhvr>
                                        <p:cTn id="1112" dur="1" fill="hold">
                                          <p:stCondLst>
                                            <p:cond delay="0"/>
                                          </p:stCondLst>
                                        </p:cTn>
                                        <p:tgtEl>
                                          <p:spTgt spid="548">
                                            <p:txEl>
                                              <p:pRg st="6" end="6"/>
                                            </p:txEl>
                                          </p:spTgt>
                                        </p:tgtEl>
                                        <p:attrNameLst>
                                          <p:attrName>style.visibility</p:attrName>
                                        </p:attrNameLst>
                                      </p:cBhvr>
                                      <p:to>
                                        <p:strVal val="visible"/>
                                      </p:to>
                                    </p:set>
                                  </p:childTnLst>
                                </p:cTn>
                              </p:par>
                            </p:childTnLst>
                          </p:cTn>
                        </p:par>
                      </p:childTnLst>
                    </p:cTn>
                  </p:par>
                  <p:par>
                    <p:cTn id="1113" fill="hold">
                      <p:stCondLst>
                        <p:cond delay="indefinite"/>
                      </p:stCondLst>
                      <p:childTnLst>
                        <p:par>
                          <p:cTn id="1114" fill="hold">
                            <p:stCondLst>
                              <p:cond delay="0"/>
                            </p:stCondLst>
                            <p:childTnLst>
                              <p:par>
                                <p:cTn id="1115" nodeType="clickEffect" fill="hold" presetClass="entr" presetID="1">
                                  <p:stCondLst>
                                    <p:cond delay="0"/>
                                  </p:stCondLst>
                                  <p:childTnLst>
                                    <p:set>
                                      <p:cBhvr>
                                        <p:cTn id="1116"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ONE-TO-ONE-OR-NONE</a:t>
            </a:r>
            <a:endParaRPr b="0" lang="en-US" sz="3600" spc="-1" strike="noStrike">
              <a:latin typeface="Arial"/>
            </a:endParaRPr>
          </a:p>
        </p:txBody>
      </p:sp>
      <p:sp>
        <p:nvSpPr>
          <p:cNvPr id="555"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Say we want to keep track of people’s cats:</a:t>
            </a: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People with IDs 2 and 3 do not own cats</a:t>
            </a:r>
            <a:r>
              <a:rPr b="1" lang="en-US" sz="2000" spc="-1" strike="noStrike">
                <a:solidFill>
                  <a:srgbClr val="7f7f7f"/>
                </a:solidFill>
                <a:latin typeface="Arial"/>
                <a:ea typeface="Arial"/>
              </a:rPr>
              <a:t>*</a:t>
            </a:r>
            <a:r>
              <a:rPr b="1" lang="en-US" sz="2000" spc="-1" strike="noStrike">
                <a:solidFill>
                  <a:srgbClr val="000000"/>
                </a:solidFill>
                <a:latin typeface="Arial"/>
                <a:ea typeface="Arial"/>
              </a:rPr>
              <a:t>, and are not in the table.  </a:t>
            </a:r>
            <a:r>
              <a:rPr b="1" lang="en-US" sz="2000" spc="-1" strike="noStrike">
                <a:solidFill>
                  <a:srgbClr val="d1282e"/>
                </a:solidFill>
                <a:latin typeface="Arial"/>
                <a:ea typeface="Arial"/>
              </a:rPr>
              <a:t>Each person has at most one entry in the table</a:t>
            </a:r>
            <a:r>
              <a:rPr b="1" lang="en-US" sz="2000" spc="-1" strike="noStrike">
                <a:solidFill>
                  <a:srgbClr val="000000"/>
                </a:solidFill>
                <a:latin typeface="Arial"/>
                <a:ea typeface="Arial"/>
              </a:rPr>
              <a:t>.</a:t>
            </a: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Is this data </a:t>
            </a:r>
            <a:r>
              <a:rPr b="1" lang="en-US" sz="2000" spc="-1" strike="noStrike">
                <a:solidFill>
                  <a:srgbClr val="d1282e"/>
                </a:solidFill>
                <a:latin typeface="Arial"/>
                <a:ea typeface="Arial"/>
              </a:rPr>
              <a:t>tidy</a:t>
            </a:r>
            <a:r>
              <a:rPr b="1" lang="en-US" sz="2000" spc="-1" strike="noStrike">
                <a:solidFill>
                  <a:srgbClr val="000000"/>
                </a:solidFill>
                <a:latin typeface="Arial"/>
                <a:ea typeface="Arial"/>
              </a:rPr>
              <a:t>?</a:t>
            </a:r>
            <a:endParaRPr b="0" lang="en-US" sz="2000" spc="-1" strike="noStrike">
              <a:latin typeface="Arial"/>
            </a:endParaRPr>
          </a:p>
        </p:txBody>
      </p:sp>
      <p:sp>
        <p:nvSpPr>
          <p:cNvPr id="556" name="PlaceHolder 3"/>
          <p:cNvSpPr>
            <a:spLocks noGrp="1"/>
          </p:cNvSpPr>
          <p:nvPr>
            <p:ph type="sldNum" idx="75"/>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42327808-49DA-4FF2-82C2-30C4E936FBB1}"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557" name="Google Shape;876;p78"/>
          <p:cNvGraphicFramePr/>
          <p:nvPr/>
        </p:nvGraphicFramePr>
        <p:xfrm>
          <a:off x="2763360" y="2307240"/>
          <a:ext cx="6055560" cy="1342080"/>
        </p:xfrm>
        <a:graphic>
          <a:graphicData uri="http://schemas.openxmlformats.org/drawingml/2006/table">
            <a:tbl>
              <a:tblPr/>
              <a:tblGrid>
                <a:gridCol w="1199160"/>
                <a:gridCol w="2359080"/>
                <a:gridCol w="249768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Person 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Cat1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Cat2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Chairman Meow</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Fuzz Aldrin</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4</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Anderson Pooper</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Meowly Cyrus</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880">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Gigabyte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pSp>
        <p:nvGrpSpPr>
          <p:cNvPr id="558" name="Google Shape;877;p78"/>
          <p:cNvGrpSpPr/>
          <p:nvPr/>
        </p:nvGrpSpPr>
        <p:grpSpPr>
          <a:xfrm>
            <a:off x="3364200" y="4885560"/>
            <a:ext cx="5454360" cy="523800"/>
            <a:chOff x="3364200" y="4885560"/>
            <a:chExt cx="5454360" cy="523800"/>
          </a:xfrm>
        </p:grpSpPr>
        <p:sp>
          <p:nvSpPr>
            <p:cNvPr id="559" name="Google Shape;878;p78"/>
            <p:cNvSpPr/>
            <p:nvPr/>
          </p:nvSpPr>
          <p:spPr>
            <a:xfrm>
              <a:off x="3364200" y="4885560"/>
              <a:ext cx="2292840" cy="5238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2400" spc="-1" strike="noStrike">
                  <a:solidFill>
                    <a:srgbClr val="ffffff"/>
                  </a:solidFill>
                  <a:latin typeface="Arial"/>
                  <a:ea typeface="Arial"/>
                </a:rPr>
                <a:t>Person</a:t>
              </a:r>
              <a:endParaRPr b="0" lang="en-US" sz="2400" spc="-1" strike="noStrike">
                <a:latin typeface="Arial"/>
              </a:endParaRPr>
            </a:p>
          </p:txBody>
        </p:sp>
        <p:sp>
          <p:nvSpPr>
            <p:cNvPr id="560" name="Google Shape;879;p78"/>
            <p:cNvSpPr/>
            <p:nvPr/>
          </p:nvSpPr>
          <p:spPr>
            <a:xfrm>
              <a:off x="6525720" y="4885560"/>
              <a:ext cx="2292840" cy="5238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2400" spc="-1" strike="noStrike">
                  <a:solidFill>
                    <a:srgbClr val="ffffff"/>
                  </a:solidFill>
                  <a:latin typeface="Arial"/>
                  <a:ea typeface="Arial"/>
                </a:rPr>
                <a:t>Cat</a:t>
              </a:r>
              <a:endParaRPr b="0" lang="en-US" sz="2400" spc="-1" strike="noStrike">
                <a:latin typeface="Arial"/>
              </a:endParaRPr>
            </a:p>
          </p:txBody>
        </p:sp>
        <p:sp>
          <p:nvSpPr>
            <p:cNvPr id="561" name="Google Shape;880;p78"/>
            <p:cNvSpPr/>
            <p:nvPr/>
          </p:nvSpPr>
          <p:spPr>
            <a:xfrm rot="10800000">
              <a:off x="5658120" y="5147640"/>
              <a:ext cx="867600" cy="360"/>
            </a:xfrm>
            <a:custGeom>
              <a:avLst/>
              <a:gdLst/>
              <a:ahLst/>
              <a:rect l="l" t="t" r="r" b="b"/>
              <a:pathLst>
                <a:path w="21600" h="21600">
                  <a:moveTo>
                    <a:pt x="0" y="0"/>
                  </a:moveTo>
                  <a:lnTo>
                    <a:pt x="21600" y="21600"/>
                  </a:lnTo>
                </a:path>
              </a:pathLst>
            </a:custGeom>
            <a:noFill/>
            <a:ln w="41400">
              <a:solidFill>
                <a:srgbClr val="000000"/>
              </a:solidFill>
              <a:round/>
            </a:ln>
            <a:effectLst>
              <a:outerShdw dist="23040" dir="0" blurRad="39960" rotWithShape="0">
                <a:srgbClr val="000000">
                  <a:alpha val="40000"/>
                </a:srgbClr>
              </a:outerShdw>
            </a:effectLst>
          </p:spPr>
          <p:style>
            <a:lnRef idx="0"/>
            <a:fillRef idx="0"/>
            <a:effectRef idx="0"/>
            <a:fontRef idx="minor"/>
          </p:style>
        </p:sp>
        <p:sp>
          <p:nvSpPr>
            <p:cNvPr id="562" name="Google Shape;881;p78"/>
            <p:cNvSpPr/>
            <p:nvPr/>
          </p:nvSpPr>
          <p:spPr>
            <a:xfrm>
              <a:off x="5791320" y="4885560"/>
              <a:ext cx="360" cy="523800"/>
            </a:xfrm>
            <a:custGeom>
              <a:avLst/>
              <a:gdLst/>
              <a:ahLst/>
              <a:rect l="l" t="t" r="r" b="b"/>
              <a:pathLst>
                <a:path w="21600" h="21600">
                  <a:moveTo>
                    <a:pt x="0" y="0"/>
                  </a:moveTo>
                  <a:lnTo>
                    <a:pt x="21600" y="21600"/>
                  </a:lnTo>
                </a:path>
              </a:pathLst>
            </a:custGeom>
            <a:noFill/>
            <a:ln w="41400">
              <a:solidFill>
                <a:srgbClr val="000000"/>
              </a:solidFill>
              <a:round/>
            </a:ln>
            <a:effectLst>
              <a:outerShdw dist="23040" dir="0" blurRad="39960" rotWithShape="0">
                <a:srgbClr val="000000">
                  <a:alpha val="40000"/>
                </a:srgbClr>
              </a:outerShdw>
            </a:effectLst>
          </p:spPr>
          <p:style>
            <a:lnRef idx="0"/>
            <a:fillRef idx="0"/>
            <a:effectRef idx="0"/>
            <a:fontRef idx="minor"/>
          </p:style>
        </p:sp>
        <p:sp>
          <p:nvSpPr>
            <p:cNvPr id="563" name="Google Shape;882;p78"/>
            <p:cNvSpPr/>
            <p:nvPr/>
          </p:nvSpPr>
          <p:spPr>
            <a:xfrm>
              <a:off x="6167160" y="5035320"/>
              <a:ext cx="224280" cy="224280"/>
            </a:xfrm>
            <a:prstGeom prst="ellipse">
              <a:avLst/>
            </a:prstGeom>
            <a:solidFill>
              <a:srgbClr val="ffffff"/>
            </a:solidFill>
            <a:ln w="28440">
              <a:solidFill>
                <a:srgbClr val="000000"/>
              </a:solidFill>
              <a:round/>
            </a:ln>
          </p:spPr>
          <p:style>
            <a:lnRef idx="0"/>
            <a:fillRef idx="0"/>
            <a:effectRef idx="0"/>
            <a:fontRef idx="minor"/>
          </p:style>
        </p:sp>
      </p:grpSp>
      <p:sp>
        <p:nvSpPr>
          <p:cNvPr id="564" name="Google Shape;883;p78"/>
          <p:cNvSpPr/>
          <p:nvPr/>
        </p:nvSpPr>
        <p:spPr>
          <a:xfrm>
            <a:off x="7672320" y="6505560"/>
            <a:ext cx="40316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7f7f7f"/>
                </a:solidFill>
                <a:latin typeface="Arial"/>
                <a:ea typeface="Arial"/>
              </a:rPr>
              <a:t>*nor do they have hearts, apparently.</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117" dur="indefinite" restart="never" nodeType="tmRoot">
          <p:childTnLst>
            <p:seq>
              <p:cTn id="1118" dur="indefinite" nodeType="mainSeq">
                <p:childTnLst>
                  <p:par>
                    <p:cTn id="1119" fill="hold">
                      <p:stCondLst>
                        <p:cond delay="indefinite"/>
                      </p:stCondLst>
                      <p:childTnLst>
                        <p:par>
                          <p:cTn id="1120" fill="hold">
                            <p:stCondLst>
                              <p:cond delay="0"/>
                            </p:stCondLst>
                            <p:childTnLst>
                              <p:par>
                                <p:cTn id="1121" nodeType="clickEffect" fill="hold" presetClass="entr" presetID="1">
                                  <p:stCondLst>
                                    <p:cond delay="0"/>
                                  </p:stCondLst>
                                  <p:childTnLst>
                                    <p:set>
                                      <p:cBhvr>
                                        <p:cTn id="1122" dur="1" fill="hold">
                                          <p:stCondLst>
                                            <p:cond delay="0"/>
                                          </p:stCondLst>
                                        </p:cTn>
                                        <p:tgtEl>
                                          <p:spTgt spid="555">
                                            <p:txEl>
                                              <p:pRg st="0" end="0"/>
                                            </p:txEl>
                                          </p:spTgt>
                                        </p:tgtEl>
                                        <p:attrNameLst>
                                          <p:attrName>style.visibility</p:attrName>
                                        </p:attrNameLst>
                                      </p:cBhvr>
                                      <p:to>
                                        <p:strVal val="visible"/>
                                      </p:to>
                                    </p:set>
                                  </p:childTnLst>
                                </p:cTn>
                              </p:par>
                            </p:childTnLst>
                          </p:cTn>
                        </p:par>
                      </p:childTnLst>
                    </p:cTn>
                  </p:par>
                  <p:par>
                    <p:cTn id="1123" fill="hold">
                      <p:stCondLst>
                        <p:cond delay="indefinite"/>
                      </p:stCondLst>
                      <p:childTnLst>
                        <p:par>
                          <p:cTn id="1124" fill="hold">
                            <p:stCondLst>
                              <p:cond delay="0"/>
                            </p:stCondLst>
                            <p:childTnLst>
                              <p:par>
                                <p:cTn id="1125" nodeType="clickEffect" fill="hold" presetClass="entr" presetID="1">
                                  <p:stCondLst>
                                    <p:cond delay="0"/>
                                  </p:stCondLst>
                                  <p:childTnLst>
                                    <p:set>
                                      <p:cBhvr>
                                        <p:cTn id="1126" dur="1" fill="hold">
                                          <p:stCondLst>
                                            <p:cond delay="0"/>
                                          </p:stCondLst>
                                        </p:cTn>
                                        <p:tgtEl>
                                          <p:spTgt spid="555">
                                            <p:txEl>
                                              <p:pRg st="1" end="1"/>
                                            </p:txEl>
                                          </p:spTgt>
                                        </p:tgtEl>
                                        <p:attrNameLst>
                                          <p:attrName>style.visibility</p:attrName>
                                        </p:attrNameLst>
                                      </p:cBhvr>
                                      <p:to>
                                        <p:strVal val="visible"/>
                                      </p:to>
                                    </p:set>
                                  </p:childTnLst>
                                </p:cTn>
                              </p:par>
                            </p:childTnLst>
                          </p:cTn>
                        </p:par>
                      </p:childTnLst>
                    </p:cTn>
                  </p:par>
                  <p:par>
                    <p:cTn id="1127" fill="hold">
                      <p:stCondLst>
                        <p:cond delay="indefinite"/>
                      </p:stCondLst>
                      <p:childTnLst>
                        <p:par>
                          <p:cTn id="1128" fill="hold">
                            <p:stCondLst>
                              <p:cond delay="0"/>
                            </p:stCondLst>
                            <p:childTnLst>
                              <p:par>
                                <p:cTn id="1129" nodeType="clickEffect" fill="hold" presetClass="entr" presetID="1">
                                  <p:stCondLst>
                                    <p:cond delay="0"/>
                                  </p:stCondLst>
                                  <p:childTnLst>
                                    <p:set>
                                      <p:cBhvr>
                                        <p:cTn id="1130" dur="1" fill="hold">
                                          <p:stCondLst>
                                            <p:cond delay="0"/>
                                          </p:stCondLst>
                                        </p:cTn>
                                        <p:tgtEl>
                                          <p:spTgt spid="555">
                                            <p:txEl>
                                              <p:pRg st="2" end="2"/>
                                            </p:txEl>
                                          </p:spTgt>
                                        </p:tgtEl>
                                        <p:attrNameLst>
                                          <p:attrName>style.visibility</p:attrName>
                                        </p:attrNameLst>
                                      </p:cBhvr>
                                      <p:to>
                                        <p:strVal val="visible"/>
                                      </p:to>
                                    </p:set>
                                  </p:childTnLst>
                                </p:cTn>
                              </p:par>
                            </p:childTnLst>
                          </p:cTn>
                        </p:par>
                      </p:childTnLst>
                    </p:cTn>
                  </p:par>
                  <p:par>
                    <p:cTn id="1131" fill="hold">
                      <p:stCondLst>
                        <p:cond delay="indefinite"/>
                      </p:stCondLst>
                      <p:childTnLst>
                        <p:par>
                          <p:cTn id="1132" fill="hold">
                            <p:stCondLst>
                              <p:cond delay="0"/>
                            </p:stCondLst>
                            <p:childTnLst>
                              <p:par>
                                <p:cTn id="1133" nodeType="clickEffect" fill="hold" presetClass="entr" presetID="1">
                                  <p:stCondLst>
                                    <p:cond delay="0"/>
                                  </p:stCondLst>
                                  <p:childTnLst>
                                    <p:set>
                                      <p:cBhvr>
                                        <p:cTn id="1134" dur="1" fill="hold">
                                          <p:stCondLst>
                                            <p:cond delay="0"/>
                                          </p:stCondLst>
                                        </p:cTn>
                                        <p:tgtEl>
                                          <p:spTgt spid="555">
                                            <p:txEl>
                                              <p:pRg st="3" end="3"/>
                                            </p:txEl>
                                          </p:spTgt>
                                        </p:tgtEl>
                                        <p:attrNameLst>
                                          <p:attrName>style.visibility</p:attrName>
                                        </p:attrNameLst>
                                      </p:cBhvr>
                                      <p:to>
                                        <p:strVal val="visible"/>
                                      </p:to>
                                    </p:set>
                                  </p:childTnLst>
                                </p:cTn>
                              </p:par>
                            </p:childTnLst>
                          </p:cTn>
                        </p:par>
                      </p:childTnLst>
                    </p:cTn>
                  </p:par>
                  <p:par>
                    <p:cTn id="1135" fill="hold">
                      <p:stCondLst>
                        <p:cond delay="indefinite"/>
                      </p:stCondLst>
                      <p:childTnLst>
                        <p:par>
                          <p:cTn id="1136" fill="hold">
                            <p:stCondLst>
                              <p:cond delay="0"/>
                            </p:stCondLst>
                            <p:childTnLst>
                              <p:par>
                                <p:cTn id="1137" nodeType="clickEffect" fill="hold" presetClass="entr" presetID="1">
                                  <p:stCondLst>
                                    <p:cond delay="0"/>
                                  </p:stCondLst>
                                  <p:childTnLst>
                                    <p:set>
                                      <p:cBhvr>
                                        <p:cTn id="1138" dur="1" fill="hold">
                                          <p:stCondLst>
                                            <p:cond delay="0"/>
                                          </p:stCondLst>
                                        </p:cTn>
                                        <p:tgtEl>
                                          <p:spTgt spid="555">
                                            <p:txEl>
                                              <p:pRg st="4" end="4"/>
                                            </p:txEl>
                                          </p:spTgt>
                                        </p:tgtEl>
                                        <p:attrNameLst>
                                          <p:attrName>style.visibility</p:attrName>
                                        </p:attrNameLst>
                                      </p:cBhvr>
                                      <p:to>
                                        <p:strVal val="visible"/>
                                      </p:to>
                                    </p:set>
                                  </p:childTnLst>
                                </p:cTn>
                              </p:par>
                            </p:childTnLst>
                          </p:cTn>
                        </p:par>
                      </p:childTnLst>
                    </p:cTn>
                  </p:par>
                  <p:par>
                    <p:cTn id="1139" fill="hold">
                      <p:stCondLst>
                        <p:cond delay="indefinite"/>
                      </p:stCondLst>
                      <p:childTnLst>
                        <p:par>
                          <p:cTn id="1140" fill="hold">
                            <p:stCondLst>
                              <p:cond delay="0"/>
                            </p:stCondLst>
                            <p:childTnLst>
                              <p:par>
                                <p:cTn id="1141" nodeType="clickEffect" fill="hold" presetClass="entr" presetID="1">
                                  <p:stCondLst>
                                    <p:cond delay="0"/>
                                  </p:stCondLst>
                                  <p:childTnLst>
                                    <p:set>
                                      <p:cBhvr>
                                        <p:cTn id="1142" dur="1" fill="hold">
                                          <p:stCondLst>
                                            <p:cond delay="0"/>
                                          </p:stCondLst>
                                        </p:cTn>
                                        <p:tgtEl>
                                          <p:spTgt spid="555">
                                            <p:txEl>
                                              <p:pRg st="5" end="5"/>
                                            </p:txEl>
                                          </p:spTgt>
                                        </p:tgtEl>
                                        <p:attrNameLst>
                                          <p:attrName>style.visibility</p:attrName>
                                        </p:attrNameLst>
                                      </p:cBhvr>
                                      <p:to>
                                        <p:strVal val="visible"/>
                                      </p:to>
                                    </p:set>
                                  </p:childTnLst>
                                </p:cTn>
                              </p:par>
                            </p:childTnLst>
                          </p:cTn>
                        </p:par>
                      </p:childTnLst>
                    </p:cTn>
                  </p:par>
                  <p:par>
                    <p:cTn id="1143" fill="hold">
                      <p:stCondLst>
                        <p:cond delay="indefinite"/>
                      </p:stCondLst>
                      <p:childTnLst>
                        <p:par>
                          <p:cTn id="1144" fill="hold">
                            <p:stCondLst>
                              <p:cond delay="0"/>
                            </p:stCondLst>
                            <p:childTnLst>
                              <p:par>
                                <p:cTn id="1145" nodeType="clickEffect" fill="hold" presetClass="entr" presetID="1">
                                  <p:stCondLst>
                                    <p:cond delay="0"/>
                                  </p:stCondLst>
                                  <p:childTnLst>
                                    <p:set>
                                      <p:cBhvr>
                                        <p:cTn id="1146" dur="1" fill="hold">
                                          <p:stCondLst>
                                            <p:cond delay="0"/>
                                          </p:stCondLst>
                                        </p:cTn>
                                        <p:tgtEl>
                                          <p:spTgt spid="555">
                                            <p:txEl>
                                              <p:pRg st="6" end="6"/>
                                            </p:txEl>
                                          </p:spTgt>
                                        </p:tgtEl>
                                        <p:attrNameLst>
                                          <p:attrName>style.visibility</p:attrName>
                                        </p:attrNameLst>
                                      </p:cBhvr>
                                      <p:to>
                                        <p:strVal val="visible"/>
                                      </p:to>
                                    </p:set>
                                  </p:childTnLst>
                                </p:cTn>
                              </p:par>
                            </p:childTnLst>
                          </p:cTn>
                        </p:par>
                      </p:childTnLst>
                    </p:cTn>
                  </p:par>
                  <p:par>
                    <p:cTn id="1147" fill="hold">
                      <p:stCondLst>
                        <p:cond delay="indefinite"/>
                      </p:stCondLst>
                      <p:childTnLst>
                        <p:par>
                          <p:cTn id="1148" fill="hold">
                            <p:stCondLst>
                              <p:cond delay="0"/>
                            </p:stCondLst>
                            <p:childTnLst>
                              <p:par>
                                <p:cTn id="1149" nodeType="clickEffect" fill="hold" presetClass="entr" presetID="1">
                                  <p:stCondLst>
                                    <p:cond delay="0"/>
                                  </p:stCondLst>
                                  <p:childTnLst>
                                    <p:set>
                                      <p:cBhvr>
                                        <p:cTn id="1150" dur="1" fill="hold">
                                          <p:stCondLst>
                                            <p:cond delay="0"/>
                                          </p:stCondLst>
                                        </p:cTn>
                                        <p:tgtEl>
                                          <p:spTgt spid="555">
                                            <p:txEl>
                                              <p:pRg st="7" end="7"/>
                                            </p:txEl>
                                          </p:spTgt>
                                        </p:tgtEl>
                                        <p:attrNameLst>
                                          <p:attrName>style.visibility</p:attrName>
                                        </p:attrNameLst>
                                      </p:cBhvr>
                                      <p:to>
                                        <p:strVal val="visible"/>
                                      </p:to>
                                    </p:set>
                                  </p:childTnLst>
                                </p:cTn>
                              </p:par>
                            </p:childTnLst>
                          </p:cTn>
                        </p:par>
                      </p:childTnLst>
                    </p:cTn>
                  </p:par>
                  <p:par>
                    <p:cTn id="1151" fill="hold">
                      <p:stCondLst>
                        <p:cond delay="indefinite"/>
                      </p:stCondLst>
                      <p:childTnLst>
                        <p:par>
                          <p:cTn id="1152" fill="hold">
                            <p:stCondLst>
                              <p:cond delay="0"/>
                            </p:stCondLst>
                            <p:childTnLst>
                              <p:par>
                                <p:cTn id="1153" nodeType="clickEffect" fill="hold" presetClass="entr" presetID="1">
                                  <p:stCondLst>
                                    <p:cond delay="0"/>
                                  </p:stCondLst>
                                  <p:childTnLst>
                                    <p:set>
                                      <p:cBhvr>
                                        <p:cTn id="1154" dur="1" fill="hold">
                                          <p:stCondLst>
                                            <p:cond delay="0"/>
                                          </p:stCondLst>
                                        </p:cTn>
                                        <p:tgtEl>
                                          <p:spTgt spid="555">
                                            <p:txEl>
                                              <p:pRg st="8" end="8"/>
                                            </p:txEl>
                                          </p:spTgt>
                                        </p:tgtEl>
                                        <p:attrNameLst>
                                          <p:attrName>style.visibility</p:attrName>
                                        </p:attrNameLst>
                                      </p:cBhvr>
                                      <p:to>
                                        <p:strVal val="visible"/>
                                      </p:to>
                                    </p:set>
                                  </p:childTnLst>
                                </p:cTn>
                              </p:par>
                              <p:par>
                                <p:cTn id="1155" nodeType="withEffect" fill="hold" presetClass="entr" presetID="1">
                                  <p:stCondLst>
                                    <p:cond delay="0"/>
                                  </p:stCondLst>
                                  <p:childTnLst>
                                    <p:set>
                                      <p:cBhvr>
                                        <p:cTn id="1156" dur="1" fill="hold">
                                          <p:stCondLst>
                                            <p:cond delay="0"/>
                                          </p:stCondLst>
                                        </p:cTn>
                                        <p:tgtEl>
                                          <p:spTgt spid="557"/>
                                        </p:tgtEl>
                                        <p:attrNameLst>
                                          <p:attrName>style.visibility</p:attrName>
                                        </p:attrNameLst>
                                      </p:cBhvr>
                                      <p:to>
                                        <p:strVal val="visible"/>
                                      </p:to>
                                    </p:set>
                                  </p:childTnLst>
                                </p:cTn>
                              </p:par>
                            </p:childTnLst>
                          </p:cTn>
                        </p:par>
                      </p:childTnLst>
                    </p:cTn>
                  </p:par>
                  <p:par>
                    <p:cTn id="1157" fill="hold">
                      <p:stCondLst>
                        <p:cond delay="indefinite"/>
                      </p:stCondLst>
                      <p:childTnLst>
                        <p:par>
                          <p:cTn id="1158" fill="hold">
                            <p:stCondLst>
                              <p:cond delay="0"/>
                            </p:stCondLst>
                            <p:childTnLst>
                              <p:par>
                                <p:cTn id="1159" nodeType="clickEffect" fill="hold" presetClass="entr" presetID="1">
                                  <p:stCondLst>
                                    <p:cond delay="0"/>
                                  </p:stCondLst>
                                  <p:childTnLst>
                                    <p:set>
                                      <p:cBhvr>
                                        <p:cTn id="1160" dur="1" fill="hold">
                                          <p:stCondLst>
                                            <p:cond delay="0"/>
                                          </p:stCondLst>
                                        </p:cTn>
                                        <p:tgtEl>
                                          <p:spTgt spid="564"/>
                                        </p:tgtEl>
                                        <p:attrNameLst>
                                          <p:attrName>style.visibility</p:attrName>
                                        </p:attrNameLst>
                                      </p:cBhvr>
                                      <p:to>
                                        <p:strVal val="visible"/>
                                      </p:to>
                                    </p:set>
                                  </p:childTnLst>
                                </p:cTn>
                              </p:par>
                              <p:par>
                                <p:cTn id="1161" nodeType="withEffect" fill="hold" presetClass="entr" presetID="1">
                                  <p:stCondLst>
                                    <p:cond delay="0"/>
                                  </p:stCondLst>
                                  <p:childTnLst>
                                    <p:set>
                                      <p:cBhvr>
                                        <p:cTn id="1162"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5" name="Google Shape;888;p79" descr=""/>
          <p:cNvPicPr/>
          <p:nvPr/>
        </p:nvPicPr>
        <p:blipFill>
          <a:blip r:embed="rId1"/>
          <a:stretch/>
        </p:blipFill>
        <p:spPr>
          <a:xfrm>
            <a:off x="8700840" y="4916880"/>
            <a:ext cx="1797840" cy="1940400"/>
          </a:xfrm>
          <a:prstGeom prst="rect">
            <a:avLst/>
          </a:prstGeom>
          <a:ln w="0">
            <a:noFill/>
          </a:ln>
        </p:spPr>
      </p:pic>
      <p:sp>
        <p:nvSpPr>
          <p:cNvPr id="566"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MANY-TO-MANY</a:t>
            </a:r>
            <a:endParaRPr b="0" lang="en-US" sz="3600" spc="-1" strike="noStrike">
              <a:latin typeface="Arial"/>
            </a:endParaRPr>
          </a:p>
        </p:txBody>
      </p:sp>
      <p:sp>
        <p:nvSpPr>
          <p:cNvPr id="567"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Say we want to keep track of people’s cats’ colorings:</a:t>
            </a: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One column per color, too many columns, too many nulls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Each cat can have many colors, and each color many cats </a:t>
            </a:r>
            <a:endParaRPr b="0" lang="en-US" sz="2000" spc="-1" strike="noStrike">
              <a:latin typeface="Arial"/>
            </a:endParaRPr>
          </a:p>
        </p:txBody>
      </p:sp>
      <p:sp>
        <p:nvSpPr>
          <p:cNvPr id="568" name="PlaceHolder 3"/>
          <p:cNvSpPr>
            <a:spLocks noGrp="1"/>
          </p:cNvSpPr>
          <p:nvPr>
            <p:ph type="sldNum" idx="76"/>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222A396B-B647-42D8-A539-763EDD647FBA}"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569" name="Google Shape;892;p79"/>
          <p:cNvGraphicFramePr/>
          <p:nvPr/>
        </p:nvGraphicFramePr>
        <p:xfrm>
          <a:off x="2118600" y="2372040"/>
          <a:ext cx="3557880" cy="2349000"/>
        </p:xfrm>
        <a:graphic>
          <a:graphicData uri="http://schemas.openxmlformats.org/drawingml/2006/table">
            <a:tbl>
              <a:tblPr/>
              <a:tblGrid>
                <a:gridCol w="1199160"/>
                <a:gridCol w="235908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Name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Meowly Cyrus</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3</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Fuzz Aldrin</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4</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Chairman Meow</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Anderson Pooper</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6240">
                <a:tc>
                  <a:txBody>
                    <a:bodyPr anchor="t">
                      <a:noAutofit/>
                    </a:bodyPr>
                    <a:p>
                      <a:pPr>
                        <a:lnSpc>
                          <a:spcPct val="100000"/>
                        </a:lnSpc>
                        <a:buNone/>
                        <a:tabLst>
                          <a:tab algn="l" pos="0"/>
                        </a:tabLst>
                      </a:pPr>
                      <a:r>
                        <a:rPr b="0" lang="en-US" sz="1600" spc="-1" strike="noStrike">
                          <a:solidFill>
                            <a:srgbClr val="000000"/>
                          </a:solidFill>
                          <a:latin typeface="Arial"/>
                          <a:ea typeface="Arial"/>
                        </a:rPr>
                        <a:t>6</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Gigabyte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570" name="Google Shape;893;p79"/>
          <p:cNvGraphicFramePr/>
          <p:nvPr/>
        </p:nvGraphicFramePr>
        <p:xfrm>
          <a:off x="6618240" y="2372040"/>
          <a:ext cx="2982240" cy="2349000"/>
        </p:xfrm>
        <a:graphic>
          <a:graphicData uri="http://schemas.openxmlformats.org/drawingml/2006/table">
            <a:tbl>
              <a:tblPr/>
              <a:tblGrid>
                <a:gridCol w="961560"/>
                <a:gridCol w="1010520"/>
                <a:gridCol w="101052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Cat 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Color 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Amount</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50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50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20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4</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40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40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6240">
                <a:tc>
                  <a:txBody>
                    <a:bodyPr anchor="t">
                      <a:noAutofit/>
                    </a:bodyPr>
                    <a:p>
                      <a:pPr>
                        <a:lnSpc>
                          <a:spcPct val="100000"/>
                        </a:lnSpc>
                        <a:buNone/>
                        <a:tabLst>
                          <a:tab algn="l" pos="0"/>
                        </a:tabLst>
                      </a:pPr>
                      <a:r>
                        <a:rPr b="0" lang="en-US" sz="1600" spc="-1" strike="noStrike">
                          <a:solidFill>
                            <a:srgbClr val="000000"/>
                          </a:solidFill>
                          <a:latin typeface="Arial"/>
                          <a:ea typeface="Arial"/>
                        </a:rPr>
                        <a:t>3</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100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pSp>
        <p:nvGrpSpPr>
          <p:cNvPr id="571" name="Google Shape;894;p79"/>
          <p:cNvGrpSpPr/>
          <p:nvPr/>
        </p:nvGrpSpPr>
        <p:grpSpPr>
          <a:xfrm>
            <a:off x="2654640" y="5988600"/>
            <a:ext cx="5454360" cy="523800"/>
            <a:chOff x="2654640" y="5988600"/>
            <a:chExt cx="5454360" cy="523800"/>
          </a:xfrm>
        </p:grpSpPr>
        <p:sp>
          <p:nvSpPr>
            <p:cNvPr id="572" name="Google Shape;895;p79"/>
            <p:cNvSpPr/>
            <p:nvPr/>
          </p:nvSpPr>
          <p:spPr>
            <a:xfrm>
              <a:off x="2654640" y="5988600"/>
              <a:ext cx="2292840" cy="5238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2400" spc="-1" strike="noStrike">
                  <a:solidFill>
                    <a:srgbClr val="ffffff"/>
                  </a:solidFill>
                  <a:latin typeface="Arial"/>
                  <a:ea typeface="Arial"/>
                </a:rPr>
                <a:t>Cat</a:t>
              </a:r>
              <a:endParaRPr b="0" lang="en-US" sz="2400" spc="-1" strike="noStrike">
                <a:latin typeface="Arial"/>
              </a:endParaRPr>
            </a:p>
          </p:txBody>
        </p:sp>
        <p:sp>
          <p:nvSpPr>
            <p:cNvPr id="573" name="Google Shape;896;p79"/>
            <p:cNvSpPr/>
            <p:nvPr/>
          </p:nvSpPr>
          <p:spPr>
            <a:xfrm>
              <a:off x="5816160" y="5988600"/>
              <a:ext cx="2292840" cy="5238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2400" spc="-1" strike="noStrike">
                  <a:solidFill>
                    <a:srgbClr val="ffffff"/>
                  </a:solidFill>
                  <a:latin typeface="Arial"/>
                  <a:ea typeface="Arial"/>
                </a:rPr>
                <a:t>Color</a:t>
              </a:r>
              <a:endParaRPr b="0" lang="en-US" sz="2400" spc="-1" strike="noStrike">
                <a:latin typeface="Arial"/>
              </a:endParaRPr>
            </a:p>
          </p:txBody>
        </p:sp>
        <p:sp>
          <p:nvSpPr>
            <p:cNvPr id="574" name="Google Shape;897;p79"/>
            <p:cNvSpPr/>
            <p:nvPr/>
          </p:nvSpPr>
          <p:spPr>
            <a:xfrm rot="10800000">
              <a:off x="4948560" y="6250680"/>
              <a:ext cx="867600" cy="360"/>
            </a:xfrm>
            <a:custGeom>
              <a:avLst/>
              <a:gdLst/>
              <a:ahLst/>
              <a:rect l="l" t="t" r="r" b="b"/>
              <a:pathLst>
                <a:path w="21600" h="21600">
                  <a:moveTo>
                    <a:pt x="0" y="0"/>
                  </a:moveTo>
                  <a:lnTo>
                    <a:pt x="21600" y="21600"/>
                  </a:lnTo>
                </a:path>
              </a:pathLst>
            </a:custGeom>
            <a:noFill/>
            <a:ln w="41400">
              <a:solidFill>
                <a:srgbClr val="000000"/>
              </a:solidFill>
              <a:round/>
            </a:ln>
            <a:effectLst>
              <a:outerShdw dist="23040" dir="0" blurRad="39960" rotWithShape="0">
                <a:srgbClr val="000000">
                  <a:alpha val="40000"/>
                </a:srgbClr>
              </a:outerShdw>
            </a:effectLst>
          </p:spPr>
          <p:style>
            <a:lnRef idx="0"/>
            <a:fillRef idx="0"/>
            <a:effectRef idx="0"/>
            <a:fontRef idx="minor"/>
          </p:style>
        </p:sp>
        <p:sp>
          <p:nvSpPr>
            <p:cNvPr id="575" name="Google Shape;898;p79"/>
            <p:cNvSpPr/>
            <p:nvPr/>
          </p:nvSpPr>
          <p:spPr>
            <a:xfrm rot="5400000">
              <a:off x="4906440" y="6145920"/>
              <a:ext cx="313200" cy="209160"/>
            </a:xfrm>
            <a:prstGeom prst="triangle">
              <a:avLst>
                <a:gd name="adj" fmla="val 50000"/>
              </a:avLst>
            </a:prstGeom>
            <a:solidFill>
              <a:srgbClr val="000000"/>
            </a:solidFill>
            <a:ln w="28440">
              <a:solidFill>
                <a:srgbClr val="000000"/>
              </a:solidFill>
              <a:round/>
            </a:ln>
          </p:spPr>
          <p:style>
            <a:lnRef idx="0"/>
            <a:fillRef idx="0"/>
            <a:effectRef idx="0"/>
            <a:fontRef idx="minor"/>
          </p:style>
        </p:sp>
        <p:sp>
          <p:nvSpPr>
            <p:cNvPr id="576" name="Google Shape;899;p79"/>
            <p:cNvSpPr/>
            <p:nvPr/>
          </p:nvSpPr>
          <p:spPr>
            <a:xfrm flipH="1" rot="16200000">
              <a:off x="5543280" y="6145920"/>
              <a:ext cx="313200" cy="209160"/>
            </a:xfrm>
            <a:prstGeom prst="triangle">
              <a:avLst>
                <a:gd name="adj" fmla="val 50000"/>
              </a:avLst>
            </a:prstGeom>
            <a:solidFill>
              <a:srgbClr val="000000"/>
            </a:solidFill>
            <a:ln w="28440">
              <a:solidFill>
                <a:srgbClr val="000000"/>
              </a:solidFill>
              <a:round/>
            </a:ln>
          </p:spPr>
          <p:style>
            <a:lnRef idx="0"/>
            <a:fillRef idx="0"/>
            <a:effectRef idx="0"/>
            <a:fontRef idx="minor"/>
          </p:style>
        </p:sp>
      </p:grpSp>
    </p:spTree>
  </p:cSld>
  <mc:AlternateContent>
    <mc:Choice Requires="p14">
      <p:transition spd="slow" p14:dur="2000"/>
    </mc:Choice>
    <mc:Fallback>
      <p:transition spd="slow"/>
    </mc:Fallback>
  </mc:AlternateContent>
  <p:timing>
    <p:tnLst>
      <p:par>
        <p:cTn id="1163" dur="indefinite" restart="never" nodeType="tmRoot">
          <p:childTnLst>
            <p:seq>
              <p:cTn id="1164" dur="indefinite" nodeType="mainSeq">
                <p:childTnLst>
                  <p:par>
                    <p:cTn id="1165" fill="hold">
                      <p:stCondLst>
                        <p:cond delay="indefinite"/>
                      </p:stCondLst>
                      <p:childTnLst>
                        <p:par>
                          <p:cTn id="1166" fill="hold">
                            <p:stCondLst>
                              <p:cond delay="0"/>
                            </p:stCondLst>
                            <p:childTnLst>
                              <p:par>
                                <p:cTn id="1167" nodeType="clickEffect" fill="hold" presetClass="entr" presetID="1">
                                  <p:stCondLst>
                                    <p:cond delay="0"/>
                                  </p:stCondLst>
                                  <p:childTnLst>
                                    <p:set>
                                      <p:cBhvr>
                                        <p:cTn id="1168" dur="1" fill="hold">
                                          <p:stCondLst>
                                            <p:cond delay="0"/>
                                          </p:stCondLst>
                                        </p:cTn>
                                        <p:tgtEl>
                                          <p:spTgt spid="567">
                                            <p:txEl>
                                              <p:pRg st="0" end="0"/>
                                            </p:txEl>
                                          </p:spTgt>
                                        </p:tgtEl>
                                        <p:attrNameLst>
                                          <p:attrName>style.visibility</p:attrName>
                                        </p:attrNameLst>
                                      </p:cBhvr>
                                      <p:to>
                                        <p:strVal val="visible"/>
                                      </p:to>
                                    </p:set>
                                  </p:childTnLst>
                                </p:cTn>
                              </p:par>
                            </p:childTnLst>
                          </p:cTn>
                        </p:par>
                      </p:childTnLst>
                    </p:cTn>
                  </p:par>
                  <p:par>
                    <p:cTn id="1169" fill="hold">
                      <p:stCondLst>
                        <p:cond delay="indefinite"/>
                      </p:stCondLst>
                      <p:childTnLst>
                        <p:par>
                          <p:cTn id="1170" fill="hold">
                            <p:stCondLst>
                              <p:cond delay="0"/>
                            </p:stCondLst>
                            <p:childTnLst>
                              <p:par>
                                <p:cTn id="1171" nodeType="clickEffect" fill="hold" presetClass="entr" presetID="1">
                                  <p:stCondLst>
                                    <p:cond delay="0"/>
                                  </p:stCondLst>
                                  <p:childTnLst>
                                    <p:set>
                                      <p:cBhvr>
                                        <p:cTn id="1172" dur="1" fill="hold">
                                          <p:stCondLst>
                                            <p:cond delay="0"/>
                                          </p:stCondLst>
                                        </p:cTn>
                                        <p:tgtEl>
                                          <p:spTgt spid="567">
                                            <p:txEl>
                                              <p:pRg st="1" end="1"/>
                                            </p:txEl>
                                          </p:spTgt>
                                        </p:tgtEl>
                                        <p:attrNameLst>
                                          <p:attrName>style.visibility</p:attrName>
                                        </p:attrNameLst>
                                      </p:cBhvr>
                                      <p:to>
                                        <p:strVal val="visible"/>
                                      </p:to>
                                    </p:set>
                                  </p:childTnLst>
                                </p:cTn>
                              </p:par>
                            </p:childTnLst>
                          </p:cTn>
                        </p:par>
                      </p:childTnLst>
                    </p:cTn>
                  </p:par>
                  <p:par>
                    <p:cTn id="1173" fill="hold">
                      <p:stCondLst>
                        <p:cond delay="indefinite"/>
                      </p:stCondLst>
                      <p:childTnLst>
                        <p:par>
                          <p:cTn id="1174" fill="hold">
                            <p:stCondLst>
                              <p:cond delay="0"/>
                            </p:stCondLst>
                            <p:childTnLst>
                              <p:par>
                                <p:cTn id="1175" nodeType="clickEffect" fill="hold" presetClass="entr" presetID="1">
                                  <p:stCondLst>
                                    <p:cond delay="0"/>
                                  </p:stCondLst>
                                  <p:childTnLst>
                                    <p:set>
                                      <p:cBhvr>
                                        <p:cTn id="1176" dur="1" fill="hold">
                                          <p:stCondLst>
                                            <p:cond delay="0"/>
                                          </p:stCondLst>
                                        </p:cTn>
                                        <p:tgtEl>
                                          <p:spTgt spid="567">
                                            <p:txEl>
                                              <p:pRg st="2" end="2"/>
                                            </p:txEl>
                                          </p:spTgt>
                                        </p:tgtEl>
                                        <p:attrNameLst>
                                          <p:attrName>style.visibility</p:attrName>
                                        </p:attrNameLst>
                                      </p:cBhvr>
                                      <p:to>
                                        <p:strVal val="visible"/>
                                      </p:to>
                                    </p:set>
                                  </p:childTnLst>
                                </p:cTn>
                              </p:par>
                            </p:childTnLst>
                          </p:cTn>
                        </p:par>
                      </p:childTnLst>
                    </p:cTn>
                  </p:par>
                  <p:par>
                    <p:cTn id="1177" fill="hold">
                      <p:stCondLst>
                        <p:cond delay="indefinite"/>
                      </p:stCondLst>
                      <p:childTnLst>
                        <p:par>
                          <p:cTn id="1178" fill="hold">
                            <p:stCondLst>
                              <p:cond delay="0"/>
                            </p:stCondLst>
                            <p:childTnLst>
                              <p:par>
                                <p:cTn id="1179" nodeType="clickEffect" fill="hold" presetClass="entr" presetID="1">
                                  <p:stCondLst>
                                    <p:cond delay="0"/>
                                  </p:stCondLst>
                                  <p:childTnLst>
                                    <p:set>
                                      <p:cBhvr>
                                        <p:cTn id="1180" dur="1" fill="hold">
                                          <p:stCondLst>
                                            <p:cond delay="0"/>
                                          </p:stCondLst>
                                        </p:cTn>
                                        <p:tgtEl>
                                          <p:spTgt spid="567">
                                            <p:txEl>
                                              <p:pRg st="3" end="3"/>
                                            </p:txEl>
                                          </p:spTgt>
                                        </p:tgtEl>
                                        <p:attrNameLst>
                                          <p:attrName>style.visibility</p:attrName>
                                        </p:attrNameLst>
                                      </p:cBhvr>
                                      <p:to>
                                        <p:strVal val="visible"/>
                                      </p:to>
                                    </p:set>
                                  </p:childTnLst>
                                </p:cTn>
                              </p:par>
                            </p:childTnLst>
                          </p:cTn>
                        </p:par>
                      </p:childTnLst>
                    </p:cTn>
                  </p:par>
                  <p:par>
                    <p:cTn id="1181" fill="hold">
                      <p:stCondLst>
                        <p:cond delay="indefinite"/>
                      </p:stCondLst>
                      <p:childTnLst>
                        <p:par>
                          <p:cTn id="1182" fill="hold">
                            <p:stCondLst>
                              <p:cond delay="0"/>
                            </p:stCondLst>
                            <p:childTnLst>
                              <p:par>
                                <p:cTn id="1183" nodeType="clickEffect" fill="hold" presetClass="entr" presetID="1">
                                  <p:stCondLst>
                                    <p:cond delay="0"/>
                                  </p:stCondLst>
                                  <p:childTnLst>
                                    <p:set>
                                      <p:cBhvr>
                                        <p:cTn id="1184" dur="1" fill="hold">
                                          <p:stCondLst>
                                            <p:cond delay="0"/>
                                          </p:stCondLst>
                                        </p:cTn>
                                        <p:tgtEl>
                                          <p:spTgt spid="567">
                                            <p:txEl>
                                              <p:pRg st="4" end="4"/>
                                            </p:txEl>
                                          </p:spTgt>
                                        </p:tgtEl>
                                        <p:attrNameLst>
                                          <p:attrName>style.visibility</p:attrName>
                                        </p:attrNameLst>
                                      </p:cBhvr>
                                      <p:to>
                                        <p:strVal val="visible"/>
                                      </p:to>
                                    </p:set>
                                  </p:childTnLst>
                                </p:cTn>
                              </p:par>
                            </p:childTnLst>
                          </p:cTn>
                        </p:par>
                      </p:childTnLst>
                    </p:cTn>
                  </p:par>
                  <p:par>
                    <p:cTn id="1185" fill="hold">
                      <p:stCondLst>
                        <p:cond delay="indefinite"/>
                      </p:stCondLst>
                      <p:childTnLst>
                        <p:par>
                          <p:cTn id="1186" fill="hold">
                            <p:stCondLst>
                              <p:cond delay="0"/>
                            </p:stCondLst>
                            <p:childTnLst>
                              <p:par>
                                <p:cTn id="1187" nodeType="clickEffect" fill="hold" presetClass="entr" presetID="1">
                                  <p:stCondLst>
                                    <p:cond delay="0"/>
                                  </p:stCondLst>
                                  <p:childTnLst>
                                    <p:set>
                                      <p:cBhvr>
                                        <p:cTn id="1188" dur="1" fill="hold">
                                          <p:stCondLst>
                                            <p:cond delay="0"/>
                                          </p:stCondLst>
                                        </p:cTn>
                                        <p:tgtEl>
                                          <p:spTgt spid="567">
                                            <p:txEl>
                                              <p:pRg st="5" end="5"/>
                                            </p:txEl>
                                          </p:spTgt>
                                        </p:tgtEl>
                                        <p:attrNameLst>
                                          <p:attrName>style.visibility</p:attrName>
                                        </p:attrNameLst>
                                      </p:cBhvr>
                                      <p:to>
                                        <p:strVal val="visible"/>
                                      </p:to>
                                    </p:set>
                                  </p:childTnLst>
                                </p:cTn>
                              </p:par>
                            </p:childTnLst>
                          </p:cTn>
                        </p:par>
                      </p:childTnLst>
                    </p:cTn>
                  </p:par>
                  <p:par>
                    <p:cTn id="1189" fill="hold">
                      <p:stCondLst>
                        <p:cond delay="indefinite"/>
                      </p:stCondLst>
                      <p:childTnLst>
                        <p:par>
                          <p:cTn id="1190" fill="hold">
                            <p:stCondLst>
                              <p:cond delay="0"/>
                            </p:stCondLst>
                            <p:childTnLst>
                              <p:par>
                                <p:cTn id="1191" nodeType="clickEffect" fill="hold" presetClass="entr" presetID="1">
                                  <p:stCondLst>
                                    <p:cond delay="0"/>
                                  </p:stCondLst>
                                  <p:childTnLst>
                                    <p:set>
                                      <p:cBhvr>
                                        <p:cTn id="1192" dur="1" fill="hold">
                                          <p:stCondLst>
                                            <p:cond delay="0"/>
                                          </p:stCondLst>
                                        </p:cTn>
                                        <p:tgtEl>
                                          <p:spTgt spid="567">
                                            <p:txEl>
                                              <p:pRg st="6" end="6"/>
                                            </p:txEl>
                                          </p:spTgt>
                                        </p:tgtEl>
                                        <p:attrNameLst>
                                          <p:attrName>style.visibility</p:attrName>
                                        </p:attrNameLst>
                                      </p:cBhvr>
                                      <p:to>
                                        <p:strVal val="visible"/>
                                      </p:to>
                                    </p:set>
                                  </p:childTnLst>
                                </p:cTn>
                              </p:par>
                            </p:childTnLst>
                          </p:cTn>
                        </p:par>
                      </p:childTnLst>
                    </p:cTn>
                  </p:par>
                  <p:par>
                    <p:cTn id="1193" fill="hold">
                      <p:stCondLst>
                        <p:cond delay="indefinite"/>
                      </p:stCondLst>
                      <p:childTnLst>
                        <p:par>
                          <p:cTn id="1194" fill="hold">
                            <p:stCondLst>
                              <p:cond delay="0"/>
                            </p:stCondLst>
                            <p:childTnLst>
                              <p:par>
                                <p:cTn id="1195" nodeType="clickEffect" fill="hold" presetClass="entr" presetID="1">
                                  <p:stCondLst>
                                    <p:cond delay="0"/>
                                  </p:stCondLst>
                                  <p:childTnLst>
                                    <p:set>
                                      <p:cBhvr>
                                        <p:cTn id="1196" dur="1" fill="hold">
                                          <p:stCondLst>
                                            <p:cond delay="0"/>
                                          </p:stCondLst>
                                        </p:cTn>
                                        <p:tgtEl>
                                          <p:spTgt spid="567">
                                            <p:txEl>
                                              <p:pRg st="7" end="7"/>
                                            </p:txEl>
                                          </p:spTgt>
                                        </p:tgtEl>
                                        <p:attrNameLst>
                                          <p:attrName>style.visibility</p:attrName>
                                        </p:attrNameLst>
                                      </p:cBhvr>
                                      <p:to>
                                        <p:strVal val="visible"/>
                                      </p:to>
                                    </p:set>
                                  </p:childTnLst>
                                </p:cTn>
                              </p:par>
                            </p:childTnLst>
                          </p:cTn>
                        </p:par>
                      </p:childTnLst>
                    </p:cTn>
                  </p:par>
                  <p:par>
                    <p:cTn id="1197" fill="hold">
                      <p:stCondLst>
                        <p:cond delay="indefinite"/>
                      </p:stCondLst>
                      <p:childTnLst>
                        <p:par>
                          <p:cTn id="1198" fill="hold">
                            <p:stCondLst>
                              <p:cond delay="0"/>
                            </p:stCondLst>
                            <p:childTnLst>
                              <p:par>
                                <p:cTn id="1199" nodeType="clickEffect" fill="hold" presetClass="entr" presetID="1">
                                  <p:stCondLst>
                                    <p:cond delay="0"/>
                                  </p:stCondLst>
                                  <p:childTnLst>
                                    <p:set>
                                      <p:cBhvr>
                                        <p:cTn id="1200" dur="1" fill="hold">
                                          <p:stCondLst>
                                            <p:cond delay="0"/>
                                          </p:stCondLst>
                                        </p:cTn>
                                        <p:tgtEl>
                                          <p:spTgt spid="567">
                                            <p:txEl>
                                              <p:pRg st="8" end="8"/>
                                            </p:txEl>
                                          </p:spTgt>
                                        </p:tgtEl>
                                        <p:attrNameLst>
                                          <p:attrName>style.visibility</p:attrName>
                                        </p:attrNameLst>
                                      </p:cBhvr>
                                      <p:to>
                                        <p:strVal val="visible"/>
                                      </p:to>
                                    </p:set>
                                  </p:childTnLst>
                                </p:cTn>
                              </p:par>
                              <p:par>
                                <p:cTn id="1201" nodeType="withEffect" fill="hold" presetClass="entr" presetID="1">
                                  <p:stCondLst>
                                    <p:cond delay="0"/>
                                  </p:stCondLst>
                                  <p:childTnLst>
                                    <p:set>
                                      <p:cBhvr>
                                        <p:cTn id="1202" dur="1" fill="hold">
                                          <p:stCondLst>
                                            <p:cond delay="0"/>
                                          </p:stCondLst>
                                        </p:cTn>
                                        <p:tgtEl>
                                          <p:spTgt spid="569"/>
                                        </p:tgtEl>
                                        <p:attrNameLst>
                                          <p:attrName>style.visibility</p:attrName>
                                        </p:attrNameLst>
                                      </p:cBhvr>
                                      <p:to>
                                        <p:strVal val="visible"/>
                                      </p:to>
                                    </p:set>
                                  </p:childTnLst>
                                </p:cTn>
                              </p:par>
                              <p:par>
                                <p:cTn id="1203" nodeType="withEffect" fill="hold" presetClass="entr" presetID="1">
                                  <p:stCondLst>
                                    <p:cond delay="0"/>
                                  </p:stCondLst>
                                  <p:childTnLst>
                                    <p:set>
                                      <p:cBhvr>
                                        <p:cTn id="1204" dur="1" fill="hold">
                                          <p:stCondLst>
                                            <p:cond delay="0"/>
                                          </p:stCondLst>
                                        </p:cTn>
                                        <p:tgtEl>
                                          <p:spTgt spid="570"/>
                                        </p:tgtEl>
                                        <p:attrNameLst>
                                          <p:attrName>style.visibility</p:attrName>
                                        </p:attrNameLst>
                                      </p:cBhvr>
                                      <p:to>
                                        <p:strVal val="visible"/>
                                      </p:to>
                                    </p:set>
                                  </p:childTnLst>
                                </p:cTn>
                              </p:par>
                            </p:childTnLst>
                          </p:cTn>
                        </p:par>
                      </p:childTnLst>
                    </p:cTn>
                  </p:par>
                  <p:par>
                    <p:cTn id="1205" fill="hold">
                      <p:stCondLst>
                        <p:cond delay="indefinite"/>
                      </p:stCondLst>
                      <p:childTnLst>
                        <p:par>
                          <p:cTn id="1206" fill="hold">
                            <p:stCondLst>
                              <p:cond delay="0"/>
                            </p:stCondLst>
                            <p:childTnLst>
                              <p:par>
                                <p:cTn id="1207" nodeType="clickEffect" fill="hold" presetClass="entr" presetID="1">
                                  <p:stCondLst>
                                    <p:cond delay="0"/>
                                  </p:stCondLst>
                                  <p:childTnLst>
                                    <p:set>
                                      <p:cBhvr>
                                        <p:cTn id="1208" dur="1" fill="hold">
                                          <p:stCondLst>
                                            <p:cond delay="0"/>
                                          </p:stCondLst>
                                        </p:cTn>
                                        <p:tgtEl>
                                          <p:spTgt spid="565"/>
                                        </p:tgtEl>
                                        <p:attrNameLst>
                                          <p:attrName>style.visibility</p:attrName>
                                        </p:attrNameLst>
                                      </p:cBhvr>
                                      <p:to>
                                        <p:strVal val="visible"/>
                                      </p:to>
                                    </p:set>
                                  </p:childTnLst>
                                </p:cTn>
                              </p:par>
                            </p:childTnLst>
                          </p:cTn>
                        </p:par>
                      </p:childTnLst>
                    </p:cTn>
                  </p:par>
                  <p:par>
                    <p:cTn id="1209" fill="hold">
                      <p:stCondLst>
                        <p:cond delay="indefinite"/>
                      </p:stCondLst>
                      <p:childTnLst>
                        <p:par>
                          <p:cTn id="1210" fill="hold">
                            <p:stCondLst>
                              <p:cond delay="0"/>
                            </p:stCondLst>
                            <p:childTnLst>
                              <p:par>
                                <p:cTn id="1211" nodeType="clickEffect" fill="hold" presetClass="entr" presetID="1">
                                  <p:stCondLst>
                                    <p:cond delay="0"/>
                                  </p:stCondLst>
                                  <p:childTnLst>
                                    <p:set>
                                      <p:cBhvr>
                                        <p:cTn id="1212"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ASSOCIATIVE TABLES</a:t>
            </a:r>
            <a:endParaRPr b="0" lang="en-US" sz="3600" spc="-1" strike="noStrike">
              <a:latin typeface="Arial"/>
            </a:endParaRPr>
          </a:p>
        </p:txBody>
      </p:sp>
      <p:sp>
        <p:nvSpPr>
          <p:cNvPr id="578" name="PlaceHolder 2"/>
          <p:cNvSpPr>
            <a:spLocks noGrp="1"/>
          </p:cNvSpPr>
          <p:nvPr>
            <p:ph/>
          </p:nvPr>
        </p:nvSpPr>
        <p:spPr>
          <a:xfrm>
            <a:off x="609480" y="4370040"/>
            <a:ext cx="10159200" cy="221796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Used to model </a:t>
            </a:r>
            <a:r>
              <a:rPr b="1" lang="en-US" sz="2000" spc="-1" strike="noStrike">
                <a:solidFill>
                  <a:srgbClr val="d1282e"/>
                </a:solidFill>
                <a:latin typeface="Arial"/>
                <a:ea typeface="Arial"/>
              </a:rPr>
              <a:t>pure relationships</a:t>
            </a:r>
            <a:r>
              <a:rPr b="1" lang="en-US" sz="2000" spc="-1" strike="noStrike">
                <a:solidFill>
                  <a:srgbClr val="000000"/>
                </a:solidFill>
                <a:latin typeface="Arial"/>
                <a:ea typeface="Arial"/>
              </a:rPr>
              <a:t> (as opposed to discrete entities)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Primary key  ???????????</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[Cat ID, Color ID] (+ [Color ID, Cat ID], case-dependent)</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Foreign key(s)   ???????????</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Cat ID and Color ID</a:t>
            </a:r>
            <a:endParaRPr b="0" lang="en-US" sz="2000" spc="-1" strike="noStrike">
              <a:latin typeface="Arial"/>
            </a:endParaRPr>
          </a:p>
        </p:txBody>
      </p:sp>
      <p:sp>
        <p:nvSpPr>
          <p:cNvPr id="579" name="PlaceHolder 3"/>
          <p:cNvSpPr>
            <a:spLocks noGrp="1"/>
          </p:cNvSpPr>
          <p:nvPr>
            <p:ph type="sldNum" idx="77"/>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408A8611-B488-447B-8AB2-98CA63182957}"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580" name="Google Shape;907;p80"/>
          <p:cNvGraphicFramePr/>
          <p:nvPr/>
        </p:nvGraphicFramePr>
        <p:xfrm>
          <a:off x="4789440" y="1772280"/>
          <a:ext cx="2982240" cy="2349000"/>
        </p:xfrm>
        <a:graphic>
          <a:graphicData uri="http://schemas.openxmlformats.org/drawingml/2006/table">
            <a:tbl>
              <a:tblPr/>
              <a:tblGrid>
                <a:gridCol w="961560"/>
                <a:gridCol w="1010520"/>
                <a:gridCol w="101052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Cat 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Color 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Amount</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50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50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20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4</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40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40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6240">
                <a:tc>
                  <a:txBody>
                    <a:bodyPr anchor="t">
                      <a:noAutofit/>
                    </a:bodyPr>
                    <a:p>
                      <a:pPr>
                        <a:lnSpc>
                          <a:spcPct val="100000"/>
                        </a:lnSpc>
                        <a:buNone/>
                        <a:tabLst>
                          <a:tab algn="l" pos="0"/>
                        </a:tabLst>
                      </a:pPr>
                      <a:r>
                        <a:rPr b="0" lang="en-US" sz="1600" spc="-1" strike="noStrike">
                          <a:solidFill>
                            <a:srgbClr val="000000"/>
                          </a:solidFill>
                          <a:latin typeface="Arial"/>
                          <a:ea typeface="Arial"/>
                        </a:rPr>
                        <a:t>3</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100</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581" name="Google Shape;908;p80"/>
          <p:cNvGraphicFramePr/>
          <p:nvPr/>
        </p:nvGraphicFramePr>
        <p:xfrm>
          <a:off x="2118600" y="1982160"/>
          <a:ext cx="2312640" cy="1899720"/>
        </p:xfrm>
        <a:graphic>
          <a:graphicData uri="http://schemas.openxmlformats.org/drawingml/2006/table">
            <a:tbl>
              <a:tblPr/>
              <a:tblGrid>
                <a:gridCol w="779400"/>
                <a:gridCol w="1533600"/>
              </a:tblGrid>
              <a:tr h="271440">
                <a:tc>
                  <a:txBody>
                    <a:bodyPr anchor="t">
                      <a:noAutofit/>
                    </a:bodyPr>
                    <a:p>
                      <a:pPr>
                        <a:lnSpc>
                          <a:spcPct val="100000"/>
                        </a:lnSpc>
                        <a:buNone/>
                        <a:tabLst>
                          <a:tab algn="l" pos="0"/>
                        </a:tabLst>
                      </a:pPr>
                      <a:r>
                        <a:rPr b="1" lang="en-US" sz="1100" spc="-1" strike="noStrike">
                          <a:solidFill>
                            <a:srgbClr val="ffffff"/>
                          </a:solidFill>
                          <a:latin typeface="Arial"/>
                          <a:ea typeface="Arial"/>
                        </a:rPr>
                        <a:t>ID</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7a7a7a"/>
                    </a:solidFill>
                  </a:tcPr>
                </a:tc>
                <a:tc>
                  <a:txBody>
                    <a:bodyPr anchor="t">
                      <a:noAutofit/>
                    </a:bodyPr>
                    <a:p>
                      <a:pPr>
                        <a:lnSpc>
                          <a:spcPct val="100000"/>
                        </a:lnSpc>
                        <a:buNone/>
                        <a:tabLst>
                          <a:tab algn="l" pos="0"/>
                        </a:tabLst>
                      </a:pPr>
                      <a:r>
                        <a:rPr b="1" lang="en-US" sz="1100" spc="-1" strike="noStrike">
                          <a:solidFill>
                            <a:srgbClr val="ffffff"/>
                          </a:solidFill>
                          <a:latin typeface="Arial"/>
                          <a:ea typeface="Arial"/>
                        </a:rPr>
                        <a:t>Name</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7a7a7a"/>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1</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Megabyte</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2</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Meowly Cyrus</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3</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Fuzz Aldrin</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4</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Chairman Meow</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5</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Anderson Pooper</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6</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Gigabyte</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r>
            </a:tbl>
          </a:graphicData>
        </a:graphic>
      </p:graphicFrame>
      <p:graphicFrame>
        <p:nvGraphicFramePr>
          <p:cNvPr id="582" name="Google Shape;909;p80"/>
          <p:cNvGraphicFramePr/>
          <p:nvPr/>
        </p:nvGraphicFramePr>
        <p:xfrm>
          <a:off x="8095680" y="1982160"/>
          <a:ext cx="2312640" cy="1899720"/>
        </p:xfrm>
        <a:graphic>
          <a:graphicData uri="http://schemas.openxmlformats.org/drawingml/2006/table">
            <a:tbl>
              <a:tblPr/>
              <a:tblGrid>
                <a:gridCol w="779400"/>
                <a:gridCol w="1533600"/>
              </a:tblGrid>
              <a:tr h="271440">
                <a:tc>
                  <a:txBody>
                    <a:bodyPr anchor="t">
                      <a:noAutofit/>
                    </a:bodyPr>
                    <a:p>
                      <a:pPr>
                        <a:lnSpc>
                          <a:spcPct val="100000"/>
                        </a:lnSpc>
                        <a:buNone/>
                        <a:tabLst>
                          <a:tab algn="l" pos="0"/>
                        </a:tabLst>
                      </a:pPr>
                      <a:r>
                        <a:rPr b="1" lang="en-US" sz="1100" spc="-1" strike="noStrike">
                          <a:solidFill>
                            <a:srgbClr val="ffffff"/>
                          </a:solidFill>
                          <a:latin typeface="Arial"/>
                          <a:ea typeface="Arial"/>
                        </a:rPr>
                        <a:t>ID</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7a7a7a"/>
                    </a:solidFill>
                  </a:tcPr>
                </a:tc>
                <a:tc>
                  <a:txBody>
                    <a:bodyPr anchor="t">
                      <a:noAutofit/>
                    </a:bodyPr>
                    <a:p>
                      <a:pPr>
                        <a:lnSpc>
                          <a:spcPct val="100000"/>
                        </a:lnSpc>
                        <a:buNone/>
                        <a:tabLst>
                          <a:tab algn="l" pos="0"/>
                        </a:tabLst>
                      </a:pPr>
                      <a:r>
                        <a:rPr b="1" lang="en-US" sz="1100" spc="-1" strike="noStrike">
                          <a:solidFill>
                            <a:srgbClr val="ffffff"/>
                          </a:solidFill>
                          <a:latin typeface="Arial"/>
                          <a:ea typeface="Arial"/>
                        </a:rPr>
                        <a:t>Name</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7a7a7a"/>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1</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Black</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2</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Brown</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3</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White</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4</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Orange</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5</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Neon Green</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r>
              <a:tr h="271440">
                <a:tc>
                  <a:txBody>
                    <a:bodyPr anchor="t">
                      <a:noAutofit/>
                    </a:bodyPr>
                    <a:p>
                      <a:pPr>
                        <a:lnSpc>
                          <a:spcPct val="100000"/>
                        </a:lnSpc>
                        <a:buNone/>
                        <a:tabLst>
                          <a:tab algn="l" pos="0"/>
                        </a:tabLst>
                      </a:pPr>
                      <a:r>
                        <a:rPr b="0" lang="en-US" sz="1100" spc="-1" strike="noStrike">
                          <a:solidFill>
                            <a:srgbClr val="000000"/>
                          </a:solidFill>
                          <a:latin typeface="Arial"/>
                          <a:ea typeface="Arial"/>
                        </a:rPr>
                        <a:t>6</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c>
                  <a:txBody>
                    <a:bodyPr anchor="t">
                      <a:noAutofit/>
                    </a:bodyPr>
                    <a:p>
                      <a:pPr>
                        <a:lnSpc>
                          <a:spcPct val="100000"/>
                        </a:lnSpc>
                        <a:buNone/>
                        <a:tabLst>
                          <a:tab algn="l" pos="0"/>
                        </a:tabLst>
                      </a:pPr>
                      <a:r>
                        <a:rPr b="0" lang="en-US" sz="1100" spc="-1" strike="noStrike">
                          <a:solidFill>
                            <a:srgbClr val="000000"/>
                          </a:solidFill>
                          <a:latin typeface="Arial"/>
                          <a:ea typeface="Arial"/>
                        </a:rPr>
                        <a:t>Invisible</a:t>
                      </a:r>
                      <a:endParaRPr b="0" lang="en-US" sz="11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cecec"/>
                    </a:solidFill>
                  </a:tcPr>
                </a:tc>
              </a:tr>
            </a:tbl>
          </a:graphicData>
        </a:graphic>
      </p:graphicFrame>
      <p:sp>
        <p:nvSpPr>
          <p:cNvPr id="583" name="Google Shape;910;p80"/>
          <p:cNvSpPr/>
          <p:nvPr/>
        </p:nvSpPr>
        <p:spPr>
          <a:xfrm>
            <a:off x="2118600" y="1587600"/>
            <a:ext cx="231264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800" spc="-1" strike="noStrike">
                <a:solidFill>
                  <a:srgbClr val="7f7f7f"/>
                </a:solidFill>
                <a:latin typeface="Arial"/>
                <a:ea typeface="Arial"/>
              </a:rPr>
              <a:t>Cats</a:t>
            </a:r>
            <a:endParaRPr b="0" lang="en-US" sz="1800" spc="-1" strike="noStrike">
              <a:latin typeface="Arial"/>
            </a:endParaRPr>
          </a:p>
        </p:txBody>
      </p:sp>
      <p:sp>
        <p:nvSpPr>
          <p:cNvPr id="584" name="Google Shape;911;p80"/>
          <p:cNvSpPr/>
          <p:nvPr/>
        </p:nvSpPr>
        <p:spPr>
          <a:xfrm>
            <a:off x="8095680" y="1587600"/>
            <a:ext cx="231264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800" spc="-1" strike="noStrike">
                <a:solidFill>
                  <a:srgbClr val="7f7f7f"/>
                </a:solidFill>
                <a:latin typeface="Arial"/>
                <a:ea typeface="Arial"/>
              </a:rPr>
              <a:t>Colors</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213" dur="indefinite" restart="never" nodeType="tmRoot">
          <p:childTnLst>
            <p:seq>
              <p:cTn id="1214" dur="indefinite" nodeType="mainSeq">
                <p:childTnLst>
                  <p:par>
                    <p:cTn id="1215" fill="hold">
                      <p:stCondLst>
                        <p:cond delay="indefinite"/>
                      </p:stCondLst>
                      <p:childTnLst>
                        <p:par>
                          <p:cTn id="1216" fill="hold">
                            <p:stCondLst>
                              <p:cond delay="0"/>
                            </p:stCondLst>
                            <p:childTnLst>
                              <p:par>
                                <p:cTn id="1217" nodeType="clickEffect" fill="hold" presetClass="entr" presetID="1">
                                  <p:stCondLst>
                                    <p:cond delay="0"/>
                                  </p:stCondLst>
                                  <p:childTnLst>
                                    <p:set>
                                      <p:cBhvr>
                                        <p:cTn id="1218" dur="1" fill="hold">
                                          <p:stCondLst>
                                            <p:cond delay="0"/>
                                          </p:stCondLst>
                                        </p:cTn>
                                        <p:tgtEl>
                                          <p:spTgt spid="580"/>
                                        </p:tgtEl>
                                        <p:attrNameLst>
                                          <p:attrName>style.visibility</p:attrName>
                                        </p:attrNameLst>
                                      </p:cBhvr>
                                      <p:to>
                                        <p:strVal val="visible"/>
                                      </p:to>
                                    </p:set>
                                  </p:childTnLst>
                                </p:cTn>
                              </p:par>
                            </p:childTnLst>
                          </p:cTn>
                        </p:par>
                      </p:childTnLst>
                    </p:cTn>
                  </p:par>
                  <p:par>
                    <p:cTn id="1219" fill="hold">
                      <p:stCondLst>
                        <p:cond delay="indefinite"/>
                      </p:stCondLst>
                      <p:childTnLst>
                        <p:par>
                          <p:cTn id="1220" fill="hold">
                            <p:stCondLst>
                              <p:cond delay="0"/>
                            </p:stCondLst>
                            <p:childTnLst>
                              <p:par>
                                <p:cTn id="1221" nodeType="clickEffect" fill="hold" presetClass="entr" presetID="1">
                                  <p:stCondLst>
                                    <p:cond delay="0"/>
                                  </p:stCondLst>
                                  <p:childTnLst>
                                    <p:set>
                                      <p:cBhvr>
                                        <p:cTn id="1222" dur="1" fill="hold">
                                          <p:stCondLst>
                                            <p:cond delay="0"/>
                                          </p:stCondLst>
                                        </p:cTn>
                                        <p:tgtEl>
                                          <p:spTgt spid="581"/>
                                        </p:tgtEl>
                                        <p:attrNameLst>
                                          <p:attrName>style.visibility</p:attrName>
                                        </p:attrNameLst>
                                      </p:cBhvr>
                                      <p:to>
                                        <p:strVal val="visible"/>
                                      </p:to>
                                    </p:set>
                                  </p:childTnLst>
                                </p:cTn>
                              </p:par>
                              <p:par>
                                <p:cTn id="1223" nodeType="withEffect" fill="hold" presetClass="entr" presetID="1">
                                  <p:stCondLst>
                                    <p:cond delay="0"/>
                                  </p:stCondLst>
                                  <p:childTnLst>
                                    <p:set>
                                      <p:cBhvr>
                                        <p:cTn id="1224" dur="1" fill="hold">
                                          <p:stCondLst>
                                            <p:cond delay="0"/>
                                          </p:stCondLst>
                                        </p:cTn>
                                        <p:tgtEl>
                                          <p:spTgt spid="582"/>
                                        </p:tgtEl>
                                        <p:attrNameLst>
                                          <p:attrName>style.visibility</p:attrName>
                                        </p:attrNameLst>
                                      </p:cBhvr>
                                      <p:to>
                                        <p:strVal val="visible"/>
                                      </p:to>
                                    </p:set>
                                  </p:childTnLst>
                                </p:cTn>
                              </p:par>
                              <p:par>
                                <p:cTn id="1225" nodeType="withEffect" fill="hold" presetClass="entr" presetID="1">
                                  <p:stCondLst>
                                    <p:cond delay="0"/>
                                  </p:stCondLst>
                                  <p:childTnLst>
                                    <p:set>
                                      <p:cBhvr>
                                        <p:cTn id="1226" dur="1" fill="hold">
                                          <p:stCondLst>
                                            <p:cond delay="0"/>
                                          </p:stCondLst>
                                        </p:cTn>
                                        <p:tgtEl>
                                          <p:spTgt spid="583"/>
                                        </p:tgtEl>
                                        <p:attrNameLst>
                                          <p:attrName>style.visibility</p:attrName>
                                        </p:attrNameLst>
                                      </p:cBhvr>
                                      <p:to>
                                        <p:strVal val="visible"/>
                                      </p:to>
                                    </p:set>
                                  </p:childTnLst>
                                </p:cTn>
                              </p:par>
                              <p:par>
                                <p:cTn id="1227" nodeType="withEffect" fill="hold" presetClass="entr" presetID="1">
                                  <p:stCondLst>
                                    <p:cond delay="0"/>
                                  </p:stCondLst>
                                  <p:childTnLst>
                                    <p:set>
                                      <p:cBhvr>
                                        <p:cTn id="1228" dur="1" fill="hold">
                                          <p:stCondLst>
                                            <p:cond delay="0"/>
                                          </p:stCondLst>
                                        </p:cTn>
                                        <p:tgtEl>
                                          <p:spTgt spid="584"/>
                                        </p:tgtEl>
                                        <p:attrNameLst>
                                          <p:attrName>style.visibility</p:attrName>
                                        </p:attrNameLst>
                                      </p:cBhvr>
                                      <p:to>
                                        <p:strVal val="visible"/>
                                      </p:to>
                                    </p:set>
                                  </p:childTnLst>
                                </p:cTn>
                              </p:par>
                            </p:childTnLst>
                          </p:cTn>
                        </p:par>
                      </p:childTnLst>
                    </p:cTn>
                  </p:par>
                  <p:par>
                    <p:cTn id="1229" fill="hold">
                      <p:stCondLst>
                        <p:cond delay="indefinite"/>
                      </p:stCondLst>
                      <p:childTnLst>
                        <p:par>
                          <p:cTn id="1230" fill="hold">
                            <p:stCondLst>
                              <p:cond delay="0"/>
                            </p:stCondLst>
                            <p:childTnLst>
                              <p:par>
                                <p:cTn id="1231" nodeType="clickEffect" fill="hold" presetClass="entr" presetID="1">
                                  <p:stCondLst>
                                    <p:cond delay="0"/>
                                  </p:stCondLst>
                                  <p:childTnLst>
                                    <p:set>
                                      <p:cBhvr>
                                        <p:cTn id="1232" dur="1" fill="hold">
                                          <p:stCondLst>
                                            <p:cond delay="0"/>
                                          </p:stCondLst>
                                        </p:cTn>
                                        <p:tgtEl>
                                          <p:spTgt spid="578">
                                            <p:txEl>
                                              <p:pRg st="0" end="0"/>
                                            </p:txEl>
                                          </p:spTgt>
                                        </p:tgtEl>
                                        <p:attrNameLst>
                                          <p:attrName>style.visibility</p:attrName>
                                        </p:attrNameLst>
                                      </p:cBhvr>
                                      <p:to>
                                        <p:strVal val="visible"/>
                                      </p:to>
                                    </p:set>
                                  </p:childTnLst>
                                </p:cTn>
                              </p:par>
                            </p:childTnLst>
                          </p:cTn>
                        </p:par>
                      </p:childTnLst>
                    </p:cTn>
                  </p:par>
                  <p:par>
                    <p:cTn id="1233" fill="hold">
                      <p:stCondLst>
                        <p:cond delay="indefinite"/>
                      </p:stCondLst>
                      <p:childTnLst>
                        <p:par>
                          <p:cTn id="1234" fill="hold">
                            <p:stCondLst>
                              <p:cond delay="0"/>
                            </p:stCondLst>
                            <p:childTnLst>
                              <p:par>
                                <p:cTn id="1235" nodeType="clickEffect" fill="hold" presetClass="entr" presetID="1">
                                  <p:stCondLst>
                                    <p:cond delay="0"/>
                                  </p:stCondLst>
                                  <p:childTnLst>
                                    <p:set>
                                      <p:cBhvr>
                                        <p:cTn id="1236" dur="1" fill="hold">
                                          <p:stCondLst>
                                            <p:cond delay="0"/>
                                          </p:stCondLst>
                                        </p:cTn>
                                        <p:tgtEl>
                                          <p:spTgt spid="578">
                                            <p:txEl>
                                              <p:pRg st="1" end="1"/>
                                            </p:txEl>
                                          </p:spTgt>
                                        </p:tgtEl>
                                        <p:attrNameLst>
                                          <p:attrName>style.visibility</p:attrName>
                                        </p:attrNameLst>
                                      </p:cBhvr>
                                      <p:to>
                                        <p:strVal val="visible"/>
                                      </p:to>
                                    </p:set>
                                  </p:childTnLst>
                                </p:cTn>
                              </p:par>
                            </p:childTnLst>
                          </p:cTn>
                        </p:par>
                      </p:childTnLst>
                    </p:cTn>
                  </p:par>
                  <p:par>
                    <p:cTn id="1237" fill="hold">
                      <p:stCondLst>
                        <p:cond delay="indefinite"/>
                      </p:stCondLst>
                      <p:childTnLst>
                        <p:par>
                          <p:cTn id="1238" fill="hold">
                            <p:stCondLst>
                              <p:cond delay="0"/>
                            </p:stCondLst>
                            <p:childTnLst>
                              <p:par>
                                <p:cTn id="1239" nodeType="clickEffect" fill="hold" presetClass="entr" presetID="1">
                                  <p:stCondLst>
                                    <p:cond delay="0"/>
                                  </p:stCondLst>
                                  <p:childTnLst>
                                    <p:set>
                                      <p:cBhvr>
                                        <p:cTn id="1240" dur="1" fill="hold">
                                          <p:stCondLst>
                                            <p:cond delay="0"/>
                                          </p:stCondLst>
                                        </p:cTn>
                                        <p:tgtEl>
                                          <p:spTgt spid="578">
                                            <p:txEl>
                                              <p:pRg st="2" end="2"/>
                                            </p:txEl>
                                          </p:spTgt>
                                        </p:tgtEl>
                                        <p:attrNameLst>
                                          <p:attrName>style.visibility</p:attrName>
                                        </p:attrNameLst>
                                      </p:cBhvr>
                                      <p:to>
                                        <p:strVal val="visible"/>
                                      </p:to>
                                    </p:set>
                                  </p:childTnLst>
                                </p:cTn>
                              </p:par>
                            </p:childTnLst>
                          </p:cTn>
                        </p:par>
                      </p:childTnLst>
                    </p:cTn>
                  </p:par>
                  <p:par>
                    <p:cTn id="1241" fill="hold">
                      <p:stCondLst>
                        <p:cond delay="indefinite"/>
                      </p:stCondLst>
                      <p:childTnLst>
                        <p:par>
                          <p:cTn id="1242" fill="hold">
                            <p:stCondLst>
                              <p:cond delay="0"/>
                            </p:stCondLst>
                            <p:childTnLst>
                              <p:par>
                                <p:cTn id="1243" nodeType="clickEffect" fill="hold" presetClass="entr" presetID="1">
                                  <p:stCondLst>
                                    <p:cond delay="0"/>
                                  </p:stCondLst>
                                  <p:childTnLst>
                                    <p:set>
                                      <p:cBhvr>
                                        <p:cTn id="1244" dur="1" fill="hold">
                                          <p:stCondLst>
                                            <p:cond delay="0"/>
                                          </p:stCondLst>
                                        </p:cTn>
                                        <p:tgtEl>
                                          <p:spTgt spid="578">
                                            <p:txEl>
                                              <p:pRg st="3" end="3"/>
                                            </p:txEl>
                                          </p:spTgt>
                                        </p:tgtEl>
                                        <p:attrNameLst>
                                          <p:attrName>style.visibility</p:attrName>
                                        </p:attrNameLst>
                                      </p:cBhvr>
                                      <p:to>
                                        <p:strVal val="visible"/>
                                      </p:to>
                                    </p:set>
                                  </p:childTnLst>
                                </p:cTn>
                              </p:par>
                            </p:childTnLst>
                          </p:cTn>
                        </p:par>
                      </p:childTnLst>
                    </p:cTn>
                  </p:par>
                  <p:par>
                    <p:cTn id="1245" fill="hold">
                      <p:stCondLst>
                        <p:cond delay="indefinite"/>
                      </p:stCondLst>
                      <p:childTnLst>
                        <p:par>
                          <p:cTn id="1246" fill="hold">
                            <p:stCondLst>
                              <p:cond delay="0"/>
                            </p:stCondLst>
                            <p:childTnLst>
                              <p:par>
                                <p:cTn id="1247" nodeType="clickEffect" fill="hold" presetClass="entr" presetID="1">
                                  <p:stCondLst>
                                    <p:cond delay="0"/>
                                  </p:stCondLst>
                                  <p:childTnLst>
                                    <p:set>
                                      <p:cBhvr>
                                        <p:cTn id="1248" dur="1" fill="hold">
                                          <p:stCondLst>
                                            <p:cond delay="0"/>
                                          </p:stCondLst>
                                        </p:cTn>
                                        <p:tgtEl>
                                          <p:spTgt spid="57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ASIDE: PANDAS</a:t>
            </a:r>
            <a:endParaRPr b="0" lang="en-US" sz="3600" spc="-1" strike="noStrike">
              <a:latin typeface="Arial"/>
            </a:endParaRPr>
          </a:p>
        </p:txBody>
      </p:sp>
      <p:sp>
        <p:nvSpPr>
          <p:cNvPr id="586"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So, this kinda feels like pandas …</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And pandas kinda feels like a relational data system …</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Pandas is </a:t>
            </a:r>
            <a:r>
              <a:rPr b="1" lang="en-US" sz="2000" spc="-1" strike="noStrike">
                <a:solidFill>
                  <a:srgbClr val="d1282e"/>
                </a:solidFill>
                <a:latin typeface="Arial"/>
                <a:ea typeface="Arial"/>
              </a:rPr>
              <a:t>not</a:t>
            </a:r>
            <a:r>
              <a:rPr b="1" lang="en-US" sz="2000" spc="-1" strike="noStrike">
                <a:solidFill>
                  <a:srgbClr val="000000"/>
                </a:solidFill>
                <a:latin typeface="Arial"/>
                <a:ea typeface="Arial"/>
              </a:rPr>
              <a:t> strictly a relational data system:</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No notion of primary / foreign keys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It does have indexes (and multi-column indexes):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pandas.Index: ordered, sliceable set storing axis labels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pandas.MultiIndex: hierarchical index</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d1282e"/>
                </a:solidFill>
                <a:latin typeface="Arial"/>
                <a:ea typeface="Arial"/>
              </a:rPr>
              <a:t>Rule of thumb: do heavy, rough lifting at the relational DB level, then fine-grained slicing and dicing and viz with pandas</a:t>
            </a:r>
            <a:endParaRPr b="0" lang="en-US" sz="2000" spc="-1" strike="noStrike">
              <a:latin typeface="Arial"/>
            </a:endParaRPr>
          </a:p>
        </p:txBody>
      </p:sp>
      <p:sp>
        <p:nvSpPr>
          <p:cNvPr id="587" name="PlaceHolder 3"/>
          <p:cNvSpPr>
            <a:spLocks noGrp="1"/>
          </p:cNvSpPr>
          <p:nvPr>
            <p:ph type="sldNum" idx="78"/>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0D4E0509-CA89-431B-BD7A-D3F4878EF2B5}"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249" dur="indefinite" restart="never" nodeType="tmRoot">
          <p:childTnLst>
            <p:seq>
              <p:cTn id="1250" dur="indefinite" nodeType="mainSeq">
                <p:childTnLst>
                  <p:par>
                    <p:cTn id="1251" fill="hold">
                      <p:stCondLst>
                        <p:cond delay="indefinite"/>
                      </p:stCondLst>
                      <p:childTnLst>
                        <p:par>
                          <p:cTn id="1252" fill="hold">
                            <p:stCondLst>
                              <p:cond delay="0"/>
                            </p:stCondLst>
                            <p:childTnLst>
                              <p:par>
                                <p:cTn id="1253" nodeType="clickEffect" fill="hold" presetClass="entr" presetID="1">
                                  <p:stCondLst>
                                    <p:cond delay="0"/>
                                  </p:stCondLst>
                                  <p:childTnLst>
                                    <p:set>
                                      <p:cBhvr>
                                        <p:cTn id="1254" dur="1" fill="hold">
                                          <p:stCondLst>
                                            <p:cond delay="0"/>
                                          </p:stCondLst>
                                        </p:cTn>
                                        <p:tgtEl>
                                          <p:spTgt spid="586">
                                            <p:txEl>
                                              <p:pRg st="0" end="0"/>
                                            </p:txEl>
                                          </p:spTgt>
                                        </p:tgtEl>
                                        <p:attrNameLst>
                                          <p:attrName>style.visibility</p:attrName>
                                        </p:attrNameLst>
                                      </p:cBhvr>
                                      <p:to>
                                        <p:strVal val="visible"/>
                                      </p:to>
                                    </p:set>
                                  </p:childTnLst>
                                </p:cTn>
                              </p:par>
                            </p:childTnLst>
                          </p:cTn>
                        </p:par>
                      </p:childTnLst>
                    </p:cTn>
                  </p:par>
                  <p:par>
                    <p:cTn id="1255" fill="hold">
                      <p:stCondLst>
                        <p:cond delay="indefinite"/>
                      </p:stCondLst>
                      <p:childTnLst>
                        <p:par>
                          <p:cTn id="1256" fill="hold">
                            <p:stCondLst>
                              <p:cond delay="0"/>
                            </p:stCondLst>
                            <p:childTnLst>
                              <p:par>
                                <p:cTn id="1257" nodeType="clickEffect" fill="hold" presetClass="entr" presetID="1">
                                  <p:stCondLst>
                                    <p:cond delay="0"/>
                                  </p:stCondLst>
                                  <p:childTnLst>
                                    <p:set>
                                      <p:cBhvr>
                                        <p:cTn id="1258" dur="1" fill="hold">
                                          <p:stCondLst>
                                            <p:cond delay="0"/>
                                          </p:stCondLst>
                                        </p:cTn>
                                        <p:tgtEl>
                                          <p:spTgt spid="586">
                                            <p:txEl>
                                              <p:pRg st="1" end="1"/>
                                            </p:txEl>
                                          </p:spTgt>
                                        </p:tgtEl>
                                        <p:attrNameLst>
                                          <p:attrName>style.visibility</p:attrName>
                                        </p:attrNameLst>
                                      </p:cBhvr>
                                      <p:to>
                                        <p:strVal val="visible"/>
                                      </p:to>
                                    </p:set>
                                  </p:childTnLst>
                                </p:cTn>
                              </p:par>
                            </p:childTnLst>
                          </p:cTn>
                        </p:par>
                      </p:childTnLst>
                    </p:cTn>
                  </p:par>
                  <p:par>
                    <p:cTn id="1259" fill="hold">
                      <p:stCondLst>
                        <p:cond delay="indefinite"/>
                      </p:stCondLst>
                      <p:childTnLst>
                        <p:par>
                          <p:cTn id="1260" fill="hold">
                            <p:stCondLst>
                              <p:cond delay="0"/>
                            </p:stCondLst>
                            <p:childTnLst>
                              <p:par>
                                <p:cTn id="1261" nodeType="clickEffect" fill="hold" presetClass="entr" presetID="1">
                                  <p:stCondLst>
                                    <p:cond delay="0"/>
                                  </p:stCondLst>
                                  <p:childTnLst>
                                    <p:set>
                                      <p:cBhvr>
                                        <p:cTn id="1262" dur="1" fill="hold">
                                          <p:stCondLst>
                                            <p:cond delay="0"/>
                                          </p:stCondLst>
                                        </p:cTn>
                                        <p:tgtEl>
                                          <p:spTgt spid="586">
                                            <p:txEl>
                                              <p:pRg st="2" end="2"/>
                                            </p:txEl>
                                          </p:spTgt>
                                        </p:tgtEl>
                                        <p:attrNameLst>
                                          <p:attrName>style.visibility</p:attrName>
                                        </p:attrNameLst>
                                      </p:cBhvr>
                                      <p:to>
                                        <p:strVal val="visible"/>
                                      </p:to>
                                    </p:set>
                                  </p:childTnLst>
                                </p:cTn>
                              </p:par>
                            </p:childTnLst>
                          </p:cTn>
                        </p:par>
                      </p:childTnLst>
                    </p:cTn>
                  </p:par>
                  <p:par>
                    <p:cTn id="1263" fill="hold">
                      <p:stCondLst>
                        <p:cond delay="indefinite"/>
                      </p:stCondLst>
                      <p:childTnLst>
                        <p:par>
                          <p:cTn id="1264" fill="hold">
                            <p:stCondLst>
                              <p:cond delay="0"/>
                            </p:stCondLst>
                            <p:childTnLst>
                              <p:par>
                                <p:cTn id="1265" nodeType="clickEffect" fill="hold" presetClass="entr" presetID="1">
                                  <p:stCondLst>
                                    <p:cond delay="0"/>
                                  </p:stCondLst>
                                  <p:childTnLst>
                                    <p:set>
                                      <p:cBhvr>
                                        <p:cTn id="1266" dur="1" fill="hold">
                                          <p:stCondLst>
                                            <p:cond delay="0"/>
                                          </p:stCondLst>
                                        </p:cTn>
                                        <p:tgtEl>
                                          <p:spTgt spid="586">
                                            <p:txEl>
                                              <p:pRg st="3" end="3"/>
                                            </p:txEl>
                                          </p:spTgt>
                                        </p:tgtEl>
                                        <p:attrNameLst>
                                          <p:attrName>style.visibility</p:attrName>
                                        </p:attrNameLst>
                                      </p:cBhvr>
                                      <p:to>
                                        <p:strVal val="visible"/>
                                      </p:to>
                                    </p:set>
                                  </p:childTnLst>
                                </p:cTn>
                              </p:par>
                            </p:childTnLst>
                          </p:cTn>
                        </p:par>
                      </p:childTnLst>
                    </p:cTn>
                  </p:par>
                  <p:par>
                    <p:cTn id="1267" fill="hold">
                      <p:stCondLst>
                        <p:cond delay="indefinite"/>
                      </p:stCondLst>
                      <p:childTnLst>
                        <p:par>
                          <p:cTn id="1268" fill="hold">
                            <p:stCondLst>
                              <p:cond delay="0"/>
                            </p:stCondLst>
                            <p:childTnLst>
                              <p:par>
                                <p:cTn id="1269" nodeType="clickEffect" fill="hold" presetClass="entr" presetID="1">
                                  <p:stCondLst>
                                    <p:cond delay="0"/>
                                  </p:stCondLst>
                                  <p:childTnLst>
                                    <p:set>
                                      <p:cBhvr>
                                        <p:cTn id="1270" dur="1" fill="hold">
                                          <p:stCondLst>
                                            <p:cond delay="0"/>
                                          </p:stCondLst>
                                        </p:cTn>
                                        <p:tgtEl>
                                          <p:spTgt spid="586">
                                            <p:txEl>
                                              <p:pRg st="4" end="4"/>
                                            </p:txEl>
                                          </p:spTgt>
                                        </p:tgtEl>
                                        <p:attrNameLst>
                                          <p:attrName>style.visibility</p:attrName>
                                        </p:attrNameLst>
                                      </p:cBhvr>
                                      <p:to>
                                        <p:strVal val="visible"/>
                                      </p:to>
                                    </p:set>
                                  </p:childTnLst>
                                </p:cTn>
                              </p:par>
                            </p:childTnLst>
                          </p:cTn>
                        </p:par>
                      </p:childTnLst>
                    </p:cTn>
                  </p:par>
                  <p:par>
                    <p:cTn id="1271" fill="hold">
                      <p:stCondLst>
                        <p:cond delay="indefinite"/>
                      </p:stCondLst>
                      <p:childTnLst>
                        <p:par>
                          <p:cTn id="1272" fill="hold">
                            <p:stCondLst>
                              <p:cond delay="0"/>
                            </p:stCondLst>
                            <p:childTnLst>
                              <p:par>
                                <p:cTn id="1273" nodeType="clickEffect" fill="hold" presetClass="entr" presetID="1">
                                  <p:stCondLst>
                                    <p:cond delay="0"/>
                                  </p:stCondLst>
                                  <p:childTnLst>
                                    <p:set>
                                      <p:cBhvr>
                                        <p:cTn id="1274" dur="1" fill="hold">
                                          <p:stCondLst>
                                            <p:cond delay="0"/>
                                          </p:stCondLst>
                                        </p:cTn>
                                        <p:tgtEl>
                                          <p:spTgt spid="586">
                                            <p:txEl>
                                              <p:pRg st="5" end="5"/>
                                            </p:txEl>
                                          </p:spTgt>
                                        </p:tgtEl>
                                        <p:attrNameLst>
                                          <p:attrName>style.visibility</p:attrName>
                                        </p:attrNameLst>
                                      </p:cBhvr>
                                      <p:to>
                                        <p:strVal val="visible"/>
                                      </p:to>
                                    </p:set>
                                  </p:childTnLst>
                                </p:cTn>
                              </p:par>
                            </p:childTnLst>
                          </p:cTn>
                        </p:par>
                      </p:childTnLst>
                    </p:cTn>
                  </p:par>
                  <p:par>
                    <p:cTn id="1275" fill="hold">
                      <p:stCondLst>
                        <p:cond delay="indefinite"/>
                      </p:stCondLst>
                      <p:childTnLst>
                        <p:par>
                          <p:cTn id="1276" fill="hold">
                            <p:stCondLst>
                              <p:cond delay="0"/>
                            </p:stCondLst>
                            <p:childTnLst>
                              <p:par>
                                <p:cTn id="1277" nodeType="clickEffect" fill="hold" presetClass="entr" presetID="1">
                                  <p:stCondLst>
                                    <p:cond delay="0"/>
                                  </p:stCondLst>
                                  <p:childTnLst>
                                    <p:set>
                                      <p:cBhvr>
                                        <p:cTn id="1278" dur="1" fill="hold">
                                          <p:stCondLst>
                                            <p:cond delay="0"/>
                                          </p:stCondLst>
                                        </p:cTn>
                                        <p:tgtEl>
                                          <p:spTgt spid="586">
                                            <p:txEl>
                                              <p:pRg st="6" end="6"/>
                                            </p:txEl>
                                          </p:spTgt>
                                        </p:tgtEl>
                                        <p:attrNameLst>
                                          <p:attrName>style.visibility</p:attrName>
                                        </p:attrNameLst>
                                      </p:cBhvr>
                                      <p:to>
                                        <p:strVal val="visible"/>
                                      </p:to>
                                    </p:set>
                                  </p:childTnLst>
                                </p:cTn>
                              </p:par>
                            </p:childTnLst>
                          </p:cTn>
                        </p:par>
                      </p:childTnLst>
                    </p:cTn>
                  </p:par>
                  <p:par>
                    <p:cTn id="1279" fill="hold">
                      <p:stCondLst>
                        <p:cond delay="indefinite"/>
                      </p:stCondLst>
                      <p:childTnLst>
                        <p:par>
                          <p:cTn id="1280" fill="hold">
                            <p:stCondLst>
                              <p:cond delay="0"/>
                            </p:stCondLst>
                            <p:childTnLst>
                              <p:par>
                                <p:cTn id="1281" nodeType="clickEffect" fill="hold" presetClass="entr" presetID="1">
                                  <p:stCondLst>
                                    <p:cond delay="0"/>
                                  </p:stCondLst>
                                  <p:childTnLst>
                                    <p:set>
                                      <p:cBhvr>
                                        <p:cTn id="1282" dur="1" fill="hold">
                                          <p:stCondLst>
                                            <p:cond delay="0"/>
                                          </p:stCondLst>
                                        </p:cTn>
                                        <p:tgtEl>
                                          <p:spTgt spid="58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TAB</a:t>
            </a:r>
            <a:r>
              <a:rPr b="0" lang="en-US" sz="3600" spc="-1" strike="noStrike">
                <a:solidFill>
                  <a:srgbClr val="d1282e"/>
                </a:solidFill>
                <a:latin typeface="Arial Black"/>
                <a:ea typeface="Arial Black"/>
              </a:rPr>
              <a:t>LES </a:t>
            </a:r>
            <a:endParaRPr b="0" lang="en-US" sz="3600" spc="-1" strike="noStrike">
              <a:latin typeface="Arial"/>
            </a:endParaRPr>
          </a:p>
        </p:txBody>
      </p:sp>
      <p:sp>
        <p:nvSpPr>
          <p:cNvPr id="125" name="PlaceHolder 2"/>
          <p:cNvSpPr>
            <a:spLocks noGrp="1"/>
          </p:cNvSpPr>
          <p:nvPr>
            <p:ph type="sldNum" idx="16"/>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779FE405-339A-443A-ACA8-0CB0A28792D4}" type="slidenum">
              <a:rPr b="1" lang="en-US" sz="2400" spc="-1" strike="noStrike">
                <a:solidFill>
                  <a:srgbClr val="d1282e"/>
                </a:solidFill>
                <a:latin typeface="Arial"/>
                <a:ea typeface="Arial"/>
              </a:rPr>
              <a:t>7</a:t>
            </a:fld>
            <a:endParaRPr b="0" lang="en-US" sz="2400" spc="-1" strike="noStrike">
              <a:latin typeface="Times New Roman"/>
            </a:endParaRPr>
          </a:p>
        </p:txBody>
      </p:sp>
      <p:graphicFrame>
        <p:nvGraphicFramePr>
          <p:cNvPr id="126" name="Google Shape;171;p19"/>
          <p:cNvGraphicFramePr/>
          <p:nvPr/>
        </p:nvGraphicFramePr>
        <p:xfrm>
          <a:off x="5457960" y="3460680"/>
          <a:ext cx="4142520" cy="2125080"/>
        </p:xfrm>
        <a:graphic>
          <a:graphicData uri="http://schemas.openxmlformats.org/drawingml/2006/table">
            <a:tbl>
              <a:tblPr/>
              <a:tblGrid>
                <a:gridCol w="1035720"/>
                <a:gridCol w="1035720"/>
                <a:gridCol w="1035720"/>
                <a:gridCol w="1035720"/>
              </a:tblGrid>
              <a:tr h="424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62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pSp>
        <p:nvGrpSpPr>
          <p:cNvPr id="127" name="Google Shape;172;p19"/>
          <p:cNvGrpSpPr/>
          <p:nvPr/>
        </p:nvGrpSpPr>
        <p:grpSpPr>
          <a:xfrm>
            <a:off x="1981080" y="4064400"/>
            <a:ext cx="3191400" cy="1217160"/>
            <a:chOff x="1981080" y="4064400"/>
            <a:chExt cx="3191400" cy="1217160"/>
          </a:xfrm>
        </p:grpSpPr>
        <p:sp>
          <p:nvSpPr>
            <p:cNvPr id="128" name="Google Shape;173;p19"/>
            <p:cNvSpPr/>
            <p:nvPr/>
          </p:nvSpPr>
          <p:spPr>
            <a:xfrm>
              <a:off x="4154040" y="406440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129" name="Google Shape;174;p19"/>
            <p:cNvSpPr/>
            <p:nvPr/>
          </p:nvSpPr>
          <p:spPr>
            <a:xfrm>
              <a:off x="1981080" y="4173840"/>
              <a:ext cx="1789920" cy="9133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800" spc="-1" strike="noStrike">
                  <a:solidFill>
                    <a:srgbClr val="526db0"/>
                  </a:solidFill>
                  <a:latin typeface="Arial"/>
                  <a:ea typeface="Arial"/>
                </a:rPr>
                <a:t>Observ</a:t>
              </a:r>
              <a:r>
                <a:rPr b="0" lang="en-US" sz="1800" spc="-1" strike="noStrike">
                  <a:solidFill>
                    <a:srgbClr val="526db0"/>
                  </a:solidFill>
                  <a:latin typeface="Arial"/>
                  <a:ea typeface="Arial"/>
                </a:rPr>
                <a:t>ations,</a:t>
              </a:r>
              <a:endParaRPr b="0" lang="en-US" sz="1800" spc="-1" strike="noStrike">
                <a:latin typeface="Arial"/>
              </a:endParaRPr>
            </a:p>
            <a:p>
              <a:pPr algn="r">
                <a:lnSpc>
                  <a:spcPct val="100000"/>
                </a:lnSpc>
                <a:buNone/>
                <a:tabLst>
                  <a:tab algn="l" pos="0"/>
                </a:tabLst>
              </a:pPr>
              <a:r>
                <a:rPr b="0" lang="en-US" sz="1800" spc="-1" strike="noStrike">
                  <a:solidFill>
                    <a:srgbClr val="526db0"/>
                  </a:solidFill>
                  <a:latin typeface="Arial"/>
                  <a:ea typeface="Arial"/>
                </a:rPr>
                <a:t>Rows, </a:t>
              </a:r>
              <a:r>
                <a:rPr b="0" lang="en-US" sz="1800" spc="-1" strike="noStrike">
                  <a:solidFill>
                    <a:srgbClr val="526db0"/>
                  </a:solidFill>
                  <a:latin typeface="Arial"/>
                  <a:ea typeface="Arial"/>
                </a:rPr>
                <a:t>or </a:t>
              </a:r>
              <a:endParaRPr b="0" lang="en-US" sz="1800" spc="-1" strike="noStrike">
                <a:latin typeface="Arial"/>
              </a:endParaRPr>
            </a:p>
            <a:p>
              <a:pPr algn="r">
                <a:lnSpc>
                  <a:spcPct val="100000"/>
                </a:lnSpc>
                <a:buNone/>
                <a:tabLst>
                  <a:tab algn="l" pos="0"/>
                </a:tabLst>
              </a:pPr>
              <a:r>
                <a:rPr b="0" lang="en-US" sz="1800" spc="-1" strike="noStrike">
                  <a:solidFill>
                    <a:srgbClr val="526db0"/>
                  </a:solidFill>
                  <a:latin typeface="Arial"/>
                  <a:ea typeface="Arial"/>
                </a:rPr>
                <a:t>Tuples</a:t>
              </a:r>
              <a:endParaRPr b="0" lang="en-US" sz="1800" spc="-1" strike="noStrike">
                <a:latin typeface="Arial"/>
              </a:endParaRPr>
            </a:p>
          </p:txBody>
        </p:sp>
        <p:sp>
          <p:nvSpPr>
            <p:cNvPr id="130" name="Google Shape;175;p19"/>
            <p:cNvSpPr/>
            <p:nvPr/>
          </p:nvSpPr>
          <p:spPr>
            <a:xfrm>
              <a:off x="4154040" y="444996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131" name="Google Shape;176;p19"/>
            <p:cNvSpPr/>
            <p:nvPr/>
          </p:nvSpPr>
          <p:spPr>
            <a:xfrm>
              <a:off x="4154040" y="486540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132" name="Google Shape;177;p19"/>
            <p:cNvSpPr/>
            <p:nvPr/>
          </p:nvSpPr>
          <p:spPr>
            <a:xfrm>
              <a:off x="4154040" y="5281200"/>
              <a:ext cx="1018440" cy="360"/>
            </a:xfrm>
            <a:custGeom>
              <a:avLst/>
              <a:gdLst/>
              <a:ahLst/>
              <a:rect l="l" t="t" r="r" b="b"/>
              <a:pathLst>
                <a:path w="21600" h="21600">
                  <a:moveTo>
                    <a:pt x="0" y="0"/>
                  </a:moveTo>
                  <a:lnTo>
                    <a:pt x="21600" y="21600"/>
                  </a:lnTo>
                </a:path>
              </a:pathLst>
            </a:custGeom>
            <a:noFill/>
            <a:ln w="41400">
              <a:solidFill>
                <a:srgbClr val="526db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grpSp>
        <p:nvGrpSpPr>
          <p:cNvPr id="133" name="Google Shape;178;p19"/>
          <p:cNvGrpSpPr/>
          <p:nvPr/>
        </p:nvGrpSpPr>
        <p:grpSpPr>
          <a:xfrm>
            <a:off x="6485760" y="1870920"/>
            <a:ext cx="3114720" cy="1486800"/>
            <a:chOff x="6485760" y="1870920"/>
            <a:chExt cx="3114720" cy="1486800"/>
          </a:xfrm>
        </p:grpSpPr>
        <p:sp>
          <p:nvSpPr>
            <p:cNvPr id="134" name="Google Shape;179;p19"/>
            <p:cNvSpPr/>
            <p:nvPr/>
          </p:nvSpPr>
          <p:spPr>
            <a:xfrm>
              <a:off x="8008200" y="2986560"/>
              <a:ext cx="2520" cy="371160"/>
            </a:xfrm>
            <a:custGeom>
              <a:avLst/>
              <a:gdLst/>
              <a:ahLst/>
              <a:rect l="l" t="t" r="r" b="b"/>
              <a:pathLst>
                <a:path w="21600" h="21600">
                  <a:moveTo>
                    <a:pt x="0" y="0"/>
                  </a:moveTo>
                  <a:lnTo>
                    <a:pt x="21600" y="21600"/>
                  </a:lnTo>
                </a:path>
              </a:pathLst>
            </a:custGeom>
            <a:noFill/>
            <a:ln w="41400">
              <a:solidFill>
                <a:srgbClr val="dc5924"/>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135" name="Google Shape;180;p19"/>
            <p:cNvSpPr/>
            <p:nvPr/>
          </p:nvSpPr>
          <p:spPr>
            <a:xfrm>
              <a:off x="6905520" y="2986560"/>
              <a:ext cx="2520" cy="371160"/>
            </a:xfrm>
            <a:custGeom>
              <a:avLst/>
              <a:gdLst/>
              <a:ahLst/>
              <a:rect l="l" t="t" r="r" b="b"/>
              <a:pathLst>
                <a:path w="21600" h="21600">
                  <a:moveTo>
                    <a:pt x="0" y="0"/>
                  </a:moveTo>
                  <a:lnTo>
                    <a:pt x="21600" y="21600"/>
                  </a:lnTo>
                </a:path>
              </a:pathLst>
            </a:custGeom>
            <a:noFill/>
            <a:ln w="41400">
              <a:solidFill>
                <a:srgbClr val="dc5924"/>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136" name="Google Shape;181;p19"/>
            <p:cNvSpPr/>
            <p:nvPr/>
          </p:nvSpPr>
          <p:spPr>
            <a:xfrm>
              <a:off x="6485760" y="1870920"/>
              <a:ext cx="3114720" cy="913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dc5924"/>
                  </a:solidFill>
                  <a:latin typeface="Arial"/>
                  <a:ea typeface="Arial"/>
                </a:rPr>
                <a:t>Variable</a:t>
              </a:r>
              <a:r>
                <a:rPr b="0" lang="en-US" sz="1800" spc="-1" strike="noStrike">
                  <a:solidFill>
                    <a:srgbClr val="dc5924"/>
                  </a:solidFill>
                  <a:latin typeface="Arial"/>
                  <a:ea typeface="Arial"/>
                </a:rPr>
                <a:t>s</a:t>
              </a:r>
              <a:endParaRPr b="0" lang="en-US" sz="1800" spc="-1" strike="noStrike">
                <a:latin typeface="Arial"/>
              </a:endParaRPr>
            </a:p>
            <a:p>
              <a:pPr algn="ctr">
                <a:lnSpc>
                  <a:spcPct val="100000"/>
                </a:lnSpc>
                <a:buNone/>
                <a:tabLst>
                  <a:tab algn="l" pos="0"/>
                </a:tabLst>
              </a:pPr>
              <a:r>
                <a:rPr b="0" lang="en-US" sz="1800" spc="-1" strike="noStrike">
                  <a:solidFill>
                    <a:srgbClr val="dc5924"/>
                  </a:solidFill>
                  <a:latin typeface="Arial"/>
                  <a:ea typeface="Arial"/>
                </a:rPr>
                <a:t>(also </a:t>
              </a:r>
              <a:r>
                <a:rPr b="0" lang="en-US" sz="1800" spc="-1" strike="noStrike">
                  <a:solidFill>
                    <a:srgbClr val="dc5924"/>
                  </a:solidFill>
                  <a:latin typeface="Arial"/>
                  <a:ea typeface="Arial"/>
                </a:rPr>
                <a:t>called </a:t>
              </a:r>
              <a:r>
                <a:rPr b="0" lang="en-US" sz="1800" spc="-1" strike="noStrike">
                  <a:solidFill>
                    <a:srgbClr val="dc5924"/>
                  </a:solidFill>
                  <a:latin typeface="Arial"/>
                  <a:ea typeface="Arial"/>
                </a:rPr>
                <a:t>Attribut</a:t>
              </a:r>
              <a:r>
                <a:rPr b="0" lang="en-US" sz="1800" spc="-1" strike="noStrike">
                  <a:solidFill>
                    <a:srgbClr val="dc5924"/>
                  </a:solidFill>
                  <a:latin typeface="Arial"/>
                  <a:ea typeface="Arial"/>
                </a:rPr>
                <a:t>es, or </a:t>
              </a:r>
              <a:r>
                <a:rPr b="0" lang="en-US" sz="1800" spc="-1" strike="noStrike">
                  <a:solidFill>
                    <a:srgbClr val="dc5924"/>
                  </a:solidFill>
                  <a:latin typeface="Arial"/>
                  <a:ea typeface="Arial"/>
                </a:rPr>
                <a:t>Column</a:t>
              </a:r>
              <a:r>
                <a:rPr b="0" lang="en-US" sz="1800" spc="-1" strike="noStrike">
                  <a:solidFill>
                    <a:srgbClr val="dc5924"/>
                  </a:solidFill>
                  <a:latin typeface="Arial"/>
                  <a:ea typeface="Arial"/>
                </a:rPr>
                <a:t>s, or </a:t>
              </a:r>
              <a:r>
                <a:rPr b="0" lang="en-US" sz="1800" spc="-1" strike="noStrike">
                  <a:solidFill>
                    <a:srgbClr val="dc5924"/>
                  </a:solidFill>
                  <a:latin typeface="Arial"/>
                  <a:ea typeface="Arial"/>
                </a:rPr>
                <a:t>Labels)</a:t>
              </a:r>
              <a:endParaRPr b="0" lang="en-US" sz="1800" spc="-1" strike="noStrike">
                <a:latin typeface="Arial"/>
              </a:endParaRPr>
            </a:p>
          </p:txBody>
        </p:sp>
        <p:sp>
          <p:nvSpPr>
            <p:cNvPr id="137" name="Google Shape;182;p19"/>
            <p:cNvSpPr/>
            <p:nvPr/>
          </p:nvSpPr>
          <p:spPr>
            <a:xfrm>
              <a:off x="9110520" y="2986560"/>
              <a:ext cx="2520" cy="371160"/>
            </a:xfrm>
            <a:custGeom>
              <a:avLst/>
              <a:gdLst/>
              <a:ahLst/>
              <a:rect l="l" t="t" r="r" b="b"/>
              <a:pathLst>
                <a:path w="21600" h="21600">
                  <a:moveTo>
                    <a:pt x="0" y="0"/>
                  </a:moveTo>
                  <a:lnTo>
                    <a:pt x="21600" y="21600"/>
                  </a:lnTo>
                </a:path>
              </a:pathLst>
            </a:custGeom>
            <a:noFill/>
            <a:ln w="41400">
              <a:solidFill>
                <a:srgbClr val="dc5924"/>
              </a:solidFill>
              <a:round/>
              <a:tailEnd len="med" type="triangle" w="med"/>
            </a:ln>
            <a:effectLst>
              <a:outerShdw dist="23040" dir="0" blurRad="39960" rotWithShape="0">
                <a:srgbClr val="000000">
                  <a:alpha val="40000"/>
                </a:srgbClr>
              </a:outerShdw>
            </a:effectLst>
          </p:spPr>
          <p:style>
            <a:lnRef idx="0"/>
            <a:fillRef idx="0"/>
            <a:effectRef idx="0"/>
            <a:fontRef idx="minor"/>
          </p:style>
        </p:sp>
      </p:grpSp>
      <p:grpSp>
        <p:nvGrpSpPr>
          <p:cNvPr id="138" name="Google Shape;183;p19"/>
          <p:cNvGrpSpPr/>
          <p:nvPr/>
        </p:nvGrpSpPr>
        <p:grpSpPr>
          <a:xfrm>
            <a:off x="2723040" y="1870920"/>
            <a:ext cx="3761640" cy="1509120"/>
            <a:chOff x="2723040" y="1870920"/>
            <a:chExt cx="3761640" cy="1509120"/>
          </a:xfrm>
        </p:grpSpPr>
        <p:sp>
          <p:nvSpPr>
            <p:cNvPr id="139" name="Google Shape;184;p19"/>
            <p:cNvSpPr/>
            <p:nvPr/>
          </p:nvSpPr>
          <p:spPr>
            <a:xfrm>
              <a:off x="5173200" y="2794320"/>
              <a:ext cx="445680" cy="585720"/>
            </a:xfrm>
            <a:custGeom>
              <a:avLst/>
              <a:gdLst/>
              <a:ahLst/>
              <a:rect l="l" t="t" r="r" b="b"/>
              <a:pathLst>
                <a:path w="21600" h="21600">
                  <a:moveTo>
                    <a:pt x="0" y="0"/>
                  </a:moveTo>
                  <a:lnTo>
                    <a:pt x="21600" y="21600"/>
                  </a:lnTo>
                </a:path>
              </a:pathLst>
            </a:custGeom>
            <a:noFill/>
            <a:ln w="41400">
              <a:solidFill>
                <a:srgbClr val="7030a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140" name="Google Shape;185;p19"/>
            <p:cNvSpPr/>
            <p:nvPr/>
          </p:nvSpPr>
          <p:spPr>
            <a:xfrm>
              <a:off x="2723040" y="1870920"/>
              <a:ext cx="3761640" cy="913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7030a0"/>
                  </a:solidFill>
                  <a:latin typeface="Arial"/>
                  <a:ea typeface="Arial"/>
                </a:rPr>
                <a:t>Special </a:t>
              </a:r>
              <a:r>
                <a:rPr b="0" lang="en-US" sz="1800" spc="-1" strike="noStrike">
                  <a:solidFill>
                    <a:srgbClr val="7030a0"/>
                  </a:solidFill>
                  <a:latin typeface="Arial"/>
                  <a:ea typeface="Arial"/>
                </a:rPr>
                <a:t>Column</a:t>
              </a:r>
              <a:r>
                <a:rPr b="0" lang="en-US" sz="1800" spc="-1" strike="noStrike">
                  <a:solidFill>
                    <a:srgbClr val="7030a0"/>
                  </a:solidFill>
                  <a:latin typeface="Arial"/>
                  <a:ea typeface="Arial"/>
                </a:rPr>
                <a:t>, called </a:t>
              </a:r>
              <a:r>
                <a:rPr b="0" lang="en-US" sz="1800" spc="-1" strike="noStrike">
                  <a:solidFill>
                    <a:srgbClr val="7030a0"/>
                  </a:solidFill>
                  <a:latin typeface="Arial"/>
                  <a:ea typeface="Arial"/>
                </a:rPr>
                <a:t>“Index”, </a:t>
              </a:r>
              <a:r>
                <a:rPr b="0" lang="en-US" sz="1800" spc="-1" strike="noStrike">
                  <a:solidFill>
                    <a:srgbClr val="7030a0"/>
                  </a:solidFill>
                  <a:latin typeface="Arial"/>
                  <a:ea typeface="Arial"/>
                </a:rPr>
                <a:t>or “ID”, </a:t>
              </a:r>
              <a:r>
                <a:rPr b="0" lang="en-US" sz="1800" spc="-1" strike="noStrike">
                  <a:solidFill>
                    <a:srgbClr val="7030a0"/>
                  </a:solidFill>
                  <a:latin typeface="Arial"/>
                  <a:ea typeface="Arial"/>
                </a:rPr>
                <a:t>or “Key”</a:t>
              </a:r>
              <a:endParaRPr b="0" lang="en-US" sz="1800" spc="-1" strike="noStrike">
                <a:latin typeface="Arial"/>
              </a:endParaRPr>
            </a:p>
            <a:p>
              <a:pPr algn="ctr">
                <a:lnSpc>
                  <a:spcPct val="100000"/>
                </a:lnSpc>
                <a:buNone/>
                <a:tabLst>
                  <a:tab algn="l" pos="0"/>
                </a:tabLst>
              </a:pPr>
              <a:r>
                <a:rPr b="0" lang="en-US" sz="1800" spc="-1" strike="noStrike">
                  <a:solidFill>
                    <a:srgbClr val="7030a0"/>
                  </a:solidFill>
                  <a:latin typeface="Arial"/>
                  <a:ea typeface="Arial"/>
                </a:rPr>
                <a:t>Usually, </a:t>
              </a:r>
              <a:r>
                <a:rPr b="0" lang="en-US" sz="1800" spc="-1" strike="noStrike">
                  <a:solidFill>
                    <a:srgbClr val="7030a0"/>
                  </a:solidFill>
                  <a:latin typeface="Arial"/>
                  <a:ea typeface="Arial"/>
                </a:rPr>
                <a:t>no </a:t>
              </a:r>
              <a:r>
                <a:rPr b="0" lang="en-US" sz="1800" spc="-1" strike="noStrike">
                  <a:solidFill>
                    <a:srgbClr val="7030a0"/>
                  </a:solidFill>
                  <a:latin typeface="Arial"/>
                  <a:ea typeface="Arial"/>
                </a:rPr>
                <a:t>duplicat</a:t>
              </a:r>
              <a:r>
                <a:rPr b="0" lang="en-US" sz="1800" spc="-1" strike="noStrike">
                  <a:solidFill>
                    <a:srgbClr val="7030a0"/>
                  </a:solidFill>
                  <a:latin typeface="Arial"/>
                  <a:ea typeface="Arial"/>
                </a:rPr>
                <a:t>es </a:t>
              </a:r>
              <a:r>
                <a:rPr b="0" lang="en-US" sz="1800" spc="-1" strike="noStrike">
                  <a:solidFill>
                    <a:srgbClr val="7030a0"/>
                  </a:solidFill>
                  <a:latin typeface="Arial"/>
                  <a:ea typeface="Arial"/>
                </a:rPr>
                <a:t>Allowed</a:t>
              </a:r>
              <a:endParaRPr b="0" lang="en-US" sz="1800" spc="-1" strike="noStrike">
                <a:latin typeface="Arial"/>
              </a:endParaRPr>
            </a:p>
          </p:txBody>
        </p:sp>
      </p:gr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1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13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SQLITE</a:t>
            </a:r>
            <a:endParaRPr b="0" lang="en-US" sz="3600" spc="-1" strike="noStrike">
              <a:latin typeface="Arial"/>
            </a:endParaRPr>
          </a:p>
        </p:txBody>
      </p:sp>
      <p:sp>
        <p:nvSpPr>
          <p:cNvPr id="589"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d1282e"/>
                </a:solidFill>
                <a:latin typeface="Arial"/>
                <a:ea typeface="Arial"/>
              </a:rPr>
              <a:t>On-disk</a:t>
            </a:r>
            <a:r>
              <a:rPr b="1" lang="en-US" sz="2000" spc="-1" strike="noStrike">
                <a:solidFill>
                  <a:srgbClr val="000000"/>
                </a:solidFill>
                <a:latin typeface="Arial"/>
                <a:ea typeface="Arial"/>
              </a:rPr>
              <a:t> relational database management system (RDMS)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Applications connect directly to a </a:t>
            </a:r>
            <a:r>
              <a:rPr b="0" lang="en-US" sz="2000" spc="-1" strike="noStrike">
                <a:solidFill>
                  <a:srgbClr val="d1282e"/>
                </a:solidFill>
                <a:latin typeface="Arial"/>
                <a:ea typeface="Arial"/>
              </a:rPr>
              <a:t>file</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Most RDMSs have applications connect to a </a:t>
            </a:r>
            <a:r>
              <a:rPr b="1" lang="en-US" sz="2000" spc="-1" strike="noStrike">
                <a:solidFill>
                  <a:srgbClr val="d1282e"/>
                </a:solidFill>
                <a:latin typeface="Arial"/>
                <a:ea typeface="Arial"/>
              </a:rPr>
              <a:t>server</a:t>
            </a:r>
            <a:r>
              <a:rPr b="1" lang="en-US" sz="2000" spc="-1" strike="noStrike">
                <a:solidFill>
                  <a:srgbClr val="000000"/>
                </a:solidFill>
                <a:latin typeface="Arial"/>
                <a:ea typeface="Arial"/>
              </a:rPr>
              <a:t>:</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Advantages include greater concurrency, less restrictive locking</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Disadvantages include, for this class, setup time ☺</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Installation:</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Courier New"/>
                <a:ea typeface="Courier New"/>
              </a:rPr>
              <a:t>conda install -c anaconda sqlite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(Included in Docker container &amp; Jupyter install; need install for raw Python)</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All interactions use Structured Query Language (SQL)</a:t>
            </a:r>
            <a:endParaRPr b="0" lang="en-US" sz="2000" spc="-1" strike="noStrike">
              <a:latin typeface="Arial"/>
            </a:endParaRPr>
          </a:p>
        </p:txBody>
      </p:sp>
      <p:sp>
        <p:nvSpPr>
          <p:cNvPr id="590" name="PlaceHolder 3"/>
          <p:cNvSpPr>
            <a:spLocks noGrp="1"/>
          </p:cNvSpPr>
          <p:nvPr>
            <p:ph type="sldNum" idx="79"/>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315E1A3D-E2B2-44D8-8D73-188CDCF58441}"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283" dur="indefinite" restart="never" nodeType="tmRoot">
          <p:childTnLst>
            <p:seq>
              <p:cTn id="1284" dur="indefinite" nodeType="mainSeq">
                <p:childTnLst>
                  <p:par>
                    <p:cTn id="1285" fill="hold">
                      <p:stCondLst>
                        <p:cond delay="indefinite"/>
                      </p:stCondLst>
                      <p:childTnLst>
                        <p:par>
                          <p:cTn id="1286" fill="hold">
                            <p:stCondLst>
                              <p:cond delay="0"/>
                            </p:stCondLst>
                            <p:childTnLst>
                              <p:par>
                                <p:cTn id="1287" nodeType="clickEffect" fill="hold" presetClass="entr" presetID="1">
                                  <p:stCondLst>
                                    <p:cond delay="0"/>
                                  </p:stCondLst>
                                  <p:childTnLst>
                                    <p:set>
                                      <p:cBhvr>
                                        <p:cTn id="1288" dur="1" fill="hold">
                                          <p:stCondLst>
                                            <p:cond delay="0"/>
                                          </p:stCondLst>
                                        </p:cTn>
                                        <p:tgtEl>
                                          <p:spTgt spid="589">
                                            <p:txEl>
                                              <p:pRg st="0" end="0"/>
                                            </p:txEl>
                                          </p:spTgt>
                                        </p:tgtEl>
                                        <p:attrNameLst>
                                          <p:attrName>style.visibility</p:attrName>
                                        </p:attrNameLst>
                                      </p:cBhvr>
                                      <p:to>
                                        <p:strVal val="visible"/>
                                      </p:to>
                                    </p:set>
                                  </p:childTnLst>
                                </p:cTn>
                              </p:par>
                            </p:childTnLst>
                          </p:cTn>
                        </p:par>
                      </p:childTnLst>
                    </p:cTn>
                  </p:par>
                  <p:par>
                    <p:cTn id="1289" fill="hold">
                      <p:stCondLst>
                        <p:cond delay="indefinite"/>
                      </p:stCondLst>
                      <p:childTnLst>
                        <p:par>
                          <p:cTn id="1290" fill="hold">
                            <p:stCondLst>
                              <p:cond delay="0"/>
                            </p:stCondLst>
                            <p:childTnLst>
                              <p:par>
                                <p:cTn id="1291" nodeType="clickEffect" fill="hold" presetClass="entr" presetID="1">
                                  <p:stCondLst>
                                    <p:cond delay="0"/>
                                  </p:stCondLst>
                                  <p:childTnLst>
                                    <p:set>
                                      <p:cBhvr>
                                        <p:cTn id="1292" dur="1" fill="hold">
                                          <p:stCondLst>
                                            <p:cond delay="0"/>
                                          </p:stCondLst>
                                        </p:cTn>
                                        <p:tgtEl>
                                          <p:spTgt spid="589">
                                            <p:txEl>
                                              <p:pRg st="1" end="1"/>
                                            </p:txEl>
                                          </p:spTgt>
                                        </p:tgtEl>
                                        <p:attrNameLst>
                                          <p:attrName>style.visibility</p:attrName>
                                        </p:attrNameLst>
                                      </p:cBhvr>
                                      <p:to>
                                        <p:strVal val="visible"/>
                                      </p:to>
                                    </p:set>
                                  </p:childTnLst>
                                </p:cTn>
                              </p:par>
                            </p:childTnLst>
                          </p:cTn>
                        </p:par>
                      </p:childTnLst>
                    </p:cTn>
                  </p:par>
                  <p:par>
                    <p:cTn id="1293" fill="hold">
                      <p:stCondLst>
                        <p:cond delay="indefinite"/>
                      </p:stCondLst>
                      <p:childTnLst>
                        <p:par>
                          <p:cTn id="1294" fill="hold">
                            <p:stCondLst>
                              <p:cond delay="0"/>
                            </p:stCondLst>
                            <p:childTnLst>
                              <p:par>
                                <p:cTn id="1295" nodeType="clickEffect" fill="hold" presetClass="entr" presetID="1">
                                  <p:stCondLst>
                                    <p:cond delay="0"/>
                                  </p:stCondLst>
                                  <p:childTnLst>
                                    <p:set>
                                      <p:cBhvr>
                                        <p:cTn id="1296" dur="1" fill="hold">
                                          <p:stCondLst>
                                            <p:cond delay="0"/>
                                          </p:stCondLst>
                                        </p:cTn>
                                        <p:tgtEl>
                                          <p:spTgt spid="589">
                                            <p:txEl>
                                              <p:pRg st="2" end="2"/>
                                            </p:txEl>
                                          </p:spTgt>
                                        </p:tgtEl>
                                        <p:attrNameLst>
                                          <p:attrName>style.visibility</p:attrName>
                                        </p:attrNameLst>
                                      </p:cBhvr>
                                      <p:to>
                                        <p:strVal val="visible"/>
                                      </p:to>
                                    </p:set>
                                  </p:childTnLst>
                                </p:cTn>
                              </p:par>
                            </p:childTnLst>
                          </p:cTn>
                        </p:par>
                      </p:childTnLst>
                    </p:cTn>
                  </p:par>
                  <p:par>
                    <p:cTn id="1297" fill="hold">
                      <p:stCondLst>
                        <p:cond delay="indefinite"/>
                      </p:stCondLst>
                      <p:childTnLst>
                        <p:par>
                          <p:cTn id="1298" fill="hold">
                            <p:stCondLst>
                              <p:cond delay="0"/>
                            </p:stCondLst>
                            <p:childTnLst>
                              <p:par>
                                <p:cTn id="1299" nodeType="clickEffect" fill="hold" presetClass="entr" presetID="1">
                                  <p:stCondLst>
                                    <p:cond delay="0"/>
                                  </p:stCondLst>
                                  <p:childTnLst>
                                    <p:set>
                                      <p:cBhvr>
                                        <p:cTn id="1300" dur="1" fill="hold">
                                          <p:stCondLst>
                                            <p:cond delay="0"/>
                                          </p:stCondLst>
                                        </p:cTn>
                                        <p:tgtEl>
                                          <p:spTgt spid="589">
                                            <p:txEl>
                                              <p:pRg st="3" end="3"/>
                                            </p:txEl>
                                          </p:spTgt>
                                        </p:tgtEl>
                                        <p:attrNameLst>
                                          <p:attrName>style.visibility</p:attrName>
                                        </p:attrNameLst>
                                      </p:cBhvr>
                                      <p:to>
                                        <p:strVal val="visible"/>
                                      </p:to>
                                    </p:set>
                                  </p:childTnLst>
                                </p:cTn>
                              </p:par>
                            </p:childTnLst>
                          </p:cTn>
                        </p:par>
                      </p:childTnLst>
                    </p:cTn>
                  </p:par>
                  <p:par>
                    <p:cTn id="1301" fill="hold">
                      <p:stCondLst>
                        <p:cond delay="indefinite"/>
                      </p:stCondLst>
                      <p:childTnLst>
                        <p:par>
                          <p:cTn id="1302" fill="hold">
                            <p:stCondLst>
                              <p:cond delay="0"/>
                            </p:stCondLst>
                            <p:childTnLst>
                              <p:par>
                                <p:cTn id="1303" nodeType="clickEffect" fill="hold" presetClass="entr" presetID="1">
                                  <p:stCondLst>
                                    <p:cond delay="0"/>
                                  </p:stCondLst>
                                  <p:childTnLst>
                                    <p:set>
                                      <p:cBhvr>
                                        <p:cTn id="1304" dur="1" fill="hold">
                                          <p:stCondLst>
                                            <p:cond delay="0"/>
                                          </p:stCondLst>
                                        </p:cTn>
                                        <p:tgtEl>
                                          <p:spTgt spid="589">
                                            <p:txEl>
                                              <p:pRg st="4" end="4"/>
                                            </p:txEl>
                                          </p:spTgt>
                                        </p:tgtEl>
                                        <p:attrNameLst>
                                          <p:attrName>style.visibility</p:attrName>
                                        </p:attrNameLst>
                                      </p:cBhvr>
                                      <p:to>
                                        <p:strVal val="visible"/>
                                      </p:to>
                                    </p:set>
                                  </p:childTnLst>
                                </p:cTn>
                              </p:par>
                            </p:childTnLst>
                          </p:cTn>
                        </p:par>
                      </p:childTnLst>
                    </p:cTn>
                  </p:par>
                  <p:par>
                    <p:cTn id="1305" fill="hold">
                      <p:stCondLst>
                        <p:cond delay="indefinite"/>
                      </p:stCondLst>
                      <p:childTnLst>
                        <p:par>
                          <p:cTn id="1306" fill="hold">
                            <p:stCondLst>
                              <p:cond delay="0"/>
                            </p:stCondLst>
                            <p:childTnLst>
                              <p:par>
                                <p:cTn id="1307" nodeType="clickEffect" fill="hold" presetClass="entr" presetID="1">
                                  <p:stCondLst>
                                    <p:cond delay="0"/>
                                  </p:stCondLst>
                                  <p:childTnLst>
                                    <p:set>
                                      <p:cBhvr>
                                        <p:cTn id="1308" dur="1" fill="hold">
                                          <p:stCondLst>
                                            <p:cond delay="0"/>
                                          </p:stCondLst>
                                        </p:cTn>
                                        <p:tgtEl>
                                          <p:spTgt spid="589">
                                            <p:txEl>
                                              <p:pRg st="5" end="5"/>
                                            </p:txEl>
                                          </p:spTgt>
                                        </p:tgtEl>
                                        <p:attrNameLst>
                                          <p:attrName>style.visibility</p:attrName>
                                        </p:attrNameLst>
                                      </p:cBhvr>
                                      <p:to>
                                        <p:strVal val="visible"/>
                                      </p:to>
                                    </p:set>
                                  </p:childTnLst>
                                </p:cTn>
                              </p:par>
                            </p:childTnLst>
                          </p:cTn>
                        </p:par>
                      </p:childTnLst>
                    </p:cTn>
                  </p:par>
                  <p:par>
                    <p:cTn id="1309" fill="hold">
                      <p:stCondLst>
                        <p:cond delay="indefinite"/>
                      </p:stCondLst>
                      <p:childTnLst>
                        <p:par>
                          <p:cTn id="1310" fill="hold">
                            <p:stCondLst>
                              <p:cond delay="0"/>
                            </p:stCondLst>
                            <p:childTnLst>
                              <p:par>
                                <p:cTn id="1311" nodeType="clickEffect" fill="hold" presetClass="entr" presetID="1">
                                  <p:stCondLst>
                                    <p:cond delay="0"/>
                                  </p:stCondLst>
                                  <p:childTnLst>
                                    <p:set>
                                      <p:cBhvr>
                                        <p:cTn id="1312" dur="1" fill="hold">
                                          <p:stCondLst>
                                            <p:cond delay="0"/>
                                          </p:stCondLst>
                                        </p:cTn>
                                        <p:tgtEl>
                                          <p:spTgt spid="589">
                                            <p:txEl>
                                              <p:pRg st="6" end="6"/>
                                            </p:txEl>
                                          </p:spTgt>
                                        </p:tgtEl>
                                        <p:attrNameLst>
                                          <p:attrName>style.visibility</p:attrName>
                                        </p:attrNameLst>
                                      </p:cBhvr>
                                      <p:to>
                                        <p:strVal val="visible"/>
                                      </p:to>
                                    </p:set>
                                  </p:childTnLst>
                                </p:cTn>
                              </p:par>
                            </p:childTnLst>
                          </p:cTn>
                        </p:par>
                      </p:childTnLst>
                    </p:cTn>
                  </p:par>
                  <p:par>
                    <p:cTn id="1313" fill="hold">
                      <p:stCondLst>
                        <p:cond delay="indefinite"/>
                      </p:stCondLst>
                      <p:childTnLst>
                        <p:par>
                          <p:cTn id="1314" fill="hold">
                            <p:stCondLst>
                              <p:cond delay="0"/>
                            </p:stCondLst>
                            <p:childTnLst>
                              <p:par>
                                <p:cTn id="1315" nodeType="clickEffect" fill="hold" presetClass="entr" presetID="1">
                                  <p:stCondLst>
                                    <p:cond delay="0"/>
                                  </p:stCondLst>
                                  <p:childTnLst>
                                    <p:set>
                                      <p:cBhvr>
                                        <p:cTn id="1316" dur="1" fill="hold">
                                          <p:stCondLst>
                                            <p:cond delay="0"/>
                                          </p:stCondLst>
                                        </p:cTn>
                                        <p:tgtEl>
                                          <p:spTgt spid="589">
                                            <p:txEl>
                                              <p:pRg st="7" end="7"/>
                                            </p:txEl>
                                          </p:spTgt>
                                        </p:tgtEl>
                                        <p:attrNameLst>
                                          <p:attrName>style.visibility</p:attrName>
                                        </p:attrNameLst>
                                      </p:cBhvr>
                                      <p:to>
                                        <p:strVal val="visible"/>
                                      </p:to>
                                    </p:set>
                                  </p:childTnLst>
                                </p:cTn>
                              </p:par>
                            </p:childTnLst>
                          </p:cTn>
                        </p:par>
                      </p:childTnLst>
                    </p:cTn>
                  </p:par>
                  <p:par>
                    <p:cTn id="1317" fill="hold">
                      <p:stCondLst>
                        <p:cond delay="indefinite"/>
                      </p:stCondLst>
                      <p:childTnLst>
                        <p:par>
                          <p:cTn id="1318" fill="hold">
                            <p:stCondLst>
                              <p:cond delay="0"/>
                            </p:stCondLst>
                            <p:childTnLst>
                              <p:par>
                                <p:cTn id="1319" nodeType="clickEffect" fill="hold" presetClass="entr" presetID="1">
                                  <p:stCondLst>
                                    <p:cond delay="0"/>
                                  </p:stCondLst>
                                  <p:childTnLst>
                                    <p:set>
                                      <p:cBhvr>
                                        <p:cTn id="1320" dur="1" fill="hold">
                                          <p:stCondLst>
                                            <p:cond delay="0"/>
                                          </p:stCondLst>
                                        </p:cTn>
                                        <p:tgtEl>
                                          <p:spTgt spid="58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HOW A RELATIONAL DB FITS INTO YOUR WORKFLOW</a:t>
            </a:r>
            <a:endParaRPr b="0" lang="en-US" sz="3600" spc="-1" strike="noStrike">
              <a:latin typeface="Arial"/>
            </a:endParaRPr>
          </a:p>
        </p:txBody>
      </p:sp>
      <p:sp>
        <p:nvSpPr>
          <p:cNvPr id="592" name="PlaceHolder 2"/>
          <p:cNvSpPr>
            <a:spLocks noGrp="1"/>
          </p:cNvSpPr>
          <p:nvPr>
            <p:ph type="sldNum" idx="80"/>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BD7F2D9E-7EC0-41AA-9284-E9F1D7E4217D}"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593" name="Google Shape;932;p83"/>
          <p:cNvSpPr/>
          <p:nvPr/>
        </p:nvSpPr>
        <p:spPr>
          <a:xfrm>
            <a:off x="8162640" y="4470480"/>
            <a:ext cx="2502720" cy="121356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SQLite CLI &amp; GUI Frontend</a:t>
            </a:r>
            <a:endParaRPr b="0" lang="en-US" sz="1800" spc="-1" strike="noStrike">
              <a:latin typeface="Arial"/>
            </a:endParaRPr>
          </a:p>
        </p:txBody>
      </p:sp>
      <p:sp>
        <p:nvSpPr>
          <p:cNvPr id="594" name="Google Shape;933;p83"/>
          <p:cNvSpPr/>
          <p:nvPr/>
        </p:nvSpPr>
        <p:spPr>
          <a:xfrm>
            <a:off x="8342280" y="2503440"/>
            <a:ext cx="2142720" cy="1153440"/>
          </a:xfrm>
          <a:prstGeom prst="flowChartMagneticDisk">
            <a:avLst/>
          </a:prstGeom>
          <a:solidFill>
            <a:srgbClr val="526db0"/>
          </a:solidFill>
          <a:ln w="41400">
            <a:solidFill>
              <a:srgbClr val="ffffff"/>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SQLite File</a:t>
            </a:r>
            <a:endParaRPr b="0" lang="en-US" sz="1800" spc="-1" strike="noStrike">
              <a:latin typeface="Arial"/>
            </a:endParaRPr>
          </a:p>
        </p:txBody>
      </p:sp>
      <p:sp>
        <p:nvSpPr>
          <p:cNvPr id="595" name="Google Shape;934;p83"/>
          <p:cNvSpPr/>
          <p:nvPr/>
        </p:nvSpPr>
        <p:spPr>
          <a:xfrm>
            <a:off x="4611960" y="2398320"/>
            <a:ext cx="2232720" cy="1363320"/>
          </a:xfrm>
          <a:prstGeom prst="flowChartMultidocument">
            <a:avLst/>
          </a:prstGeom>
          <a:solidFill>
            <a:srgbClr val="000000"/>
          </a:solidFill>
          <a:ln w="41400">
            <a:solidFill>
              <a:srgbClr val="ffffff"/>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Python</a:t>
            </a:r>
            <a:endParaRPr b="0" lang="en-US" sz="1800" spc="-1" strike="noStrike">
              <a:latin typeface="Arial"/>
            </a:endParaRPr>
          </a:p>
        </p:txBody>
      </p:sp>
      <p:sp>
        <p:nvSpPr>
          <p:cNvPr id="596" name="Google Shape;935;p83"/>
          <p:cNvSpPr/>
          <p:nvPr/>
        </p:nvSpPr>
        <p:spPr>
          <a:xfrm rot="20521200">
            <a:off x="860760" y="1641240"/>
            <a:ext cx="2060280" cy="1573200"/>
          </a:xfrm>
          <a:custGeom>
            <a:avLst/>
            <a:gdLst/>
            <a:ahLst/>
            <a:rect l="l" t="t" r="r" b="b"/>
            <a:pathLst>
              <a:path w="1723869" h="1214204">
                <a:moveTo>
                  <a:pt x="314793" y="539646"/>
                </a:moveTo>
                <a:cubicBezTo>
                  <a:pt x="327285" y="564629"/>
                  <a:pt x="302450" y="484109"/>
                  <a:pt x="344773" y="674558"/>
                </a:cubicBezTo>
                <a:cubicBezTo>
                  <a:pt x="350300" y="699429"/>
                  <a:pt x="353584" y="724791"/>
                  <a:pt x="359764" y="749508"/>
                </a:cubicBezTo>
                <a:cubicBezTo>
                  <a:pt x="363596" y="764837"/>
                  <a:pt x="370596" y="779235"/>
                  <a:pt x="374754" y="794479"/>
                </a:cubicBezTo>
                <a:cubicBezTo>
                  <a:pt x="385595" y="834231"/>
                  <a:pt x="391704" y="875310"/>
                  <a:pt x="404734" y="914400"/>
                </a:cubicBezTo>
                <a:cubicBezTo>
                  <a:pt x="409731" y="929390"/>
                  <a:pt x="410243" y="946730"/>
                  <a:pt x="419724" y="959371"/>
                </a:cubicBezTo>
                <a:cubicBezTo>
                  <a:pt x="463570" y="1017832"/>
                  <a:pt x="487633" y="1029628"/>
                  <a:pt x="539646" y="1064302"/>
                </a:cubicBezTo>
                <a:cubicBezTo>
                  <a:pt x="549639" y="1079292"/>
                  <a:pt x="553984" y="1100334"/>
                  <a:pt x="569626" y="1109272"/>
                </a:cubicBezTo>
                <a:cubicBezTo>
                  <a:pt x="591747" y="1121913"/>
                  <a:pt x="619705" y="1118736"/>
                  <a:pt x="644577" y="1124263"/>
                </a:cubicBezTo>
                <a:cubicBezTo>
                  <a:pt x="664688" y="1128732"/>
                  <a:pt x="684550" y="1134256"/>
                  <a:pt x="704537" y="1139253"/>
                </a:cubicBezTo>
                <a:cubicBezTo>
                  <a:pt x="810006" y="1209564"/>
                  <a:pt x="676265" y="1128650"/>
                  <a:pt x="824459" y="1184223"/>
                </a:cubicBezTo>
                <a:cubicBezTo>
                  <a:pt x="841328" y="1190549"/>
                  <a:pt x="854439" y="1204210"/>
                  <a:pt x="869429" y="1214204"/>
                </a:cubicBezTo>
                <a:cubicBezTo>
                  <a:pt x="883539" y="1210676"/>
                  <a:pt x="956767" y="1193997"/>
                  <a:pt x="974360" y="1184223"/>
                </a:cubicBezTo>
                <a:cubicBezTo>
                  <a:pt x="1005857" y="1166725"/>
                  <a:pt x="1064301" y="1124263"/>
                  <a:pt x="1064301" y="1124263"/>
                </a:cubicBezTo>
                <a:cubicBezTo>
                  <a:pt x="1330702" y="1136372"/>
                  <a:pt x="1360424" y="1151150"/>
                  <a:pt x="1588957" y="1124263"/>
                </a:cubicBezTo>
                <a:cubicBezTo>
                  <a:pt x="1609418" y="1121856"/>
                  <a:pt x="1628931" y="1114269"/>
                  <a:pt x="1648918" y="1109272"/>
                </a:cubicBezTo>
                <a:cubicBezTo>
                  <a:pt x="1696428" y="1038006"/>
                  <a:pt x="1673200" y="1081395"/>
                  <a:pt x="1708878" y="974361"/>
                </a:cubicBezTo>
                <a:lnTo>
                  <a:pt x="1723869" y="929390"/>
                </a:lnTo>
                <a:cubicBezTo>
                  <a:pt x="1718872" y="914400"/>
                  <a:pt x="1718749" y="896758"/>
                  <a:pt x="1708878" y="884420"/>
                </a:cubicBezTo>
                <a:cubicBezTo>
                  <a:pt x="1697624" y="870352"/>
                  <a:pt x="1680371" y="861757"/>
                  <a:pt x="1663908" y="854440"/>
                </a:cubicBezTo>
                <a:cubicBezTo>
                  <a:pt x="1601662" y="826775"/>
                  <a:pt x="1563140" y="822294"/>
                  <a:pt x="1499016" y="809469"/>
                </a:cubicBezTo>
                <a:cubicBezTo>
                  <a:pt x="1484026" y="794479"/>
                  <a:pt x="1465805" y="782138"/>
                  <a:pt x="1454046" y="764499"/>
                </a:cubicBezTo>
                <a:cubicBezTo>
                  <a:pt x="1433006" y="732939"/>
                  <a:pt x="1435110" y="706118"/>
                  <a:pt x="1454046" y="674558"/>
                </a:cubicBezTo>
                <a:cubicBezTo>
                  <a:pt x="1461317" y="662439"/>
                  <a:pt x="1476187" y="656336"/>
                  <a:pt x="1484026" y="644577"/>
                </a:cubicBezTo>
                <a:cubicBezTo>
                  <a:pt x="1496421" y="625984"/>
                  <a:pt x="1505204" y="605156"/>
                  <a:pt x="1514006" y="584617"/>
                </a:cubicBezTo>
                <a:cubicBezTo>
                  <a:pt x="1529407" y="548681"/>
                  <a:pt x="1533122" y="517711"/>
                  <a:pt x="1543987" y="479685"/>
                </a:cubicBezTo>
                <a:cubicBezTo>
                  <a:pt x="1548328" y="464492"/>
                  <a:pt x="1553980" y="449705"/>
                  <a:pt x="1558977" y="434715"/>
                </a:cubicBezTo>
                <a:cubicBezTo>
                  <a:pt x="1553980" y="394741"/>
                  <a:pt x="1555563" y="353380"/>
                  <a:pt x="1543987" y="314794"/>
                </a:cubicBezTo>
                <a:cubicBezTo>
                  <a:pt x="1539926" y="301257"/>
                  <a:pt x="1528120" y="285556"/>
                  <a:pt x="1514006" y="284813"/>
                </a:cubicBezTo>
                <a:lnTo>
                  <a:pt x="1259173" y="299804"/>
                </a:lnTo>
                <a:cubicBezTo>
                  <a:pt x="1249180" y="314794"/>
                  <a:pt x="1241056" y="331216"/>
                  <a:pt x="1229193" y="344774"/>
                </a:cubicBezTo>
                <a:cubicBezTo>
                  <a:pt x="1205927" y="371364"/>
                  <a:pt x="1154242" y="419725"/>
                  <a:pt x="1154242" y="419725"/>
                </a:cubicBezTo>
                <a:cubicBezTo>
                  <a:pt x="1075088" y="393340"/>
                  <a:pt x="1122421" y="413500"/>
                  <a:pt x="1019331" y="344774"/>
                </a:cubicBezTo>
                <a:cubicBezTo>
                  <a:pt x="1004341" y="334781"/>
                  <a:pt x="987099" y="327533"/>
                  <a:pt x="974360" y="314794"/>
                </a:cubicBezTo>
                <a:cubicBezTo>
                  <a:pt x="964367" y="304800"/>
                  <a:pt x="955416" y="293642"/>
                  <a:pt x="944380" y="284813"/>
                </a:cubicBezTo>
                <a:cubicBezTo>
                  <a:pt x="930312" y="273559"/>
                  <a:pt x="913089" y="266557"/>
                  <a:pt x="899410" y="254833"/>
                </a:cubicBezTo>
                <a:cubicBezTo>
                  <a:pt x="877949" y="236438"/>
                  <a:pt x="862968" y="210551"/>
                  <a:pt x="839449" y="194872"/>
                </a:cubicBezTo>
                <a:cubicBezTo>
                  <a:pt x="824459" y="184879"/>
                  <a:pt x="808036" y="176756"/>
                  <a:pt x="794478" y="164892"/>
                </a:cubicBezTo>
                <a:cubicBezTo>
                  <a:pt x="742882" y="119745"/>
                  <a:pt x="699127" y="53162"/>
                  <a:pt x="629587" y="29981"/>
                </a:cubicBezTo>
                <a:cubicBezTo>
                  <a:pt x="565071" y="8475"/>
                  <a:pt x="599945" y="18822"/>
                  <a:pt x="524655" y="0"/>
                </a:cubicBezTo>
                <a:cubicBezTo>
                  <a:pt x="428998" y="6377"/>
                  <a:pt x="321017" y="3754"/>
                  <a:pt x="224852" y="29981"/>
                </a:cubicBezTo>
                <a:cubicBezTo>
                  <a:pt x="194364" y="38296"/>
                  <a:pt x="164891" y="49968"/>
                  <a:pt x="134911" y="59961"/>
                </a:cubicBezTo>
                <a:lnTo>
                  <a:pt x="89941" y="74951"/>
                </a:lnTo>
                <a:cubicBezTo>
                  <a:pt x="55145" y="179343"/>
                  <a:pt x="99842" y="67594"/>
                  <a:pt x="44970" y="149902"/>
                </a:cubicBezTo>
                <a:cubicBezTo>
                  <a:pt x="20273" y="186947"/>
                  <a:pt x="13324" y="214861"/>
                  <a:pt x="0" y="254833"/>
                </a:cubicBezTo>
                <a:cubicBezTo>
                  <a:pt x="4997" y="324787"/>
                  <a:pt x="-3080" y="396931"/>
                  <a:pt x="14990" y="464695"/>
                </a:cubicBezTo>
                <a:cubicBezTo>
                  <a:pt x="19061" y="479962"/>
                  <a:pt x="46411" y="471555"/>
                  <a:pt x="59960" y="479685"/>
                </a:cubicBezTo>
                <a:cubicBezTo>
                  <a:pt x="72079" y="486957"/>
                  <a:pt x="76122" y="506705"/>
                  <a:pt x="89941" y="509666"/>
                </a:cubicBezTo>
                <a:cubicBezTo>
                  <a:pt x="148774" y="522273"/>
                  <a:pt x="209862" y="519659"/>
                  <a:pt x="269823" y="524656"/>
                </a:cubicBezTo>
                <a:cubicBezTo>
                  <a:pt x="325393" y="543179"/>
                  <a:pt x="302301" y="514663"/>
                  <a:pt x="314793" y="539646"/>
                </a:cubicBezTo>
                <a:close/>
              </a:path>
            </a:pathLst>
          </a:custGeom>
          <a:solidFill>
            <a:srgbClr val="e5551a"/>
          </a:solidFill>
          <a:ln w="12600">
            <a:solidFill>
              <a:srgbClr val="da541e"/>
            </a:solidFill>
            <a:round/>
          </a:ln>
          <a:effectLst>
            <a:outerShdw dist="23040" dir="0" blurRad="39960" rotWithShape="0">
              <a:srgbClr val="000000">
                <a:alpha val="40000"/>
              </a:srgbClr>
            </a:outerShdw>
          </a:effectLst>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Raw Input</a:t>
            </a:r>
            <a:endParaRPr b="0" lang="en-US" sz="1800" spc="-1" strike="noStrike">
              <a:latin typeface="Arial"/>
            </a:endParaRPr>
          </a:p>
        </p:txBody>
      </p:sp>
      <p:sp>
        <p:nvSpPr>
          <p:cNvPr id="597" name="Google Shape;936;p83"/>
          <p:cNvSpPr/>
          <p:nvPr/>
        </p:nvSpPr>
        <p:spPr>
          <a:xfrm>
            <a:off x="2987640" y="2757240"/>
            <a:ext cx="1623600" cy="322560"/>
          </a:xfrm>
          <a:custGeom>
            <a:avLst/>
            <a:gdLst/>
            <a:ahLst/>
            <a:rect l="l" t="t" r="r" b="b"/>
            <a:pathLst>
              <a:path w="21600" h="21600">
                <a:moveTo>
                  <a:pt x="0" y="0"/>
                </a:moveTo>
                <a:lnTo>
                  <a:pt x="21600" y="21600"/>
                </a:lnTo>
              </a:path>
            </a:pathLst>
          </a:custGeom>
          <a:noFill/>
          <a:ln w="41400">
            <a:solidFill>
              <a:srgbClr val="dc5924"/>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598" name="Google Shape;937;p83"/>
          <p:cNvSpPr/>
          <p:nvPr/>
        </p:nvSpPr>
        <p:spPr>
          <a:xfrm>
            <a:off x="6845400" y="3080520"/>
            <a:ext cx="1496160" cy="360"/>
          </a:xfrm>
          <a:custGeom>
            <a:avLst/>
            <a:gdLst/>
            <a:ahLst/>
            <a:rect l="l" t="t" r="r" b="b"/>
            <a:pathLst>
              <a:path w="21600" h="21600">
                <a:moveTo>
                  <a:pt x="0" y="0"/>
                </a:moveTo>
                <a:lnTo>
                  <a:pt x="21600" y="21600"/>
                </a:lnTo>
              </a:path>
            </a:pathLst>
          </a:custGeom>
          <a:noFill/>
          <a:ln w="41400">
            <a:solidFill>
              <a:srgbClr val="526db0"/>
            </a:solidFill>
            <a:round/>
            <a:headEnd len="med" type="triangle" w="med"/>
            <a:tailEnd len="med" type="triangle" w="med"/>
          </a:ln>
          <a:effectLst>
            <a:outerShdw dist="23040" dir="0" blurRad="39960" rotWithShape="0">
              <a:srgbClr val="000000">
                <a:alpha val="40000"/>
              </a:srgbClr>
            </a:outerShdw>
          </a:effectLst>
        </p:spPr>
        <p:style>
          <a:lnRef idx="0"/>
          <a:fillRef idx="0"/>
          <a:effectRef idx="0"/>
          <a:fontRef idx="minor"/>
        </p:style>
      </p:sp>
      <p:sp>
        <p:nvSpPr>
          <p:cNvPr id="599" name="Google Shape;938;p83"/>
          <p:cNvSpPr/>
          <p:nvPr/>
        </p:nvSpPr>
        <p:spPr>
          <a:xfrm rot="10800000">
            <a:off x="9414000" y="3658320"/>
            <a:ext cx="360" cy="812160"/>
          </a:xfrm>
          <a:custGeom>
            <a:avLst/>
            <a:gdLst/>
            <a:ahLst/>
            <a:rect l="l" t="t" r="r" b="b"/>
            <a:pathLst>
              <a:path w="21600" h="21600">
                <a:moveTo>
                  <a:pt x="0" y="0"/>
                </a:moveTo>
                <a:lnTo>
                  <a:pt x="21600" y="21600"/>
                </a:lnTo>
              </a:path>
            </a:pathLst>
          </a:custGeom>
          <a:noFill/>
          <a:ln w="41400">
            <a:solidFill>
              <a:srgbClr val="526db0"/>
            </a:solidFill>
            <a:round/>
            <a:headEnd len="med" type="triangle" w="med"/>
            <a:tailEnd len="med" type="triangle" w="med"/>
          </a:ln>
          <a:effectLst>
            <a:outerShdw dist="23040" dir="0" blurRad="39960" rotWithShape="0">
              <a:srgbClr val="000000">
                <a:alpha val="40000"/>
              </a:srgbClr>
            </a:outerShdw>
          </a:effectLst>
        </p:spPr>
        <p:style>
          <a:lnRef idx="0"/>
          <a:fillRef idx="0"/>
          <a:effectRef idx="0"/>
          <a:fontRef idx="minor"/>
        </p:style>
      </p:sp>
      <p:sp>
        <p:nvSpPr>
          <p:cNvPr id="600" name="Google Shape;939;p83"/>
          <p:cNvSpPr/>
          <p:nvPr/>
        </p:nvSpPr>
        <p:spPr>
          <a:xfrm>
            <a:off x="2511000" y="4369320"/>
            <a:ext cx="2577240" cy="2386080"/>
          </a:xfrm>
          <a:prstGeom prst="flowChartMagneticDisk">
            <a:avLst/>
          </a:prstGeom>
          <a:solidFill>
            <a:srgbClr val="526db0"/>
          </a:solidFill>
          <a:ln w="41400">
            <a:solidFill>
              <a:srgbClr val="ffffff"/>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Structured output (trained classifiers, JSON for D3, visualizations)</a:t>
            </a:r>
            <a:endParaRPr b="0" lang="en-US" sz="1800" spc="-1" strike="noStrike">
              <a:latin typeface="Arial"/>
            </a:endParaRPr>
          </a:p>
        </p:txBody>
      </p:sp>
      <p:sp>
        <p:nvSpPr>
          <p:cNvPr id="601" name="Google Shape;940;p83"/>
          <p:cNvSpPr/>
          <p:nvPr/>
        </p:nvSpPr>
        <p:spPr>
          <a:xfrm flipH="1">
            <a:off x="3798360" y="3710880"/>
            <a:ext cx="1773000" cy="657720"/>
          </a:xfrm>
          <a:custGeom>
            <a:avLst/>
            <a:gdLst/>
            <a:ahLst/>
            <a:rect l="l" t="t" r="r" b="b"/>
            <a:pathLst>
              <a:path w="21600" h="21600">
                <a:moveTo>
                  <a:pt x="0" y="0"/>
                </a:moveTo>
                <a:lnTo>
                  <a:pt x="21600" y="21600"/>
                </a:lnTo>
              </a:path>
            </a:pathLst>
          </a:custGeom>
          <a:noFill/>
          <a:ln w="41400">
            <a:solidFill>
              <a:srgbClr val="526db0"/>
            </a:solidFill>
            <a:round/>
            <a:headEnd len="med" type="triangle" w="med"/>
            <a:tailEnd len="med" type="triangle" w="med"/>
          </a:ln>
          <a:effectLst>
            <a:outerShdw dist="23040" dir="0" blurRad="39960" rotWithShape="0">
              <a:srgbClr val="000000">
                <a:alpha val="40000"/>
              </a:srgbClr>
            </a:outerShdw>
          </a:effectLst>
        </p:spPr>
        <p:style>
          <a:lnRef idx="0"/>
          <a:fillRef idx="0"/>
          <a:effectRef idx="0"/>
          <a:fontRef idx="minor"/>
        </p:style>
      </p:sp>
      <p:sp>
        <p:nvSpPr>
          <p:cNvPr id="602" name="Google Shape;941;p83"/>
          <p:cNvSpPr/>
          <p:nvPr/>
        </p:nvSpPr>
        <p:spPr>
          <a:xfrm>
            <a:off x="6950520" y="2739960"/>
            <a:ext cx="6588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SQL</a:t>
            </a:r>
            <a:endParaRPr b="0" lang="en-US" sz="1800" spc="-1" strike="noStrike">
              <a:latin typeface="Arial"/>
            </a:endParaRPr>
          </a:p>
        </p:txBody>
      </p:sp>
      <p:sp>
        <p:nvSpPr>
          <p:cNvPr id="603" name="Google Shape;942;p83"/>
          <p:cNvSpPr/>
          <p:nvPr/>
        </p:nvSpPr>
        <p:spPr>
          <a:xfrm rot="16200000">
            <a:off x="8897760" y="3827160"/>
            <a:ext cx="6588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SQL</a:t>
            </a:r>
            <a:endParaRPr b="0" lang="en-US" sz="1800" spc="-1" strike="noStrike">
              <a:latin typeface="Arial"/>
            </a:endParaRPr>
          </a:p>
        </p:txBody>
      </p:sp>
      <p:grpSp>
        <p:nvGrpSpPr>
          <p:cNvPr id="604" name="Google Shape;943;p83"/>
          <p:cNvGrpSpPr/>
          <p:nvPr/>
        </p:nvGrpSpPr>
        <p:grpSpPr>
          <a:xfrm>
            <a:off x="907200" y="1104480"/>
            <a:ext cx="9578160" cy="4457160"/>
            <a:chOff x="907200" y="1104480"/>
            <a:chExt cx="9578160" cy="4457160"/>
          </a:xfrm>
        </p:grpSpPr>
        <p:sp>
          <p:nvSpPr>
            <p:cNvPr id="605" name="Google Shape;944;p83"/>
            <p:cNvSpPr/>
            <p:nvPr/>
          </p:nvSpPr>
          <p:spPr>
            <a:xfrm flipH="1">
              <a:off x="9412920" y="1473840"/>
              <a:ext cx="399960" cy="1028880"/>
            </a:xfrm>
            <a:custGeom>
              <a:avLst/>
              <a:gdLst/>
              <a:ahLst/>
              <a:rect l="l" t="t" r="r" b="b"/>
              <a:pathLst>
                <a:path w="21600" h="21600">
                  <a:moveTo>
                    <a:pt x="0" y="0"/>
                  </a:moveTo>
                  <a:lnTo>
                    <a:pt x="21600" y="21600"/>
                  </a:lnTo>
                </a:path>
              </a:pathLst>
            </a:custGeom>
            <a:noFill/>
            <a:ln w="12600">
              <a:solidFill>
                <a:srgbClr val="000000"/>
              </a:solidFill>
              <a:round/>
              <a:tailEnd len="med" type="triangle" w="med"/>
            </a:ln>
          </p:spPr>
          <p:style>
            <a:lnRef idx="0"/>
            <a:fillRef idx="0"/>
            <a:effectRef idx="0"/>
            <a:fontRef idx="minor"/>
          </p:style>
        </p:sp>
        <p:sp>
          <p:nvSpPr>
            <p:cNvPr id="606" name="Google Shape;945;p83"/>
            <p:cNvSpPr/>
            <p:nvPr/>
          </p:nvSpPr>
          <p:spPr>
            <a:xfrm>
              <a:off x="9143640" y="1104480"/>
              <a:ext cx="13417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000000"/>
                  </a:solidFill>
                  <a:latin typeface="Arial"/>
                  <a:ea typeface="Arial"/>
                </a:rPr>
                <a:t>Persists!</a:t>
              </a:r>
              <a:endParaRPr b="0" lang="en-US" sz="1800" spc="-1" strike="noStrike">
                <a:latin typeface="Arial"/>
              </a:endParaRPr>
            </a:p>
          </p:txBody>
        </p:sp>
        <p:sp>
          <p:nvSpPr>
            <p:cNvPr id="607" name="Google Shape;946;p83"/>
            <p:cNvSpPr/>
            <p:nvPr/>
          </p:nvSpPr>
          <p:spPr>
            <a:xfrm>
              <a:off x="1578240" y="5410080"/>
              <a:ext cx="932040" cy="151560"/>
            </a:xfrm>
            <a:custGeom>
              <a:avLst/>
              <a:gdLst/>
              <a:ahLst/>
              <a:rect l="l" t="t" r="r" b="b"/>
              <a:pathLst>
                <a:path w="21600" h="21600">
                  <a:moveTo>
                    <a:pt x="0" y="0"/>
                  </a:moveTo>
                  <a:lnTo>
                    <a:pt x="21600" y="21600"/>
                  </a:lnTo>
                </a:path>
              </a:pathLst>
            </a:custGeom>
            <a:noFill/>
            <a:ln w="12600">
              <a:solidFill>
                <a:srgbClr val="000000"/>
              </a:solidFill>
              <a:round/>
              <a:tailEnd len="med" type="triangle" w="med"/>
            </a:ln>
          </p:spPr>
          <p:style>
            <a:lnRef idx="0"/>
            <a:fillRef idx="0"/>
            <a:effectRef idx="0"/>
            <a:fontRef idx="minor"/>
          </p:style>
        </p:sp>
        <p:sp>
          <p:nvSpPr>
            <p:cNvPr id="608" name="Google Shape;947;p83"/>
            <p:cNvSpPr/>
            <p:nvPr/>
          </p:nvSpPr>
          <p:spPr>
            <a:xfrm>
              <a:off x="907200" y="5040720"/>
              <a:ext cx="13417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000000"/>
                  </a:solidFill>
                  <a:latin typeface="Arial"/>
                  <a:ea typeface="Arial"/>
                </a:rPr>
                <a:t>Persists!</a:t>
              </a:r>
              <a:endParaRPr b="0" lang="en-US" sz="1800" spc="-1" strike="noStrike">
                <a:latin typeface="Arial"/>
              </a:endParaRPr>
            </a:p>
          </p:txBody>
        </p:sp>
      </p:grpSp>
    </p:spTree>
  </p:cSld>
  <mc:AlternateContent>
    <mc:Choice Requires="p14">
      <p:transition spd="slow" p14:dur="2000"/>
    </mc:Choice>
    <mc:Fallback>
      <p:transition spd="slow"/>
    </mc:Fallback>
  </mc:AlternateContent>
  <p:timing>
    <p:tnLst>
      <p:par>
        <p:cTn id="1321" dur="indefinite" restart="never" nodeType="tmRoot">
          <p:childTnLst>
            <p:seq>
              <p:cTn id="1322" dur="indefinite" nodeType="mainSeq">
                <p:childTnLst>
                  <p:par>
                    <p:cTn id="1323" fill="hold">
                      <p:stCondLst>
                        <p:cond delay="indefinite"/>
                      </p:stCondLst>
                      <p:childTnLst>
                        <p:par>
                          <p:cTn id="1324" fill="hold">
                            <p:stCondLst>
                              <p:cond delay="0"/>
                            </p:stCondLst>
                            <p:childTnLst>
                              <p:par>
                                <p:cTn id="1325" nodeType="clickEffect" fill="hold" presetClass="entr" presetID="1">
                                  <p:stCondLst>
                                    <p:cond delay="0"/>
                                  </p:stCondLst>
                                  <p:childTnLst>
                                    <p:set>
                                      <p:cBhvr>
                                        <p:cTn id="1326" dur="1" fill="hold">
                                          <p:stCondLst>
                                            <p:cond delay="0"/>
                                          </p:stCondLst>
                                        </p:cTn>
                                        <p:tgtEl>
                                          <p:spTgt spid="596"/>
                                        </p:tgtEl>
                                        <p:attrNameLst>
                                          <p:attrName>style.visibility</p:attrName>
                                        </p:attrNameLst>
                                      </p:cBhvr>
                                      <p:to>
                                        <p:strVal val="visible"/>
                                      </p:to>
                                    </p:set>
                                  </p:childTnLst>
                                </p:cTn>
                              </p:par>
                            </p:childTnLst>
                          </p:cTn>
                        </p:par>
                      </p:childTnLst>
                    </p:cTn>
                  </p:par>
                  <p:par>
                    <p:cTn id="1327" fill="hold">
                      <p:stCondLst>
                        <p:cond delay="indefinite"/>
                      </p:stCondLst>
                      <p:childTnLst>
                        <p:par>
                          <p:cTn id="1328" fill="hold">
                            <p:stCondLst>
                              <p:cond delay="0"/>
                            </p:stCondLst>
                            <p:childTnLst>
                              <p:par>
                                <p:cTn id="1329" nodeType="clickEffect" fill="hold" presetClass="entr" presetID="1">
                                  <p:stCondLst>
                                    <p:cond delay="0"/>
                                  </p:stCondLst>
                                  <p:childTnLst>
                                    <p:set>
                                      <p:cBhvr>
                                        <p:cTn id="1330" dur="1" fill="hold">
                                          <p:stCondLst>
                                            <p:cond delay="0"/>
                                          </p:stCondLst>
                                        </p:cTn>
                                        <p:tgtEl>
                                          <p:spTgt spid="597"/>
                                        </p:tgtEl>
                                        <p:attrNameLst>
                                          <p:attrName>style.visibility</p:attrName>
                                        </p:attrNameLst>
                                      </p:cBhvr>
                                      <p:to>
                                        <p:strVal val="visible"/>
                                      </p:to>
                                    </p:set>
                                  </p:childTnLst>
                                </p:cTn>
                              </p:par>
                              <p:par>
                                <p:cTn id="1331" nodeType="withEffect" fill="hold" presetClass="entr" presetID="1">
                                  <p:stCondLst>
                                    <p:cond delay="0"/>
                                  </p:stCondLst>
                                  <p:childTnLst>
                                    <p:set>
                                      <p:cBhvr>
                                        <p:cTn id="1332" dur="1" fill="hold">
                                          <p:stCondLst>
                                            <p:cond delay="0"/>
                                          </p:stCondLst>
                                        </p:cTn>
                                        <p:tgtEl>
                                          <p:spTgt spid="595"/>
                                        </p:tgtEl>
                                        <p:attrNameLst>
                                          <p:attrName>style.visibility</p:attrName>
                                        </p:attrNameLst>
                                      </p:cBhvr>
                                      <p:to>
                                        <p:strVal val="visible"/>
                                      </p:to>
                                    </p:set>
                                  </p:childTnLst>
                                </p:cTn>
                              </p:par>
                            </p:childTnLst>
                          </p:cTn>
                        </p:par>
                      </p:childTnLst>
                    </p:cTn>
                  </p:par>
                  <p:par>
                    <p:cTn id="1333" fill="hold">
                      <p:stCondLst>
                        <p:cond delay="indefinite"/>
                      </p:stCondLst>
                      <p:childTnLst>
                        <p:par>
                          <p:cTn id="1334" fill="hold">
                            <p:stCondLst>
                              <p:cond delay="0"/>
                            </p:stCondLst>
                            <p:childTnLst>
                              <p:par>
                                <p:cTn id="1335" nodeType="clickEffect" fill="hold" presetClass="entr" presetID="1">
                                  <p:stCondLst>
                                    <p:cond delay="0"/>
                                  </p:stCondLst>
                                  <p:childTnLst>
                                    <p:set>
                                      <p:cBhvr>
                                        <p:cTn id="1336" dur="1" fill="hold">
                                          <p:stCondLst>
                                            <p:cond delay="0"/>
                                          </p:stCondLst>
                                        </p:cTn>
                                        <p:tgtEl>
                                          <p:spTgt spid="598"/>
                                        </p:tgtEl>
                                        <p:attrNameLst>
                                          <p:attrName>style.visibility</p:attrName>
                                        </p:attrNameLst>
                                      </p:cBhvr>
                                      <p:to>
                                        <p:strVal val="visible"/>
                                      </p:to>
                                    </p:set>
                                  </p:childTnLst>
                                </p:cTn>
                              </p:par>
                              <p:par>
                                <p:cTn id="1337" nodeType="withEffect" fill="hold" presetClass="entr" presetID="1">
                                  <p:stCondLst>
                                    <p:cond delay="0"/>
                                  </p:stCondLst>
                                  <p:childTnLst>
                                    <p:set>
                                      <p:cBhvr>
                                        <p:cTn id="1338" dur="1" fill="hold">
                                          <p:stCondLst>
                                            <p:cond delay="0"/>
                                          </p:stCondLst>
                                        </p:cTn>
                                        <p:tgtEl>
                                          <p:spTgt spid="594"/>
                                        </p:tgtEl>
                                        <p:attrNameLst>
                                          <p:attrName>style.visibility</p:attrName>
                                        </p:attrNameLst>
                                      </p:cBhvr>
                                      <p:to>
                                        <p:strVal val="visible"/>
                                      </p:to>
                                    </p:set>
                                  </p:childTnLst>
                                </p:cTn>
                              </p:par>
                              <p:par>
                                <p:cTn id="1339" nodeType="withEffect" fill="hold" presetClass="entr" presetID="1">
                                  <p:stCondLst>
                                    <p:cond delay="0"/>
                                  </p:stCondLst>
                                  <p:childTnLst>
                                    <p:set>
                                      <p:cBhvr>
                                        <p:cTn id="1340" dur="1" fill="hold">
                                          <p:stCondLst>
                                            <p:cond delay="0"/>
                                          </p:stCondLst>
                                        </p:cTn>
                                        <p:tgtEl>
                                          <p:spTgt spid="602"/>
                                        </p:tgtEl>
                                        <p:attrNameLst>
                                          <p:attrName>style.visibility</p:attrName>
                                        </p:attrNameLst>
                                      </p:cBhvr>
                                      <p:to>
                                        <p:strVal val="visible"/>
                                      </p:to>
                                    </p:set>
                                  </p:childTnLst>
                                </p:cTn>
                              </p:par>
                            </p:childTnLst>
                          </p:cTn>
                        </p:par>
                      </p:childTnLst>
                    </p:cTn>
                  </p:par>
                  <p:par>
                    <p:cTn id="1341" fill="hold">
                      <p:stCondLst>
                        <p:cond delay="indefinite"/>
                      </p:stCondLst>
                      <p:childTnLst>
                        <p:par>
                          <p:cTn id="1342" fill="hold">
                            <p:stCondLst>
                              <p:cond delay="0"/>
                            </p:stCondLst>
                            <p:childTnLst>
                              <p:par>
                                <p:cTn id="1343" nodeType="clickEffect" fill="hold" presetClass="entr" presetID="1">
                                  <p:stCondLst>
                                    <p:cond delay="0"/>
                                  </p:stCondLst>
                                  <p:childTnLst>
                                    <p:set>
                                      <p:cBhvr>
                                        <p:cTn id="1344" dur="1" fill="hold">
                                          <p:stCondLst>
                                            <p:cond delay="0"/>
                                          </p:stCondLst>
                                        </p:cTn>
                                        <p:tgtEl>
                                          <p:spTgt spid="599"/>
                                        </p:tgtEl>
                                        <p:attrNameLst>
                                          <p:attrName>style.visibility</p:attrName>
                                        </p:attrNameLst>
                                      </p:cBhvr>
                                      <p:to>
                                        <p:strVal val="visible"/>
                                      </p:to>
                                    </p:set>
                                  </p:childTnLst>
                                </p:cTn>
                              </p:par>
                              <p:par>
                                <p:cTn id="1345" nodeType="withEffect" fill="hold" presetClass="entr" presetID="1">
                                  <p:stCondLst>
                                    <p:cond delay="0"/>
                                  </p:stCondLst>
                                  <p:childTnLst>
                                    <p:set>
                                      <p:cBhvr>
                                        <p:cTn id="1346" dur="1" fill="hold">
                                          <p:stCondLst>
                                            <p:cond delay="0"/>
                                          </p:stCondLst>
                                        </p:cTn>
                                        <p:tgtEl>
                                          <p:spTgt spid="593"/>
                                        </p:tgtEl>
                                        <p:attrNameLst>
                                          <p:attrName>style.visibility</p:attrName>
                                        </p:attrNameLst>
                                      </p:cBhvr>
                                      <p:to>
                                        <p:strVal val="visible"/>
                                      </p:to>
                                    </p:set>
                                  </p:childTnLst>
                                </p:cTn>
                              </p:par>
                              <p:par>
                                <p:cTn id="1347" nodeType="withEffect" fill="hold" presetClass="entr" presetID="1">
                                  <p:stCondLst>
                                    <p:cond delay="0"/>
                                  </p:stCondLst>
                                  <p:childTnLst>
                                    <p:set>
                                      <p:cBhvr>
                                        <p:cTn id="1348" dur="1" fill="hold">
                                          <p:stCondLst>
                                            <p:cond delay="0"/>
                                          </p:stCondLst>
                                        </p:cTn>
                                        <p:tgtEl>
                                          <p:spTgt spid="603"/>
                                        </p:tgtEl>
                                        <p:attrNameLst>
                                          <p:attrName>style.visibility</p:attrName>
                                        </p:attrNameLst>
                                      </p:cBhvr>
                                      <p:to>
                                        <p:strVal val="visible"/>
                                      </p:to>
                                    </p:set>
                                  </p:childTnLst>
                                </p:cTn>
                              </p:par>
                            </p:childTnLst>
                          </p:cTn>
                        </p:par>
                      </p:childTnLst>
                    </p:cTn>
                  </p:par>
                  <p:par>
                    <p:cTn id="1349" fill="hold">
                      <p:stCondLst>
                        <p:cond delay="indefinite"/>
                      </p:stCondLst>
                      <p:childTnLst>
                        <p:par>
                          <p:cTn id="1350" fill="hold">
                            <p:stCondLst>
                              <p:cond delay="0"/>
                            </p:stCondLst>
                            <p:childTnLst>
                              <p:par>
                                <p:cTn id="1351" nodeType="clickEffect" fill="hold" presetClass="entr" presetID="1">
                                  <p:stCondLst>
                                    <p:cond delay="0"/>
                                  </p:stCondLst>
                                  <p:childTnLst>
                                    <p:set>
                                      <p:cBhvr>
                                        <p:cTn id="1352" dur="1" fill="hold">
                                          <p:stCondLst>
                                            <p:cond delay="0"/>
                                          </p:stCondLst>
                                        </p:cTn>
                                        <p:tgtEl>
                                          <p:spTgt spid="601"/>
                                        </p:tgtEl>
                                        <p:attrNameLst>
                                          <p:attrName>style.visibility</p:attrName>
                                        </p:attrNameLst>
                                      </p:cBhvr>
                                      <p:to>
                                        <p:strVal val="visible"/>
                                      </p:to>
                                    </p:set>
                                  </p:childTnLst>
                                </p:cTn>
                              </p:par>
                              <p:par>
                                <p:cTn id="1353" nodeType="withEffect" fill="hold" presetClass="entr" presetID="1">
                                  <p:stCondLst>
                                    <p:cond delay="0"/>
                                  </p:stCondLst>
                                  <p:childTnLst>
                                    <p:set>
                                      <p:cBhvr>
                                        <p:cTn id="1354" dur="1" fill="hold">
                                          <p:stCondLst>
                                            <p:cond delay="0"/>
                                          </p:stCondLst>
                                        </p:cTn>
                                        <p:tgtEl>
                                          <p:spTgt spid="600"/>
                                        </p:tgtEl>
                                        <p:attrNameLst>
                                          <p:attrName>style.visibility</p:attrName>
                                        </p:attrNameLst>
                                      </p:cBhvr>
                                      <p:to>
                                        <p:strVal val="visible"/>
                                      </p:to>
                                    </p:set>
                                  </p:childTnLst>
                                </p:cTn>
                              </p:par>
                              <p:par>
                                <p:cTn id="1355" nodeType="withEffect" fill="hold" presetClass="entr" presetID="1">
                                  <p:stCondLst>
                                    <p:cond delay="0"/>
                                  </p:stCondLst>
                                  <p:childTnLst>
                                    <p:set>
                                      <p:cBhvr>
                                        <p:cTn id="1356" dur="1" fill="hold">
                                          <p:stCondLst>
                                            <p:cond delay="0"/>
                                          </p:stCondLst>
                                        </p:cTn>
                                        <p:tgtEl>
                                          <p:spTgt spid="603"/>
                                        </p:tgtEl>
                                        <p:attrNameLst>
                                          <p:attrName>style.visibility</p:attrName>
                                        </p:attrNameLst>
                                      </p:cBhvr>
                                      <p:to>
                                        <p:strVal val="visible"/>
                                      </p:to>
                                    </p:set>
                                  </p:childTnLst>
                                </p:cTn>
                              </p:par>
                            </p:childTnLst>
                          </p:cTn>
                        </p:par>
                      </p:childTnLst>
                    </p:cTn>
                  </p:par>
                  <p:par>
                    <p:cTn id="1357" fill="hold">
                      <p:stCondLst>
                        <p:cond delay="indefinite"/>
                      </p:stCondLst>
                      <p:childTnLst>
                        <p:par>
                          <p:cTn id="1358" fill="hold">
                            <p:stCondLst>
                              <p:cond delay="0"/>
                            </p:stCondLst>
                            <p:childTnLst>
                              <p:par>
                                <p:cTn id="1359" nodeType="clickEffect" fill="hold" presetClass="entr" presetID="1">
                                  <p:stCondLst>
                                    <p:cond delay="0"/>
                                  </p:stCondLst>
                                  <p:childTnLst>
                                    <p:set>
                                      <p:cBhvr>
                                        <p:cTn id="1360" dur="1" fill="hold">
                                          <p:stCondLst>
                                            <p:cond delay="0"/>
                                          </p:stCondLst>
                                        </p:cTn>
                                        <p:tgtEl>
                                          <p:spTgt spid="6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CRASH COURSE IN SQL (IN PYTHON)</a:t>
            </a:r>
            <a:endParaRPr b="0" lang="en-US" sz="3600" spc="-1" strike="noStrike">
              <a:latin typeface="Arial"/>
            </a:endParaRPr>
          </a:p>
        </p:txBody>
      </p:sp>
      <p:sp>
        <p:nvSpPr>
          <p:cNvPr id="610" name="PlaceHolder 2"/>
          <p:cNvSpPr>
            <a:spLocks noGrp="1"/>
          </p:cNvSpPr>
          <p:nvPr>
            <p:ph/>
          </p:nvPr>
        </p:nvSpPr>
        <p:spPr>
          <a:xfrm>
            <a:off x="609480" y="4426920"/>
            <a:ext cx="10159200" cy="207324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d1282e"/>
                </a:solidFill>
                <a:latin typeface="Arial"/>
                <a:ea typeface="Arial"/>
              </a:rPr>
              <a:t>Cursor</a:t>
            </a:r>
            <a:r>
              <a:rPr b="1" lang="en-US" sz="2000" spc="-1" strike="noStrike">
                <a:solidFill>
                  <a:srgbClr val="000000"/>
                </a:solidFill>
                <a:latin typeface="Arial"/>
                <a:ea typeface="Arial"/>
              </a:rPr>
              <a:t>: temporary work area in system memory for manipulating SQL statements and return values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If you do not close the connection (</a:t>
            </a:r>
            <a:r>
              <a:rPr b="1" lang="en-US" sz="2000" spc="-1" strike="noStrike">
                <a:solidFill>
                  <a:srgbClr val="000000"/>
                </a:solidFill>
                <a:latin typeface="Courier New"/>
                <a:ea typeface="Courier New"/>
              </a:rPr>
              <a:t>conn.close()</a:t>
            </a:r>
            <a:r>
              <a:rPr b="1" lang="en-US" sz="2000" spc="-1" strike="noStrike">
                <a:solidFill>
                  <a:srgbClr val="000000"/>
                </a:solidFill>
                <a:latin typeface="Arial"/>
                <a:ea typeface="Arial"/>
              </a:rPr>
              <a:t>), any outstanding transaction is rolled back</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(More on this in a bit.)</a:t>
            </a:r>
            <a:endParaRPr b="0" lang="en-US" sz="2000" spc="-1" strike="noStrike">
              <a:latin typeface="Arial"/>
            </a:endParaRPr>
          </a:p>
        </p:txBody>
      </p:sp>
      <p:sp>
        <p:nvSpPr>
          <p:cNvPr id="611" name="PlaceHolder 3"/>
          <p:cNvSpPr>
            <a:spLocks noGrp="1"/>
          </p:cNvSpPr>
          <p:nvPr>
            <p:ph type="sldNum" idx="81"/>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82E6B315-101D-47B3-83A6-B302EC753BA1}"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612" name="Google Shape;955;p84"/>
          <p:cNvSpPr/>
          <p:nvPr/>
        </p:nvSpPr>
        <p:spPr>
          <a:xfrm>
            <a:off x="1981080" y="1779120"/>
            <a:ext cx="7996680" cy="252216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800" spc="-1" strike="noStrike">
                <a:solidFill>
                  <a:srgbClr val="ffffff"/>
                </a:solidFill>
                <a:latin typeface="Courier New"/>
                <a:ea typeface="Courier New"/>
              </a:rPr>
              <a:t>import sqlite3</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800" spc="-1" strike="noStrike">
                <a:solidFill>
                  <a:srgbClr val="92d050"/>
                </a:solidFill>
                <a:latin typeface="Courier New"/>
                <a:ea typeface="Courier New"/>
              </a:rPr>
              <a:t># Create a database and connect to it</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conn = sqlite3.connect(“cmsc320.db”)</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cursor = conn.cursor()</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800" spc="-1" strike="noStrike">
                <a:solidFill>
                  <a:srgbClr val="9bbb59"/>
                </a:solidFill>
                <a:latin typeface="Courier New"/>
                <a:ea typeface="Courier New"/>
              </a:rPr>
              <a:t># do cool stuff</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conn.close()</a:t>
            </a:r>
            <a:endParaRPr b="0" lang="en-US" sz="1800" spc="-1" strike="noStrike">
              <a:latin typeface="Arial"/>
            </a:endParaRPr>
          </a:p>
          <a:p>
            <a:pPr>
              <a:lnSpc>
                <a:spcPct val="100000"/>
              </a:lnSpc>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361" dur="indefinite" restart="never" nodeType="tmRoot">
          <p:childTnLst>
            <p:seq>
              <p:cTn id="1362" dur="indefinite" nodeType="mainSeq">
                <p:childTnLst>
                  <p:par>
                    <p:cTn id="1363" fill="hold">
                      <p:stCondLst>
                        <p:cond delay="indefinite"/>
                      </p:stCondLst>
                      <p:childTnLst>
                        <p:par>
                          <p:cTn id="1364" fill="hold">
                            <p:stCondLst>
                              <p:cond delay="0"/>
                            </p:stCondLst>
                            <p:childTnLst>
                              <p:par>
                                <p:cTn id="1365" nodeType="clickEffect" fill="hold" presetClass="entr" presetID="1">
                                  <p:stCondLst>
                                    <p:cond delay="0"/>
                                  </p:stCondLst>
                                  <p:childTnLst>
                                    <p:set>
                                      <p:cBhvr>
                                        <p:cTn id="1366" dur="1" fill="hold">
                                          <p:stCondLst>
                                            <p:cond delay="0"/>
                                          </p:stCondLst>
                                        </p:cTn>
                                        <p:tgtEl>
                                          <p:spTgt spid="612"/>
                                        </p:tgtEl>
                                        <p:attrNameLst>
                                          <p:attrName>style.visibility</p:attrName>
                                        </p:attrNameLst>
                                      </p:cBhvr>
                                      <p:to>
                                        <p:strVal val="visible"/>
                                      </p:to>
                                    </p:set>
                                  </p:childTnLst>
                                </p:cTn>
                              </p:par>
                            </p:childTnLst>
                          </p:cTn>
                        </p:par>
                      </p:childTnLst>
                    </p:cTn>
                  </p:par>
                  <p:par>
                    <p:cTn id="1367" fill="hold">
                      <p:stCondLst>
                        <p:cond delay="indefinite"/>
                      </p:stCondLst>
                      <p:childTnLst>
                        <p:par>
                          <p:cTn id="1368" fill="hold">
                            <p:stCondLst>
                              <p:cond delay="0"/>
                            </p:stCondLst>
                            <p:childTnLst>
                              <p:par>
                                <p:cTn id="1369" nodeType="clickEffect" fill="hold" presetClass="entr" presetID="1">
                                  <p:stCondLst>
                                    <p:cond delay="0"/>
                                  </p:stCondLst>
                                  <p:childTnLst>
                                    <p:set>
                                      <p:cBhvr>
                                        <p:cTn id="1370" dur="1" fill="hold">
                                          <p:stCondLst>
                                            <p:cond delay="0"/>
                                          </p:stCondLst>
                                        </p:cTn>
                                        <p:tgtEl>
                                          <p:spTgt spid="610">
                                            <p:txEl>
                                              <p:pRg st="0" end="0"/>
                                            </p:txEl>
                                          </p:spTgt>
                                        </p:tgtEl>
                                        <p:attrNameLst>
                                          <p:attrName>style.visibility</p:attrName>
                                        </p:attrNameLst>
                                      </p:cBhvr>
                                      <p:to>
                                        <p:strVal val="visible"/>
                                      </p:to>
                                    </p:set>
                                  </p:childTnLst>
                                </p:cTn>
                              </p:par>
                            </p:childTnLst>
                          </p:cTn>
                        </p:par>
                      </p:childTnLst>
                    </p:cTn>
                  </p:par>
                  <p:par>
                    <p:cTn id="1371" fill="hold">
                      <p:stCondLst>
                        <p:cond delay="indefinite"/>
                      </p:stCondLst>
                      <p:childTnLst>
                        <p:par>
                          <p:cTn id="1372" fill="hold">
                            <p:stCondLst>
                              <p:cond delay="0"/>
                            </p:stCondLst>
                            <p:childTnLst>
                              <p:par>
                                <p:cTn id="1373" nodeType="clickEffect" fill="hold" presetClass="entr" presetID="1">
                                  <p:stCondLst>
                                    <p:cond delay="0"/>
                                  </p:stCondLst>
                                  <p:childTnLst>
                                    <p:set>
                                      <p:cBhvr>
                                        <p:cTn id="1374" dur="1" fill="hold">
                                          <p:stCondLst>
                                            <p:cond delay="0"/>
                                          </p:stCondLst>
                                        </p:cTn>
                                        <p:tgtEl>
                                          <p:spTgt spid="610">
                                            <p:txEl>
                                              <p:pRg st="1" end="1"/>
                                            </p:txEl>
                                          </p:spTgt>
                                        </p:tgtEl>
                                        <p:attrNameLst>
                                          <p:attrName>style.visibility</p:attrName>
                                        </p:attrNameLst>
                                      </p:cBhvr>
                                      <p:to>
                                        <p:strVal val="visible"/>
                                      </p:to>
                                    </p:set>
                                  </p:childTnLst>
                                </p:cTn>
                              </p:par>
                            </p:childTnLst>
                          </p:cTn>
                        </p:par>
                      </p:childTnLst>
                    </p:cTn>
                  </p:par>
                  <p:par>
                    <p:cTn id="1375" fill="hold">
                      <p:stCondLst>
                        <p:cond delay="indefinite"/>
                      </p:stCondLst>
                      <p:childTnLst>
                        <p:par>
                          <p:cTn id="1376" fill="hold">
                            <p:stCondLst>
                              <p:cond delay="0"/>
                            </p:stCondLst>
                            <p:childTnLst>
                              <p:par>
                                <p:cTn id="1377" nodeType="clickEffect" fill="hold" presetClass="entr" presetID="1">
                                  <p:stCondLst>
                                    <p:cond delay="0"/>
                                  </p:stCondLst>
                                  <p:childTnLst>
                                    <p:set>
                                      <p:cBhvr>
                                        <p:cTn id="1378" dur="1" fill="hold">
                                          <p:stCondLst>
                                            <p:cond delay="0"/>
                                          </p:stCondLst>
                                        </p:cTn>
                                        <p:tgtEl>
                                          <p:spTgt spid="610">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CRASH COURSE IN SQL (IN PYTHON)</a:t>
            </a:r>
            <a:endParaRPr b="0" lang="en-US" sz="3600" spc="-1" strike="noStrike">
              <a:latin typeface="Arial"/>
            </a:endParaRPr>
          </a:p>
        </p:txBody>
      </p:sp>
      <p:sp>
        <p:nvSpPr>
          <p:cNvPr id="614" name="PlaceHolder 2"/>
          <p:cNvSpPr>
            <a:spLocks noGrp="1"/>
          </p:cNvSpPr>
          <p:nvPr>
            <p:ph/>
          </p:nvPr>
        </p:nvSpPr>
        <p:spPr>
          <a:xfrm>
            <a:off x="609480" y="5169600"/>
            <a:ext cx="10159200" cy="131508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Capitalization doesn’t matter for SQL reserved words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SELECT = select = SeLeCt</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d1282e"/>
                </a:solidFill>
                <a:latin typeface="Arial"/>
                <a:ea typeface="Arial"/>
              </a:rPr>
              <a:t>Rule of thumb: capitalize keywords for readability</a:t>
            </a:r>
            <a:endParaRPr b="0" lang="en-US" sz="2000" spc="-1" strike="noStrike">
              <a:latin typeface="Arial"/>
            </a:endParaRPr>
          </a:p>
        </p:txBody>
      </p:sp>
      <p:sp>
        <p:nvSpPr>
          <p:cNvPr id="615" name="PlaceHolder 3"/>
          <p:cNvSpPr>
            <a:spLocks noGrp="1"/>
          </p:cNvSpPr>
          <p:nvPr>
            <p:ph type="sldNum" idx="8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CF529C37-00BD-4C63-9C9B-33A2D50B0FF0}"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616" name="Google Shape;963;p85"/>
          <p:cNvSpPr/>
          <p:nvPr/>
        </p:nvSpPr>
        <p:spPr>
          <a:xfrm>
            <a:off x="1981080" y="1629360"/>
            <a:ext cx="7996680" cy="21474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800" spc="-1" strike="noStrike">
                <a:solidFill>
                  <a:srgbClr val="92d050"/>
                </a:solidFill>
                <a:latin typeface="Courier New"/>
                <a:ea typeface="Courier New"/>
              </a:rPr>
              <a:t># Make a table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cursor.execute(“””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CREATE TABLE cats (</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id INTEGER PRIMARY KEY,</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name TEXT</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a:t>
            </a:r>
            <a:endParaRPr b="0" lang="en-US" sz="1800" spc="-1" strike="noStrike">
              <a:latin typeface="Arial"/>
            </a:endParaRPr>
          </a:p>
          <a:p>
            <a:pPr>
              <a:lnSpc>
                <a:spcPct val="100000"/>
              </a:lnSpc>
              <a:buNone/>
              <a:tabLst>
                <a:tab algn="l" pos="0"/>
              </a:tabLst>
            </a:pPr>
            <a:endParaRPr b="0" lang="en-US" sz="1800" spc="-1" strike="noStrike">
              <a:latin typeface="Arial"/>
            </a:endParaRPr>
          </a:p>
        </p:txBody>
      </p:sp>
      <p:sp>
        <p:nvSpPr>
          <p:cNvPr id="617" name="Google Shape;964;p85"/>
          <p:cNvSpPr/>
          <p:nvPr/>
        </p:nvSpPr>
        <p:spPr>
          <a:xfrm>
            <a:off x="4264560" y="3882600"/>
            <a:ext cx="35071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800" spc="-1" strike="noStrike">
                <a:solidFill>
                  <a:srgbClr val="000000"/>
                </a:solidFill>
                <a:latin typeface="Arial"/>
                <a:ea typeface="Arial"/>
              </a:rPr>
              <a:t>?????????</a:t>
            </a:r>
            <a:endParaRPr b="0" lang="en-US" sz="1800" spc="-1" strike="noStrike">
              <a:latin typeface="Arial"/>
            </a:endParaRPr>
          </a:p>
        </p:txBody>
      </p:sp>
      <p:graphicFrame>
        <p:nvGraphicFramePr>
          <p:cNvPr id="618" name="Google Shape;965;p85"/>
          <p:cNvGraphicFramePr/>
          <p:nvPr/>
        </p:nvGraphicFramePr>
        <p:xfrm>
          <a:off x="2970720" y="4469040"/>
          <a:ext cx="6095160" cy="365760"/>
        </p:xfrm>
        <a:graphic>
          <a:graphicData uri="http://schemas.openxmlformats.org/drawingml/2006/table">
            <a:tbl>
              <a:tblPr/>
              <a:tblGrid>
                <a:gridCol w="3047760"/>
                <a:gridCol w="3047760"/>
              </a:tblGrid>
              <a:tr h="228600">
                <a:tc>
                  <a:txBody>
                    <a:bodyPr anchor="t">
                      <a:noAutofit/>
                    </a:bodyPr>
                    <a:p>
                      <a:pPr algn="ct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gn="ctr">
                        <a:lnSpc>
                          <a:spcPct val="100000"/>
                        </a:lnSpc>
                        <a:buNone/>
                        <a:tabLst>
                          <a:tab algn="l" pos="0"/>
                        </a:tabLst>
                      </a:pPr>
                      <a:r>
                        <a:rPr b="1" lang="en-US" sz="1800" spc="-1" strike="noStrike">
                          <a:solidFill>
                            <a:srgbClr val="ffffff"/>
                          </a:solidFill>
                          <a:latin typeface="Arial"/>
                          <a:ea typeface="Arial"/>
                        </a:rPr>
                        <a:t>name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bl>
          </a:graphicData>
        </a:graphic>
      </p:graphicFrame>
      <p:sp>
        <p:nvSpPr>
          <p:cNvPr id="619" name="Google Shape;966;p85"/>
          <p:cNvSpPr/>
          <p:nvPr/>
        </p:nvSpPr>
        <p:spPr>
          <a:xfrm>
            <a:off x="5066640" y="4803840"/>
            <a:ext cx="190296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000000"/>
                </a:solidFill>
                <a:latin typeface="Courier New"/>
                <a:ea typeface="Courier New"/>
              </a:rPr>
              <a:t>cats</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379" dur="indefinite" restart="never" nodeType="tmRoot">
          <p:childTnLst>
            <p:seq>
              <p:cTn id="1380" dur="indefinite" nodeType="mainSeq">
                <p:childTnLst>
                  <p:par>
                    <p:cTn id="1381" fill="hold">
                      <p:stCondLst>
                        <p:cond delay="indefinite"/>
                      </p:stCondLst>
                      <p:childTnLst>
                        <p:par>
                          <p:cTn id="1382" fill="hold">
                            <p:stCondLst>
                              <p:cond delay="0"/>
                            </p:stCondLst>
                            <p:childTnLst>
                              <p:par>
                                <p:cTn id="1383" nodeType="clickEffect" fill="hold" presetClass="entr" presetID="1">
                                  <p:stCondLst>
                                    <p:cond delay="0"/>
                                  </p:stCondLst>
                                  <p:childTnLst>
                                    <p:set>
                                      <p:cBhvr>
                                        <p:cTn id="1384" dur="1" fill="hold">
                                          <p:stCondLst>
                                            <p:cond delay="0"/>
                                          </p:stCondLst>
                                        </p:cTn>
                                        <p:tgtEl>
                                          <p:spTgt spid="616"/>
                                        </p:tgtEl>
                                        <p:attrNameLst>
                                          <p:attrName>style.visibility</p:attrName>
                                        </p:attrNameLst>
                                      </p:cBhvr>
                                      <p:to>
                                        <p:strVal val="visible"/>
                                      </p:to>
                                    </p:set>
                                  </p:childTnLst>
                                </p:cTn>
                              </p:par>
                              <p:par>
                                <p:cTn id="1385" nodeType="withEffect" fill="hold" presetClass="entr" presetID="1">
                                  <p:stCondLst>
                                    <p:cond delay="0"/>
                                  </p:stCondLst>
                                  <p:childTnLst>
                                    <p:set>
                                      <p:cBhvr>
                                        <p:cTn id="1386" dur="1" fill="hold">
                                          <p:stCondLst>
                                            <p:cond delay="0"/>
                                          </p:stCondLst>
                                        </p:cTn>
                                        <p:tgtEl>
                                          <p:spTgt spid="617"/>
                                        </p:tgtEl>
                                        <p:attrNameLst>
                                          <p:attrName>style.visibility</p:attrName>
                                        </p:attrNameLst>
                                      </p:cBhvr>
                                      <p:to>
                                        <p:strVal val="visible"/>
                                      </p:to>
                                    </p:set>
                                  </p:childTnLst>
                                </p:cTn>
                              </p:par>
                            </p:childTnLst>
                          </p:cTn>
                        </p:par>
                      </p:childTnLst>
                    </p:cTn>
                  </p:par>
                  <p:par>
                    <p:cTn id="1387" fill="hold">
                      <p:stCondLst>
                        <p:cond delay="indefinite"/>
                      </p:stCondLst>
                      <p:childTnLst>
                        <p:par>
                          <p:cTn id="1388" fill="hold">
                            <p:stCondLst>
                              <p:cond delay="0"/>
                            </p:stCondLst>
                            <p:childTnLst>
                              <p:par>
                                <p:cTn id="1389" nodeType="clickEffect" fill="hold" presetClass="entr" presetID="1">
                                  <p:stCondLst>
                                    <p:cond delay="0"/>
                                  </p:stCondLst>
                                  <p:childTnLst>
                                    <p:set>
                                      <p:cBhvr>
                                        <p:cTn id="1390" dur="1" fill="hold">
                                          <p:stCondLst>
                                            <p:cond delay="0"/>
                                          </p:stCondLst>
                                        </p:cTn>
                                        <p:tgtEl>
                                          <p:spTgt spid="618"/>
                                        </p:tgtEl>
                                        <p:attrNameLst>
                                          <p:attrName>style.visibility</p:attrName>
                                        </p:attrNameLst>
                                      </p:cBhvr>
                                      <p:to>
                                        <p:strVal val="visible"/>
                                      </p:to>
                                    </p:set>
                                  </p:childTnLst>
                                </p:cTn>
                              </p:par>
                              <p:par>
                                <p:cTn id="1391" nodeType="withEffect" fill="hold" presetClass="entr" presetID="1">
                                  <p:stCondLst>
                                    <p:cond delay="0"/>
                                  </p:stCondLst>
                                  <p:childTnLst>
                                    <p:set>
                                      <p:cBhvr>
                                        <p:cTn id="1392" dur="1" fill="hold">
                                          <p:stCondLst>
                                            <p:cond delay="0"/>
                                          </p:stCondLst>
                                        </p:cTn>
                                        <p:tgtEl>
                                          <p:spTgt spid="619"/>
                                        </p:tgtEl>
                                        <p:attrNameLst>
                                          <p:attrName>style.visibility</p:attrName>
                                        </p:attrNameLst>
                                      </p:cBhvr>
                                      <p:to>
                                        <p:strVal val="visible"/>
                                      </p:to>
                                    </p:set>
                                  </p:childTnLst>
                                </p:cTn>
                              </p:par>
                            </p:childTnLst>
                          </p:cTn>
                        </p:par>
                      </p:childTnLst>
                    </p:cTn>
                  </p:par>
                  <p:par>
                    <p:cTn id="1393" fill="hold">
                      <p:stCondLst>
                        <p:cond delay="indefinite"/>
                      </p:stCondLst>
                      <p:childTnLst>
                        <p:par>
                          <p:cTn id="1394" fill="hold">
                            <p:stCondLst>
                              <p:cond delay="0"/>
                            </p:stCondLst>
                            <p:childTnLst>
                              <p:par>
                                <p:cTn id="1395" nodeType="clickEffect" fill="hold" presetClass="entr" presetID="1">
                                  <p:stCondLst>
                                    <p:cond delay="0"/>
                                  </p:stCondLst>
                                  <p:childTnLst>
                                    <p:set>
                                      <p:cBhvr>
                                        <p:cTn id="1396" dur="1" fill="hold">
                                          <p:stCondLst>
                                            <p:cond delay="0"/>
                                          </p:stCondLst>
                                        </p:cTn>
                                        <p:tgtEl>
                                          <p:spTgt spid="614">
                                            <p:txEl>
                                              <p:pRg st="0" end="0"/>
                                            </p:txEl>
                                          </p:spTgt>
                                        </p:tgtEl>
                                        <p:attrNameLst>
                                          <p:attrName>style.visibility</p:attrName>
                                        </p:attrNameLst>
                                      </p:cBhvr>
                                      <p:to>
                                        <p:strVal val="visible"/>
                                      </p:to>
                                    </p:set>
                                  </p:childTnLst>
                                </p:cTn>
                              </p:par>
                            </p:childTnLst>
                          </p:cTn>
                        </p:par>
                      </p:childTnLst>
                    </p:cTn>
                  </p:par>
                  <p:par>
                    <p:cTn id="1397" fill="hold">
                      <p:stCondLst>
                        <p:cond delay="indefinite"/>
                      </p:stCondLst>
                      <p:childTnLst>
                        <p:par>
                          <p:cTn id="1398" fill="hold">
                            <p:stCondLst>
                              <p:cond delay="0"/>
                            </p:stCondLst>
                            <p:childTnLst>
                              <p:par>
                                <p:cTn id="1399" nodeType="clickEffect" fill="hold" presetClass="entr" presetID="1">
                                  <p:stCondLst>
                                    <p:cond delay="0"/>
                                  </p:stCondLst>
                                  <p:childTnLst>
                                    <p:set>
                                      <p:cBhvr>
                                        <p:cTn id="1400" dur="1" fill="hold">
                                          <p:stCondLst>
                                            <p:cond delay="0"/>
                                          </p:stCondLst>
                                        </p:cTn>
                                        <p:tgtEl>
                                          <p:spTgt spid="614">
                                            <p:txEl>
                                              <p:pRg st="1" end="1"/>
                                            </p:txEl>
                                          </p:spTgt>
                                        </p:tgtEl>
                                        <p:attrNameLst>
                                          <p:attrName>style.visibility</p:attrName>
                                        </p:attrNameLst>
                                      </p:cBhvr>
                                      <p:to>
                                        <p:strVal val="visible"/>
                                      </p:to>
                                    </p:set>
                                  </p:childTnLst>
                                </p:cTn>
                              </p:par>
                            </p:childTnLst>
                          </p:cTn>
                        </p:par>
                      </p:childTnLst>
                    </p:cTn>
                  </p:par>
                  <p:par>
                    <p:cTn id="1401" fill="hold">
                      <p:stCondLst>
                        <p:cond delay="indefinite"/>
                      </p:stCondLst>
                      <p:childTnLst>
                        <p:par>
                          <p:cTn id="1402" fill="hold">
                            <p:stCondLst>
                              <p:cond delay="0"/>
                            </p:stCondLst>
                            <p:childTnLst>
                              <p:par>
                                <p:cTn id="1403" nodeType="clickEffect" fill="hold" presetClass="entr" presetID="1">
                                  <p:stCondLst>
                                    <p:cond delay="0"/>
                                  </p:stCondLst>
                                  <p:childTnLst>
                                    <p:set>
                                      <p:cBhvr>
                                        <p:cTn id="1404" dur="1" fill="hold">
                                          <p:stCondLst>
                                            <p:cond delay="0"/>
                                          </p:stCondLst>
                                        </p:cTn>
                                        <p:tgtEl>
                                          <p:spTgt spid="61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CRASH COURSE IN SQL (IN PYTHON)</a:t>
            </a:r>
            <a:endParaRPr b="0" lang="en-US" sz="3600" spc="-1" strike="noStrike">
              <a:latin typeface="Arial"/>
            </a:endParaRPr>
          </a:p>
        </p:txBody>
      </p:sp>
      <p:sp>
        <p:nvSpPr>
          <p:cNvPr id="621" name="PlaceHolder 2"/>
          <p:cNvSpPr>
            <a:spLocks noGrp="1"/>
          </p:cNvSpPr>
          <p:nvPr>
            <p:ph type="sldNum" idx="83"/>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DECB6D70-1B4C-4723-AF97-732F7601F418}"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622" name="Google Shape;973;p86"/>
          <p:cNvSpPr/>
          <p:nvPr/>
        </p:nvSpPr>
        <p:spPr>
          <a:xfrm>
            <a:off x="1981080" y="1629360"/>
            <a:ext cx="7996680" cy="13230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600" spc="-1" strike="noStrike">
                <a:solidFill>
                  <a:srgbClr val="92d050"/>
                </a:solidFill>
                <a:latin typeface="Courier New"/>
                <a:ea typeface="Courier New"/>
              </a:rPr>
              <a:t># Insert into the table</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cursor.execute(“INSERT INTO cats VALUE (1, ’Megabyte’)”)</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cursor.execute(“INSERT INTO cats VALUE (2, ‘Meowly Cyrus’)”)</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cursor.execute(“INSERT INTO cats VALUE (3, ‘Fuzz Aldrin’)”)</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conn.commit()</a:t>
            </a:r>
            <a:endParaRPr b="0" lang="en-US" sz="1600" spc="-1" strike="noStrike">
              <a:latin typeface="Arial"/>
            </a:endParaRPr>
          </a:p>
        </p:txBody>
      </p:sp>
      <p:graphicFrame>
        <p:nvGraphicFramePr>
          <p:cNvPr id="623" name="Google Shape;974;p86"/>
          <p:cNvGraphicFramePr/>
          <p:nvPr/>
        </p:nvGraphicFramePr>
        <p:xfrm>
          <a:off x="4012200" y="3072960"/>
          <a:ext cx="3557880" cy="1342080"/>
        </p:xfrm>
        <a:graphic>
          <a:graphicData uri="http://schemas.openxmlformats.org/drawingml/2006/table">
            <a:tbl>
              <a:tblPr/>
              <a:tblGrid>
                <a:gridCol w="1199160"/>
                <a:gridCol w="235908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name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Meowly Cyrus</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880">
                <a:tc>
                  <a:txBody>
                    <a:bodyPr anchor="t">
                      <a:noAutofit/>
                    </a:bodyPr>
                    <a:p>
                      <a:pPr>
                        <a:lnSpc>
                          <a:spcPct val="100000"/>
                        </a:lnSpc>
                        <a:buNone/>
                        <a:tabLst>
                          <a:tab algn="l" pos="0"/>
                        </a:tabLst>
                      </a:pPr>
                      <a:r>
                        <a:rPr b="0" lang="en-US" sz="1600" spc="-1" strike="noStrike">
                          <a:solidFill>
                            <a:srgbClr val="000000"/>
                          </a:solidFill>
                          <a:latin typeface="Arial"/>
                          <a:ea typeface="Arial"/>
                        </a:rPr>
                        <a:t>3</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Fuzz Aldrin</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624" name="Google Shape;975;p86"/>
          <p:cNvSpPr/>
          <p:nvPr/>
        </p:nvSpPr>
        <p:spPr>
          <a:xfrm>
            <a:off x="1981080" y="4535640"/>
            <a:ext cx="7996680" cy="87408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600" spc="-1" strike="noStrike">
                <a:solidFill>
                  <a:srgbClr val="92d050"/>
                </a:solidFill>
                <a:latin typeface="Courier New"/>
                <a:ea typeface="Courier New"/>
              </a:rPr>
              <a:t># Delete row(s) from the table</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cursor.execute(“DELETE FROM cats WHERE id == 2”);</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conn.commit()</a:t>
            </a:r>
            <a:endParaRPr b="0" lang="en-US" sz="1600" spc="-1" strike="noStrike">
              <a:latin typeface="Arial"/>
            </a:endParaRPr>
          </a:p>
        </p:txBody>
      </p:sp>
      <p:graphicFrame>
        <p:nvGraphicFramePr>
          <p:cNvPr id="625" name="Google Shape;976;p86"/>
          <p:cNvGraphicFramePr/>
          <p:nvPr/>
        </p:nvGraphicFramePr>
        <p:xfrm>
          <a:off x="4012200" y="5494680"/>
          <a:ext cx="3557880" cy="1006200"/>
        </p:xfrm>
        <a:graphic>
          <a:graphicData uri="http://schemas.openxmlformats.org/drawingml/2006/table">
            <a:tbl>
              <a:tblPr/>
              <a:tblGrid>
                <a:gridCol w="1199160"/>
                <a:gridCol w="235908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name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3</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Fuzz Aldrin</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626" name="Google Shape;977;p86"/>
          <p:cNvSpPr/>
          <p:nvPr/>
        </p:nvSpPr>
        <p:spPr>
          <a:xfrm>
            <a:off x="9505800" y="4700160"/>
            <a:ext cx="1964520" cy="1964520"/>
          </a:xfrm>
          <a:prstGeom prst="roundRect">
            <a:avLst>
              <a:gd name="adj" fmla="val 8594"/>
            </a:avLst>
          </a:prstGeom>
          <a:blipFill rotWithShape="0">
            <a:blip r:embed="rId1"/>
            <a:srcRect/>
            <a:stretch/>
          </a:blipFill>
          <a:ln w="0">
            <a:noFill/>
          </a:ln>
        </p:spPr>
        <p:style>
          <a:lnRef idx="0"/>
          <a:fillRef idx="0"/>
          <a:effectRef idx="0"/>
          <a:fontRef idx="minor"/>
        </p:style>
      </p:sp>
      <p:sp>
        <p:nvSpPr>
          <p:cNvPr id="627" name="Google Shape;978;p86"/>
          <p:cNvSpPr/>
          <p:nvPr/>
        </p:nvSpPr>
        <p:spPr>
          <a:xfrm>
            <a:off x="257400" y="2743560"/>
            <a:ext cx="1857240" cy="2321640"/>
          </a:xfrm>
          <a:prstGeom prst="roundRect">
            <a:avLst>
              <a:gd name="adj" fmla="val 8594"/>
            </a:avLst>
          </a:prstGeom>
          <a:blipFill rotWithShape="0">
            <a:blip r:embed="rId2"/>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405" dur="indefinite" restart="never" nodeType="tmRoot">
          <p:childTnLst>
            <p:seq>
              <p:cTn id="1406" dur="indefinite" nodeType="mainSeq">
                <p:childTnLst>
                  <p:par>
                    <p:cTn id="1407" fill="hold">
                      <p:stCondLst>
                        <p:cond delay="indefinite"/>
                      </p:stCondLst>
                      <p:childTnLst>
                        <p:par>
                          <p:cTn id="1408" fill="hold">
                            <p:stCondLst>
                              <p:cond delay="0"/>
                            </p:stCondLst>
                            <p:childTnLst>
                              <p:par>
                                <p:cTn id="1409" nodeType="clickEffect" fill="hold" presetClass="entr" presetID="1">
                                  <p:stCondLst>
                                    <p:cond delay="0"/>
                                  </p:stCondLst>
                                  <p:childTnLst>
                                    <p:set>
                                      <p:cBhvr>
                                        <p:cTn id="1410" dur="1" fill="hold">
                                          <p:stCondLst>
                                            <p:cond delay="0"/>
                                          </p:stCondLst>
                                        </p:cTn>
                                        <p:tgtEl>
                                          <p:spTgt spid="622"/>
                                        </p:tgtEl>
                                        <p:attrNameLst>
                                          <p:attrName>style.visibility</p:attrName>
                                        </p:attrNameLst>
                                      </p:cBhvr>
                                      <p:to>
                                        <p:strVal val="visible"/>
                                      </p:to>
                                    </p:set>
                                  </p:childTnLst>
                                </p:cTn>
                              </p:par>
                            </p:childTnLst>
                          </p:cTn>
                        </p:par>
                      </p:childTnLst>
                    </p:cTn>
                  </p:par>
                  <p:par>
                    <p:cTn id="1411" fill="hold">
                      <p:stCondLst>
                        <p:cond delay="indefinite"/>
                      </p:stCondLst>
                      <p:childTnLst>
                        <p:par>
                          <p:cTn id="1412" fill="hold">
                            <p:stCondLst>
                              <p:cond delay="0"/>
                            </p:stCondLst>
                            <p:childTnLst>
                              <p:par>
                                <p:cTn id="1413" nodeType="clickEffect" fill="hold" presetClass="entr" presetID="1">
                                  <p:stCondLst>
                                    <p:cond delay="0"/>
                                  </p:stCondLst>
                                  <p:childTnLst>
                                    <p:set>
                                      <p:cBhvr>
                                        <p:cTn id="1414" dur="1" fill="hold">
                                          <p:stCondLst>
                                            <p:cond delay="0"/>
                                          </p:stCondLst>
                                        </p:cTn>
                                        <p:tgtEl>
                                          <p:spTgt spid="623"/>
                                        </p:tgtEl>
                                        <p:attrNameLst>
                                          <p:attrName>style.visibility</p:attrName>
                                        </p:attrNameLst>
                                      </p:cBhvr>
                                      <p:to>
                                        <p:strVal val="visible"/>
                                      </p:to>
                                    </p:set>
                                  </p:childTnLst>
                                </p:cTn>
                              </p:par>
                            </p:childTnLst>
                          </p:cTn>
                        </p:par>
                      </p:childTnLst>
                    </p:cTn>
                  </p:par>
                  <p:par>
                    <p:cTn id="1415" fill="hold">
                      <p:stCondLst>
                        <p:cond delay="indefinite"/>
                      </p:stCondLst>
                      <p:childTnLst>
                        <p:par>
                          <p:cTn id="1416" fill="hold">
                            <p:stCondLst>
                              <p:cond delay="0"/>
                            </p:stCondLst>
                            <p:childTnLst>
                              <p:par>
                                <p:cTn id="1417" nodeType="clickEffect" fill="hold" presetClass="entr" presetID="1">
                                  <p:stCondLst>
                                    <p:cond delay="0"/>
                                  </p:stCondLst>
                                  <p:childTnLst>
                                    <p:set>
                                      <p:cBhvr>
                                        <p:cTn id="1418" dur="1" fill="hold">
                                          <p:stCondLst>
                                            <p:cond delay="0"/>
                                          </p:stCondLst>
                                        </p:cTn>
                                        <p:tgtEl>
                                          <p:spTgt spid="624"/>
                                        </p:tgtEl>
                                        <p:attrNameLst>
                                          <p:attrName>style.visibility</p:attrName>
                                        </p:attrNameLst>
                                      </p:cBhvr>
                                      <p:to>
                                        <p:strVal val="visible"/>
                                      </p:to>
                                    </p:set>
                                  </p:childTnLst>
                                </p:cTn>
                              </p:par>
                            </p:childTnLst>
                          </p:cTn>
                        </p:par>
                      </p:childTnLst>
                    </p:cTn>
                  </p:par>
                  <p:par>
                    <p:cTn id="1419" fill="hold">
                      <p:stCondLst>
                        <p:cond delay="indefinite"/>
                      </p:stCondLst>
                      <p:childTnLst>
                        <p:par>
                          <p:cTn id="1420" fill="hold">
                            <p:stCondLst>
                              <p:cond delay="0"/>
                            </p:stCondLst>
                            <p:childTnLst>
                              <p:par>
                                <p:cTn id="1421" nodeType="clickEffect" fill="hold" presetClass="entr" presetID="1">
                                  <p:stCondLst>
                                    <p:cond delay="0"/>
                                  </p:stCondLst>
                                  <p:childTnLst>
                                    <p:set>
                                      <p:cBhvr>
                                        <p:cTn id="1422" dur="1" fill="hold">
                                          <p:stCondLst>
                                            <p:cond delay="0"/>
                                          </p:stCondLst>
                                        </p:cTn>
                                        <p:tgtEl>
                                          <p:spTgt spid="625"/>
                                        </p:tgtEl>
                                        <p:attrNameLst>
                                          <p:attrName>style.visibility</p:attrName>
                                        </p:attrNameLst>
                                      </p:cBhvr>
                                      <p:to>
                                        <p:strVal val="visible"/>
                                      </p:to>
                                    </p:set>
                                  </p:childTnLst>
                                </p:cTn>
                              </p:par>
                              <p:par>
                                <p:cTn id="1423" nodeType="withEffect" fill="hold" presetClass="entr" presetID="1">
                                  <p:stCondLst>
                                    <p:cond delay="0"/>
                                  </p:stCondLst>
                                  <p:childTnLst>
                                    <p:set>
                                      <p:cBhvr>
                                        <p:cTn id="1424" dur="1" fill="hold">
                                          <p:stCondLst>
                                            <p:cond delay="0"/>
                                          </p:stCondLst>
                                        </p:cTn>
                                        <p:tgtEl>
                                          <p:spTgt spid="626"/>
                                        </p:tgtEl>
                                        <p:attrNameLst>
                                          <p:attrName>style.visibility</p:attrName>
                                        </p:attrNameLst>
                                      </p:cBhvr>
                                      <p:to>
                                        <p:strVal val="visible"/>
                                      </p:to>
                                    </p:set>
                                  </p:childTnLst>
                                </p:cTn>
                              </p:par>
                              <p:par>
                                <p:cTn id="1425" nodeType="withEffect" fill="hold" presetClass="entr" presetID="1">
                                  <p:stCondLst>
                                    <p:cond delay="0"/>
                                  </p:stCondLst>
                                  <p:childTnLst>
                                    <p:set>
                                      <p:cBhvr>
                                        <p:cTn id="1426"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CRASH COURSE IN SQL (IN PYTHON)</a:t>
            </a:r>
            <a:endParaRPr b="0" lang="en-US" sz="3600" spc="-1" strike="noStrike">
              <a:latin typeface="Arial"/>
            </a:endParaRPr>
          </a:p>
        </p:txBody>
      </p:sp>
      <p:sp>
        <p:nvSpPr>
          <p:cNvPr id="629" name="PlaceHolder 2"/>
          <p:cNvSpPr>
            <a:spLocks noGrp="1"/>
          </p:cNvSpPr>
          <p:nvPr>
            <p:ph/>
          </p:nvPr>
        </p:nvSpPr>
        <p:spPr>
          <a:xfrm>
            <a:off x="609480" y="4754520"/>
            <a:ext cx="10159200" cy="137088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index_col=“id”: treat column with label “id” as an index</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index_col=1: treat column #1 (i.e., “name”) as an index</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(Can also do multi-indexing.)</a:t>
            </a:r>
            <a:endParaRPr b="0" lang="en-US" sz="2000" spc="-1" strike="noStrike">
              <a:latin typeface="Arial"/>
            </a:endParaRPr>
          </a:p>
        </p:txBody>
      </p:sp>
      <p:sp>
        <p:nvSpPr>
          <p:cNvPr id="630" name="PlaceHolder 3"/>
          <p:cNvSpPr>
            <a:spLocks noGrp="1"/>
          </p:cNvSpPr>
          <p:nvPr>
            <p:ph type="sldNum" idx="84"/>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297DF428-0BD3-4ED6-A3C1-20BAEA9AA335}"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631" name="Google Shape;986;p87"/>
          <p:cNvSpPr/>
          <p:nvPr/>
        </p:nvSpPr>
        <p:spPr>
          <a:xfrm>
            <a:off x="1981080" y="1629360"/>
            <a:ext cx="7996680" cy="97848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600" spc="-1" strike="noStrike">
                <a:solidFill>
                  <a:srgbClr val="92d050"/>
                </a:solidFill>
                <a:latin typeface="Courier New"/>
                <a:ea typeface="Courier New"/>
              </a:rPr>
              <a:t># Read all rows from a table</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for row in cursor.execute(”SELECT * FROM cats”):</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    </a:t>
            </a:r>
            <a:r>
              <a:rPr b="0" lang="en-US" sz="1600" spc="-1" strike="noStrike">
                <a:solidFill>
                  <a:srgbClr val="ffffff"/>
                </a:solidFill>
                <a:latin typeface="Courier New"/>
                <a:ea typeface="Courier New"/>
              </a:rPr>
              <a:t>print(row)</a:t>
            </a:r>
            <a:endParaRPr b="0" lang="en-US" sz="1600" spc="-1" strike="noStrike">
              <a:latin typeface="Arial"/>
            </a:endParaRPr>
          </a:p>
        </p:txBody>
      </p:sp>
      <p:sp>
        <p:nvSpPr>
          <p:cNvPr id="632" name="Google Shape;987;p87"/>
          <p:cNvSpPr/>
          <p:nvPr/>
        </p:nvSpPr>
        <p:spPr>
          <a:xfrm>
            <a:off x="1981080" y="2713320"/>
            <a:ext cx="7996680" cy="6739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600" spc="-1" strike="noStrike">
                <a:solidFill>
                  <a:srgbClr val="92d050"/>
                </a:solidFill>
                <a:latin typeface="Courier New"/>
                <a:ea typeface="Courier New"/>
              </a:rPr>
              <a:t># Read all rows into pandas DataFrame</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pd.read_sql_query(“SELECT * FROM cats”, conn, index_col=”id”)</a:t>
            </a:r>
            <a:endParaRPr b="0" lang="en-US" sz="1600" spc="-1" strike="noStrike">
              <a:latin typeface="Arial"/>
            </a:endParaRPr>
          </a:p>
        </p:txBody>
      </p:sp>
      <p:graphicFrame>
        <p:nvGraphicFramePr>
          <p:cNvPr id="633" name="Google Shape;988;p87"/>
          <p:cNvGraphicFramePr/>
          <p:nvPr/>
        </p:nvGraphicFramePr>
        <p:xfrm>
          <a:off x="4012200" y="3521520"/>
          <a:ext cx="3557880" cy="1006200"/>
        </p:xfrm>
        <a:graphic>
          <a:graphicData uri="http://schemas.openxmlformats.org/drawingml/2006/table">
            <a:tbl>
              <a:tblPr/>
              <a:tblGrid>
                <a:gridCol w="1199160"/>
                <a:gridCol w="235908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name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3</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Fuzz Aldrin</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mc:AlternateContent>
    <mc:Choice Requires="p14">
      <p:transition spd="slow" p14:dur="2000"/>
    </mc:Choice>
    <mc:Fallback>
      <p:transition spd="slow"/>
    </mc:Fallback>
  </mc:AlternateContent>
  <p:timing>
    <p:tnLst>
      <p:par>
        <p:cTn id="1427" dur="indefinite" restart="never" nodeType="tmRoot">
          <p:childTnLst>
            <p:seq>
              <p:cTn id="1428" dur="indefinite" nodeType="mainSeq">
                <p:childTnLst>
                  <p:par>
                    <p:cTn id="1429" fill="hold">
                      <p:stCondLst>
                        <p:cond delay="indefinite"/>
                      </p:stCondLst>
                      <p:childTnLst>
                        <p:par>
                          <p:cTn id="1430" fill="hold">
                            <p:stCondLst>
                              <p:cond delay="0"/>
                            </p:stCondLst>
                            <p:childTnLst>
                              <p:par>
                                <p:cTn id="1431" nodeType="clickEffect" fill="hold" presetClass="entr" presetID="1">
                                  <p:stCondLst>
                                    <p:cond delay="0"/>
                                  </p:stCondLst>
                                  <p:childTnLst>
                                    <p:set>
                                      <p:cBhvr>
                                        <p:cTn id="1432" dur="1" fill="hold">
                                          <p:stCondLst>
                                            <p:cond delay="0"/>
                                          </p:stCondLst>
                                        </p:cTn>
                                        <p:tgtEl>
                                          <p:spTgt spid="631"/>
                                        </p:tgtEl>
                                        <p:attrNameLst>
                                          <p:attrName>style.visibility</p:attrName>
                                        </p:attrNameLst>
                                      </p:cBhvr>
                                      <p:to>
                                        <p:strVal val="visible"/>
                                      </p:to>
                                    </p:set>
                                  </p:childTnLst>
                                </p:cTn>
                              </p:par>
                            </p:childTnLst>
                          </p:cTn>
                        </p:par>
                      </p:childTnLst>
                    </p:cTn>
                  </p:par>
                  <p:par>
                    <p:cTn id="1433" fill="hold">
                      <p:stCondLst>
                        <p:cond delay="indefinite"/>
                      </p:stCondLst>
                      <p:childTnLst>
                        <p:par>
                          <p:cTn id="1434" fill="hold">
                            <p:stCondLst>
                              <p:cond delay="0"/>
                            </p:stCondLst>
                            <p:childTnLst>
                              <p:par>
                                <p:cTn id="1435" nodeType="clickEffect" fill="hold" presetClass="entr" presetID="1">
                                  <p:stCondLst>
                                    <p:cond delay="0"/>
                                  </p:stCondLst>
                                  <p:childTnLst>
                                    <p:set>
                                      <p:cBhvr>
                                        <p:cTn id="1436" dur="1" fill="hold">
                                          <p:stCondLst>
                                            <p:cond delay="0"/>
                                          </p:stCondLst>
                                        </p:cTn>
                                        <p:tgtEl>
                                          <p:spTgt spid="632"/>
                                        </p:tgtEl>
                                        <p:attrNameLst>
                                          <p:attrName>style.visibility</p:attrName>
                                        </p:attrNameLst>
                                      </p:cBhvr>
                                      <p:to>
                                        <p:strVal val="visible"/>
                                      </p:to>
                                    </p:set>
                                  </p:childTnLst>
                                </p:cTn>
                              </p:par>
                            </p:childTnLst>
                          </p:cTn>
                        </p:par>
                      </p:childTnLst>
                    </p:cTn>
                  </p:par>
                  <p:par>
                    <p:cTn id="1437" fill="hold">
                      <p:stCondLst>
                        <p:cond delay="indefinite"/>
                      </p:stCondLst>
                      <p:childTnLst>
                        <p:par>
                          <p:cTn id="1438" fill="hold">
                            <p:stCondLst>
                              <p:cond delay="0"/>
                            </p:stCondLst>
                            <p:childTnLst>
                              <p:par>
                                <p:cTn id="1439" nodeType="clickEffect" fill="hold" presetClass="entr" presetID="1">
                                  <p:stCondLst>
                                    <p:cond delay="0"/>
                                  </p:stCondLst>
                                  <p:childTnLst>
                                    <p:set>
                                      <p:cBhvr>
                                        <p:cTn id="1440" dur="1" fill="hold">
                                          <p:stCondLst>
                                            <p:cond delay="0"/>
                                          </p:stCondLst>
                                        </p:cTn>
                                        <p:tgtEl>
                                          <p:spTgt spid="633"/>
                                        </p:tgtEl>
                                        <p:attrNameLst>
                                          <p:attrName>style.visibility</p:attrName>
                                        </p:attrNameLst>
                                      </p:cBhvr>
                                      <p:to>
                                        <p:strVal val="visible"/>
                                      </p:to>
                                    </p:set>
                                  </p:childTnLst>
                                </p:cTn>
                              </p:par>
                            </p:childTnLst>
                          </p:cTn>
                        </p:par>
                      </p:childTnLst>
                    </p:cTn>
                  </p:par>
                  <p:par>
                    <p:cTn id="1441" fill="hold">
                      <p:stCondLst>
                        <p:cond delay="indefinite"/>
                      </p:stCondLst>
                      <p:childTnLst>
                        <p:par>
                          <p:cTn id="1442" fill="hold">
                            <p:stCondLst>
                              <p:cond delay="0"/>
                            </p:stCondLst>
                            <p:childTnLst>
                              <p:par>
                                <p:cTn id="1443" nodeType="clickEffect" fill="hold" presetClass="entr" presetID="1">
                                  <p:stCondLst>
                                    <p:cond delay="0"/>
                                  </p:stCondLst>
                                  <p:childTnLst>
                                    <p:set>
                                      <p:cBhvr>
                                        <p:cTn id="1444"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1445" fill="hold">
                      <p:stCondLst>
                        <p:cond delay="indefinite"/>
                      </p:stCondLst>
                      <p:childTnLst>
                        <p:par>
                          <p:cTn id="1446" fill="hold">
                            <p:stCondLst>
                              <p:cond delay="0"/>
                            </p:stCondLst>
                            <p:childTnLst>
                              <p:par>
                                <p:cTn id="1447" nodeType="clickEffect" fill="hold" presetClass="entr" presetID="1">
                                  <p:stCondLst>
                                    <p:cond delay="0"/>
                                  </p:stCondLst>
                                  <p:childTnLst>
                                    <p:set>
                                      <p:cBhvr>
                                        <p:cTn id="1448"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par>
                    <p:cTn id="1449" fill="hold">
                      <p:stCondLst>
                        <p:cond delay="indefinite"/>
                      </p:stCondLst>
                      <p:childTnLst>
                        <p:par>
                          <p:cTn id="1450" fill="hold">
                            <p:stCondLst>
                              <p:cond delay="0"/>
                            </p:stCondLst>
                            <p:childTnLst>
                              <p:par>
                                <p:cTn id="1451" nodeType="clickEffect" fill="hold" presetClass="entr" presetID="1">
                                  <p:stCondLst>
                                    <p:cond delay="0"/>
                                  </p:stCondLst>
                                  <p:childTnLst>
                                    <p:set>
                                      <p:cBhvr>
                                        <p:cTn id="1452"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JOINING DATA</a:t>
            </a:r>
            <a:endParaRPr b="0" lang="en-US" sz="3600" spc="-1" strike="noStrike">
              <a:latin typeface="Arial"/>
            </a:endParaRPr>
          </a:p>
        </p:txBody>
      </p:sp>
      <p:sp>
        <p:nvSpPr>
          <p:cNvPr id="635"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A </a:t>
            </a:r>
            <a:r>
              <a:rPr b="1" lang="en-US" sz="2000" spc="-1" strike="noStrike">
                <a:solidFill>
                  <a:srgbClr val="d1282e"/>
                </a:solidFill>
                <a:latin typeface="Arial"/>
                <a:ea typeface="Arial"/>
              </a:rPr>
              <a:t>join</a:t>
            </a:r>
            <a:r>
              <a:rPr b="1" lang="en-US" sz="2000" spc="-1" strike="noStrike">
                <a:solidFill>
                  <a:srgbClr val="000000"/>
                </a:solidFill>
                <a:latin typeface="Arial"/>
                <a:ea typeface="Arial"/>
              </a:rPr>
              <a:t> operation merges two or more tables into a single relation.  Different ways of doing this: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Inner</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Left</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Right</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Full Outer</a:t>
            </a: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Join operations are done </a:t>
            </a:r>
            <a:r>
              <a:rPr b="1" lang="en-US" sz="2000" spc="-1" strike="noStrike">
                <a:solidFill>
                  <a:srgbClr val="d1282e"/>
                </a:solidFill>
                <a:latin typeface="Arial"/>
                <a:ea typeface="Arial"/>
              </a:rPr>
              <a:t>on</a:t>
            </a:r>
            <a:r>
              <a:rPr b="1" lang="en-US" sz="2000" spc="-1" strike="noStrike">
                <a:solidFill>
                  <a:srgbClr val="000000"/>
                </a:solidFill>
                <a:latin typeface="Arial"/>
                <a:ea typeface="Arial"/>
              </a:rPr>
              <a:t> columns that explicitly link the tables together</a:t>
            </a:r>
            <a:endParaRPr b="0" lang="en-US" sz="2000" spc="-1" strike="noStrike">
              <a:latin typeface="Arial"/>
            </a:endParaRPr>
          </a:p>
        </p:txBody>
      </p:sp>
      <p:sp>
        <p:nvSpPr>
          <p:cNvPr id="636" name="PlaceHolder 3"/>
          <p:cNvSpPr>
            <a:spLocks noGrp="1"/>
          </p:cNvSpPr>
          <p:nvPr>
            <p:ph type="sldNum" idx="85"/>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638250D6-91B8-4B24-9B1D-F05DC0903A08}"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453" dur="indefinite" restart="never" nodeType="tmRoot">
          <p:childTnLst>
            <p:seq>
              <p:cTn id="1454" dur="indefinite" nodeType="mainSeq">
                <p:childTnLst>
                  <p:par>
                    <p:cTn id="1455" fill="hold">
                      <p:stCondLst>
                        <p:cond delay="indefinite"/>
                      </p:stCondLst>
                      <p:childTnLst>
                        <p:par>
                          <p:cTn id="1456" fill="hold">
                            <p:stCondLst>
                              <p:cond delay="0"/>
                            </p:stCondLst>
                            <p:childTnLst>
                              <p:par>
                                <p:cTn id="1457" nodeType="clickEffect" fill="hold" presetClass="entr" presetID="1">
                                  <p:stCondLst>
                                    <p:cond delay="0"/>
                                  </p:stCondLst>
                                  <p:childTnLst>
                                    <p:set>
                                      <p:cBhvr>
                                        <p:cTn id="1458" dur="1" fill="hold">
                                          <p:stCondLst>
                                            <p:cond delay="0"/>
                                          </p:stCondLst>
                                        </p:cTn>
                                        <p:tgtEl>
                                          <p:spTgt spid="635">
                                            <p:txEl>
                                              <p:pRg st="0" end="0"/>
                                            </p:txEl>
                                          </p:spTgt>
                                        </p:tgtEl>
                                        <p:attrNameLst>
                                          <p:attrName>style.visibility</p:attrName>
                                        </p:attrNameLst>
                                      </p:cBhvr>
                                      <p:to>
                                        <p:strVal val="visible"/>
                                      </p:to>
                                    </p:set>
                                  </p:childTnLst>
                                </p:cTn>
                              </p:par>
                            </p:childTnLst>
                          </p:cTn>
                        </p:par>
                      </p:childTnLst>
                    </p:cTn>
                  </p:par>
                  <p:par>
                    <p:cTn id="1459" fill="hold">
                      <p:stCondLst>
                        <p:cond delay="indefinite"/>
                      </p:stCondLst>
                      <p:childTnLst>
                        <p:par>
                          <p:cTn id="1460" fill="hold">
                            <p:stCondLst>
                              <p:cond delay="0"/>
                            </p:stCondLst>
                            <p:childTnLst>
                              <p:par>
                                <p:cTn id="1461" nodeType="clickEffect" fill="hold" presetClass="entr" presetID="1">
                                  <p:stCondLst>
                                    <p:cond delay="0"/>
                                  </p:stCondLst>
                                  <p:childTnLst>
                                    <p:set>
                                      <p:cBhvr>
                                        <p:cTn id="1462" dur="1" fill="hold">
                                          <p:stCondLst>
                                            <p:cond delay="0"/>
                                          </p:stCondLst>
                                        </p:cTn>
                                        <p:tgtEl>
                                          <p:spTgt spid="635">
                                            <p:txEl>
                                              <p:pRg st="1" end="1"/>
                                            </p:txEl>
                                          </p:spTgt>
                                        </p:tgtEl>
                                        <p:attrNameLst>
                                          <p:attrName>style.visibility</p:attrName>
                                        </p:attrNameLst>
                                      </p:cBhvr>
                                      <p:to>
                                        <p:strVal val="visible"/>
                                      </p:to>
                                    </p:set>
                                  </p:childTnLst>
                                </p:cTn>
                              </p:par>
                            </p:childTnLst>
                          </p:cTn>
                        </p:par>
                      </p:childTnLst>
                    </p:cTn>
                  </p:par>
                  <p:par>
                    <p:cTn id="1463" fill="hold">
                      <p:stCondLst>
                        <p:cond delay="indefinite"/>
                      </p:stCondLst>
                      <p:childTnLst>
                        <p:par>
                          <p:cTn id="1464" fill="hold">
                            <p:stCondLst>
                              <p:cond delay="0"/>
                            </p:stCondLst>
                            <p:childTnLst>
                              <p:par>
                                <p:cTn id="1465" nodeType="clickEffect" fill="hold" presetClass="entr" presetID="1">
                                  <p:stCondLst>
                                    <p:cond delay="0"/>
                                  </p:stCondLst>
                                  <p:childTnLst>
                                    <p:set>
                                      <p:cBhvr>
                                        <p:cTn id="1466" dur="1" fill="hold">
                                          <p:stCondLst>
                                            <p:cond delay="0"/>
                                          </p:stCondLst>
                                        </p:cTn>
                                        <p:tgtEl>
                                          <p:spTgt spid="635">
                                            <p:txEl>
                                              <p:pRg st="2" end="2"/>
                                            </p:txEl>
                                          </p:spTgt>
                                        </p:tgtEl>
                                        <p:attrNameLst>
                                          <p:attrName>style.visibility</p:attrName>
                                        </p:attrNameLst>
                                      </p:cBhvr>
                                      <p:to>
                                        <p:strVal val="visible"/>
                                      </p:to>
                                    </p:set>
                                  </p:childTnLst>
                                </p:cTn>
                              </p:par>
                            </p:childTnLst>
                          </p:cTn>
                        </p:par>
                      </p:childTnLst>
                    </p:cTn>
                  </p:par>
                  <p:par>
                    <p:cTn id="1467" fill="hold">
                      <p:stCondLst>
                        <p:cond delay="indefinite"/>
                      </p:stCondLst>
                      <p:childTnLst>
                        <p:par>
                          <p:cTn id="1468" fill="hold">
                            <p:stCondLst>
                              <p:cond delay="0"/>
                            </p:stCondLst>
                            <p:childTnLst>
                              <p:par>
                                <p:cTn id="1469" nodeType="clickEffect" fill="hold" presetClass="entr" presetID="1">
                                  <p:stCondLst>
                                    <p:cond delay="0"/>
                                  </p:stCondLst>
                                  <p:childTnLst>
                                    <p:set>
                                      <p:cBhvr>
                                        <p:cTn id="1470" dur="1" fill="hold">
                                          <p:stCondLst>
                                            <p:cond delay="0"/>
                                          </p:stCondLst>
                                        </p:cTn>
                                        <p:tgtEl>
                                          <p:spTgt spid="635">
                                            <p:txEl>
                                              <p:pRg st="3" end="3"/>
                                            </p:txEl>
                                          </p:spTgt>
                                        </p:tgtEl>
                                        <p:attrNameLst>
                                          <p:attrName>style.visibility</p:attrName>
                                        </p:attrNameLst>
                                      </p:cBhvr>
                                      <p:to>
                                        <p:strVal val="visible"/>
                                      </p:to>
                                    </p:set>
                                  </p:childTnLst>
                                </p:cTn>
                              </p:par>
                            </p:childTnLst>
                          </p:cTn>
                        </p:par>
                      </p:childTnLst>
                    </p:cTn>
                  </p:par>
                  <p:par>
                    <p:cTn id="1471" fill="hold">
                      <p:stCondLst>
                        <p:cond delay="indefinite"/>
                      </p:stCondLst>
                      <p:childTnLst>
                        <p:par>
                          <p:cTn id="1472" fill="hold">
                            <p:stCondLst>
                              <p:cond delay="0"/>
                            </p:stCondLst>
                            <p:childTnLst>
                              <p:par>
                                <p:cTn id="1473" nodeType="clickEffect" fill="hold" presetClass="entr" presetID="1">
                                  <p:stCondLst>
                                    <p:cond delay="0"/>
                                  </p:stCondLst>
                                  <p:childTnLst>
                                    <p:set>
                                      <p:cBhvr>
                                        <p:cTn id="1474" dur="1" fill="hold">
                                          <p:stCondLst>
                                            <p:cond delay="0"/>
                                          </p:stCondLst>
                                        </p:cTn>
                                        <p:tgtEl>
                                          <p:spTgt spid="635">
                                            <p:txEl>
                                              <p:pRg st="4" end="4"/>
                                            </p:txEl>
                                          </p:spTgt>
                                        </p:tgtEl>
                                        <p:attrNameLst>
                                          <p:attrName>style.visibility</p:attrName>
                                        </p:attrNameLst>
                                      </p:cBhvr>
                                      <p:to>
                                        <p:strVal val="visible"/>
                                      </p:to>
                                    </p:set>
                                  </p:childTnLst>
                                </p:cTn>
                              </p:par>
                            </p:childTnLst>
                          </p:cTn>
                        </p:par>
                      </p:childTnLst>
                    </p:cTn>
                  </p:par>
                  <p:par>
                    <p:cTn id="1475" fill="hold">
                      <p:stCondLst>
                        <p:cond delay="indefinite"/>
                      </p:stCondLst>
                      <p:childTnLst>
                        <p:par>
                          <p:cTn id="1476" fill="hold">
                            <p:stCondLst>
                              <p:cond delay="0"/>
                            </p:stCondLst>
                            <p:childTnLst>
                              <p:par>
                                <p:cTn id="1477" nodeType="clickEffect" fill="hold" presetClass="entr" presetID="1">
                                  <p:stCondLst>
                                    <p:cond delay="0"/>
                                  </p:stCondLst>
                                  <p:childTnLst>
                                    <p:set>
                                      <p:cBhvr>
                                        <p:cTn id="1478" dur="1" fill="hold">
                                          <p:stCondLst>
                                            <p:cond delay="0"/>
                                          </p:stCondLst>
                                        </p:cTn>
                                        <p:tgtEl>
                                          <p:spTgt spid="635">
                                            <p:txEl>
                                              <p:pRg st="5" end="5"/>
                                            </p:txEl>
                                          </p:spTgt>
                                        </p:tgtEl>
                                        <p:attrNameLst>
                                          <p:attrName>style.visibility</p:attrName>
                                        </p:attrNameLst>
                                      </p:cBhvr>
                                      <p:to>
                                        <p:strVal val="visible"/>
                                      </p:to>
                                    </p:set>
                                  </p:childTnLst>
                                </p:cTn>
                              </p:par>
                            </p:childTnLst>
                          </p:cTn>
                        </p:par>
                      </p:childTnLst>
                    </p:cTn>
                  </p:par>
                  <p:par>
                    <p:cTn id="1479" fill="hold">
                      <p:stCondLst>
                        <p:cond delay="indefinite"/>
                      </p:stCondLst>
                      <p:childTnLst>
                        <p:par>
                          <p:cTn id="1480" fill="hold">
                            <p:stCondLst>
                              <p:cond delay="0"/>
                            </p:stCondLst>
                            <p:childTnLst>
                              <p:par>
                                <p:cTn id="1481" nodeType="clickEffect" fill="hold" presetClass="entr" presetID="1">
                                  <p:stCondLst>
                                    <p:cond delay="0"/>
                                  </p:stCondLst>
                                  <p:childTnLst>
                                    <p:set>
                                      <p:cBhvr>
                                        <p:cTn id="1482" dur="1" fill="hold">
                                          <p:stCondLst>
                                            <p:cond delay="0"/>
                                          </p:stCondLst>
                                        </p:cTn>
                                        <p:tgtEl>
                                          <p:spTgt spid="63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GOOGLE IMAGE SEARCH ONE SLIDE SQL JOIN VISUAL</a:t>
            </a:r>
            <a:endParaRPr b="0" lang="en-US" sz="3600" spc="-1" strike="noStrike">
              <a:latin typeface="Arial"/>
            </a:endParaRPr>
          </a:p>
        </p:txBody>
      </p:sp>
      <p:sp>
        <p:nvSpPr>
          <p:cNvPr id="638" name="PlaceHolder 2"/>
          <p:cNvSpPr>
            <a:spLocks noGrp="1"/>
          </p:cNvSpPr>
          <p:nvPr>
            <p:ph type="sldNum" idx="86"/>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E5915A9D-CA85-4407-87AA-4A2C096D2F3E}"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639" name="Google Shape;1004;p89" descr=""/>
          <p:cNvPicPr/>
          <p:nvPr/>
        </p:nvPicPr>
        <p:blipFill>
          <a:blip r:embed="rId1"/>
          <a:stretch/>
        </p:blipFill>
        <p:spPr>
          <a:xfrm>
            <a:off x="2147760" y="1279080"/>
            <a:ext cx="7082640" cy="5150880"/>
          </a:xfrm>
          <a:prstGeom prst="rect">
            <a:avLst/>
          </a:prstGeom>
          <a:ln w="0">
            <a:noFill/>
          </a:ln>
        </p:spPr>
      </p:pic>
      <p:sp>
        <p:nvSpPr>
          <p:cNvPr id="640" name="Google Shape;1005;p89"/>
          <p:cNvSpPr/>
          <p:nvPr/>
        </p:nvSpPr>
        <p:spPr>
          <a:xfrm>
            <a:off x="4092120" y="6534360"/>
            <a:ext cx="733788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600" spc="-1" strike="noStrike">
                <a:solidFill>
                  <a:srgbClr val="7f7f7f"/>
                </a:solidFill>
                <a:latin typeface="Arial"/>
                <a:ea typeface="Arial"/>
              </a:rPr>
              <a:t>Image credit: http://www.dofactory.com/sql/join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INNER JOINS</a:t>
            </a:r>
            <a:endParaRPr b="0" lang="en-US" sz="3600" spc="-1" strike="noStrike">
              <a:latin typeface="Arial"/>
            </a:endParaRPr>
          </a:p>
        </p:txBody>
      </p:sp>
      <p:sp>
        <p:nvSpPr>
          <p:cNvPr id="642" name="PlaceHolder 2"/>
          <p:cNvSpPr>
            <a:spLocks noGrp="1"/>
          </p:cNvSpPr>
          <p:nvPr>
            <p:ph/>
          </p:nvPr>
        </p:nvSpPr>
        <p:spPr>
          <a:xfrm>
            <a:off x="609480" y="4446360"/>
            <a:ext cx="10159200" cy="167904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Inner join returns merged rows that share the </a:t>
            </a:r>
            <a:r>
              <a:rPr b="1" lang="en-US" sz="2000" spc="-1" strike="noStrike">
                <a:solidFill>
                  <a:srgbClr val="d1282e"/>
                </a:solidFill>
                <a:latin typeface="Arial"/>
                <a:ea typeface="Arial"/>
              </a:rPr>
              <a:t>same</a:t>
            </a:r>
            <a:r>
              <a:rPr b="1" lang="en-US" sz="2000" spc="-1" strike="noStrike">
                <a:solidFill>
                  <a:srgbClr val="000000"/>
                </a:solidFill>
                <a:latin typeface="Arial"/>
                <a:ea typeface="Arial"/>
              </a:rPr>
              <a:t> value in the column they are being joined on (</a:t>
            </a:r>
            <a:r>
              <a:rPr b="1" lang="en-US" sz="2000" spc="-1" strike="noStrike">
                <a:solidFill>
                  <a:srgbClr val="000000"/>
                </a:solidFill>
                <a:latin typeface="Courier New"/>
                <a:ea typeface="Courier New"/>
              </a:rPr>
              <a:t>id</a:t>
            </a:r>
            <a:r>
              <a:rPr b="1" lang="en-US" sz="2000" spc="-1" strike="noStrike">
                <a:solidFill>
                  <a:srgbClr val="000000"/>
                </a:solidFill>
                <a:latin typeface="Arial"/>
                <a:ea typeface="Arial"/>
              </a:rPr>
              <a:t> and </a:t>
            </a:r>
            <a:r>
              <a:rPr b="1" lang="en-US" sz="2000" spc="-1" strike="noStrike">
                <a:solidFill>
                  <a:srgbClr val="000000"/>
                </a:solidFill>
                <a:latin typeface="Courier New"/>
                <a:ea typeface="Courier New"/>
              </a:rPr>
              <a:t>cat_id</a:t>
            </a:r>
            <a:r>
              <a:rPr b="1" lang="en-US" sz="2000" spc="-1" strike="noStrike">
                <a:solidFill>
                  <a:srgbClr val="000000"/>
                </a:solidFill>
                <a:latin typeface="Arial"/>
                <a:ea typeface="Arial"/>
              </a:rPr>
              <a:t>).</a:t>
            </a:r>
            <a:endParaRPr b="0" lang="en-US" sz="2000" spc="-1" strike="noStrike">
              <a:latin typeface="Arial"/>
            </a:endParaRPr>
          </a:p>
        </p:txBody>
      </p:sp>
      <p:sp>
        <p:nvSpPr>
          <p:cNvPr id="643" name="PlaceHolder 3"/>
          <p:cNvSpPr>
            <a:spLocks noGrp="1"/>
          </p:cNvSpPr>
          <p:nvPr>
            <p:ph type="sldNum" idx="87"/>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8AF088BE-21BE-4EDF-B378-85627E991489}"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644" name="Google Shape;1013;p90"/>
          <p:cNvGraphicFramePr/>
          <p:nvPr/>
        </p:nvGraphicFramePr>
        <p:xfrm>
          <a:off x="1981080" y="1727280"/>
          <a:ext cx="3557880" cy="2349000"/>
        </p:xfrm>
        <a:graphic>
          <a:graphicData uri="http://schemas.openxmlformats.org/drawingml/2006/table">
            <a:tbl>
              <a:tblPr/>
              <a:tblGrid>
                <a:gridCol w="1199160"/>
                <a:gridCol w="235908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name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Meowly Cyrus</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3</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Fuzz Aldrin</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4</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Chairman Meow</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Anderson Pooper</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6240">
                <a:tc>
                  <a:txBody>
                    <a:bodyPr anchor="t">
                      <a:noAutofit/>
                    </a:bodyPr>
                    <a:p>
                      <a:pPr>
                        <a:lnSpc>
                          <a:spcPct val="100000"/>
                        </a:lnSpc>
                        <a:buNone/>
                        <a:tabLst>
                          <a:tab algn="l" pos="0"/>
                        </a:tabLst>
                      </a:pPr>
                      <a:r>
                        <a:rPr b="0" lang="en-US" sz="1600" spc="-1" strike="noStrike">
                          <a:solidFill>
                            <a:srgbClr val="000000"/>
                          </a:solidFill>
                          <a:latin typeface="Arial"/>
                          <a:ea typeface="Arial"/>
                        </a:rPr>
                        <a:t>6</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Gigabyte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645" name="Google Shape;1014;p90"/>
          <p:cNvGraphicFramePr/>
          <p:nvPr/>
        </p:nvGraphicFramePr>
        <p:xfrm>
          <a:off x="6240960" y="1727280"/>
          <a:ext cx="3557880" cy="1342080"/>
        </p:xfrm>
        <a:graphic>
          <a:graphicData uri="http://schemas.openxmlformats.org/drawingml/2006/table">
            <a:tbl>
              <a:tblPr/>
              <a:tblGrid>
                <a:gridCol w="1199160"/>
                <a:gridCol w="235908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cat_id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last_visit</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02-16-2017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02-14-2017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880">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02-03-2017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pic>
        <p:nvPicPr>
          <p:cNvPr id="646" name="Google Shape;1015;p90" descr=""/>
          <p:cNvPicPr/>
          <p:nvPr/>
        </p:nvPicPr>
        <p:blipFill>
          <a:blip r:embed="rId1"/>
          <a:stretch/>
        </p:blipFill>
        <p:spPr>
          <a:xfrm>
            <a:off x="8565840" y="5733000"/>
            <a:ext cx="1585440" cy="1023840"/>
          </a:xfrm>
          <a:prstGeom prst="rect">
            <a:avLst/>
          </a:prstGeom>
          <a:ln w="0">
            <a:noFill/>
          </a:ln>
        </p:spPr>
      </p:pic>
      <p:sp>
        <p:nvSpPr>
          <p:cNvPr id="647" name="Google Shape;1016;p90"/>
          <p:cNvSpPr/>
          <p:nvPr/>
        </p:nvSpPr>
        <p:spPr>
          <a:xfrm>
            <a:off x="1981080" y="4077000"/>
            <a:ext cx="35575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000000"/>
                </a:solidFill>
                <a:latin typeface="Courier New"/>
                <a:ea typeface="Courier New"/>
              </a:rPr>
              <a:t>cats</a:t>
            </a:r>
            <a:endParaRPr b="0" lang="en-US" sz="1800" spc="-1" strike="noStrike">
              <a:latin typeface="Arial"/>
            </a:endParaRPr>
          </a:p>
        </p:txBody>
      </p:sp>
      <p:sp>
        <p:nvSpPr>
          <p:cNvPr id="648" name="Google Shape;1017;p90"/>
          <p:cNvSpPr/>
          <p:nvPr/>
        </p:nvSpPr>
        <p:spPr>
          <a:xfrm>
            <a:off x="6240960" y="3070080"/>
            <a:ext cx="35575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000000"/>
                </a:solidFill>
                <a:latin typeface="Courier New"/>
                <a:ea typeface="Courier New"/>
              </a:rPr>
              <a:t>visits</a:t>
            </a:r>
            <a:endParaRPr b="0" lang="en-US" sz="1800" spc="-1" strike="noStrike">
              <a:latin typeface="Arial"/>
            </a:endParaRPr>
          </a:p>
        </p:txBody>
      </p:sp>
      <p:graphicFrame>
        <p:nvGraphicFramePr>
          <p:cNvPr id="649" name="Google Shape;1018;p90"/>
          <p:cNvGraphicFramePr/>
          <p:nvPr/>
        </p:nvGraphicFramePr>
        <p:xfrm>
          <a:off x="2807640" y="5295600"/>
          <a:ext cx="5463360" cy="1342080"/>
        </p:xfrm>
        <a:graphic>
          <a:graphicData uri="http://schemas.openxmlformats.org/drawingml/2006/table">
            <a:tbl>
              <a:tblPr/>
              <a:tblGrid>
                <a:gridCol w="1107000"/>
                <a:gridCol w="2178000"/>
                <a:gridCol w="217872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name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last_visit</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02-16-2017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Meowly Cyrus</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02-14-2017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880">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Anderson Pooper</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02-03-2017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mc:AlternateContent>
    <mc:Choice Requires="p14">
      <p:transition spd="slow" p14:dur="2000"/>
    </mc:Choice>
    <mc:Fallback>
      <p:transition spd="slow"/>
    </mc:Fallback>
  </mc:AlternateContent>
  <p:timing>
    <p:tnLst>
      <p:par>
        <p:cTn id="1483" dur="indefinite" restart="never" nodeType="tmRoot">
          <p:childTnLst>
            <p:seq>
              <p:cTn id="1484" dur="indefinite" nodeType="mainSeq">
                <p:childTnLst>
                  <p:par>
                    <p:cTn id="1485" fill="hold">
                      <p:stCondLst>
                        <p:cond delay="indefinite"/>
                      </p:stCondLst>
                      <p:childTnLst>
                        <p:par>
                          <p:cTn id="1486" fill="hold">
                            <p:stCondLst>
                              <p:cond delay="0"/>
                            </p:stCondLst>
                            <p:childTnLst>
                              <p:par>
                                <p:cTn id="1487" nodeType="clickEffect" fill="hold" presetClass="entr" presetID="1">
                                  <p:stCondLst>
                                    <p:cond delay="0"/>
                                  </p:stCondLst>
                                  <p:childTnLst>
                                    <p:set>
                                      <p:cBhvr>
                                        <p:cTn id="1488" dur="1" fill="hold">
                                          <p:stCondLst>
                                            <p:cond delay="0"/>
                                          </p:stCondLst>
                                        </p:cTn>
                                        <p:tgtEl>
                                          <p:spTgt spid="644"/>
                                        </p:tgtEl>
                                        <p:attrNameLst>
                                          <p:attrName>style.visibility</p:attrName>
                                        </p:attrNameLst>
                                      </p:cBhvr>
                                      <p:to>
                                        <p:strVal val="visible"/>
                                      </p:to>
                                    </p:set>
                                  </p:childTnLst>
                                </p:cTn>
                              </p:par>
                              <p:par>
                                <p:cTn id="1489" nodeType="withEffect" fill="hold" presetClass="entr" presetID="1">
                                  <p:stCondLst>
                                    <p:cond delay="0"/>
                                  </p:stCondLst>
                                  <p:childTnLst>
                                    <p:set>
                                      <p:cBhvr>
                                        <p:cTn id="1490" dur="1" fill="hold">
                                          <p:stCondLst>
                                            <p:cond delay="0"/>
                                          </p:stCondLst>
                                        </p:cTn>
                                        <p:tgtEl>
                                          <p:spTgt spid="645"/>
                                        </p:tgtEl>
                                        <p:attrNameLst>
                                          <p:attrName>style.visibility</p:attrName>
                                        </p:attrNameLst>
                                      </p:cBhvr>
                                      <p:to>
                                        <p:strVal val="visible"/>
                                      </p:to>
                                    </p:set>
                                  </p:childTnLst>
                                </p:cTn>
                              </p:par>
                              <p:par>
                                <p:cTn id="1491" nodeType="withEffect" fill="hold" presetClass="entr" presetID="1">
                                  <p:stCondLst>
                                    <p:cond delay="0"/>
                                  </p:stCondLst>
                                  <p:childTnLst>
                                    <p:set>
                                      <p:cBhvr>
                                        <p:cTn id="1492" dur="1" fill="hold">
                                          <p:stCondLst>
                                            <p:cond delay="0"/>
                                          </p:stCondLst>
                                        </p:cTn>
                                        <p:tgtEl>
                                          <p:spTgt spid="647"/>
                                        </p:tgtEl>
                                        <p:attrNameLst>
                                          <p:attrName>style.visibility</p:attrName>
                                        </p:attrNameLst>
                                      </p:cBhvr>
                                      <p:to>
                                        <p:strVal val="visible"/>
                                      </p:to>
                                    </p:set>
                                  </p:childTnLst>
                                </p:cTn>
                              </p:par>
                              <p:par>
                                <p:cTn id="1493" nodeType="withEffect" fill="hold" presetClass="entr" presetID="1">
                                  <p:stCondLst>
                                    <p:cond delay="0"/>
                                  </p:stCondLst>
                                  <p:childTnLst>
                                    <p:set>
                                      <p:cBhvr>
                                        <p:cTn id="1494" dur="1" fill="hold">
                                          <p:stCondLst>
                                            <p:cond delay="0"/>
                                          </p:stCondLst>
                                        </p:cTn>
                                        <p:tgtEl>
                                          <p:spTgt spid="648"/>
                                        </p:tgtEl>
                                        <p:attrNameLst>
                                          <p:attrName>style.visibility</p:attrName>
                                        </p:attrNameLst>
                                      </p:cBhvr>
                                      <p:to>
                                        <p:strVal val="visible"/>
                                      </p:to>
                                    </p:set>
                                  </p:childTnLst>
                                </p:cTn>
                              </p:par>
                            </p:childTnLst>
                          </p:cTn>
                        </p:par>
                      </p:childTnLst>
                    </p:cTn>
                  </p:par>
                  <p:par>
                    <p:cTn id="1495" fill="hold">
                      <p:stCondLst>
                        <p:cond delay="indefinite"/>
                      </p:stCondLst>
                      <p:childTnLst>
                        <p:par>
                          <p:cTn id="1496" fill="hold">
                            <p:stCondLst>
                              <p:cond delay="0"/>
                            </p:stCondLst>
                            <p:childTnLst>
                              <p:par>
                                <p:cTn id="1497" nodeType="clickEffect" fill="hold" presetClass="entr" presetID="1">
                                  <p:stCondLst>
                                    <p:cond delay="0"/>
                                  </p:stCondLst>
                                  <p:childTnLst>
                                    <p:set>
                                      <p:cBhvr>
                                        <p:cTn id="1498" dur="1" fill="hold">
                                          <p:stCondLst>
                                            <p:cond delay="0"/>
                                          </p:stCondLst>
                                        </p:cTn>
                                        <p:tgtEl>
                                          <p:spTgt spid="642">
                                            <p:txEl>
                                              <p:pRg st="0" end="0"/>
                                            </p:txEl>
                                          </p:spTgt>
                                        </p:tgtEl>
                                        <p:attrNameLst>
                                          <p:attrName>style.visibility</p:attrName>
                                        </p:attrNameLst>
                                      </p:cBhvr>
                                      <p:to>
                                        <p:strVal val="visible"/>
                                      </p:to>
                                    </p:set>
                                  </p:childTnLst>
                                </p:cTn>
                              </p:par>
                            </p:childTnLst>
                          </p:cTn>
                        </p:par>
                      </p:childTnLst>
                    </p:cTn>
                  </p:par>
                  <p:par>
                    <p:cTn id="1499" fill="hold">
                      <p:stCondLst>
                        <p:cond delay="indefinite"/>
                      </p:stCondLst>
                      <p:childTnLst>
                        <p:par>
                          <p:cTn id="1500" fill="hold">
                            <p:stCondLst>
                              <p:cond delay="0"/>
                            </p:stCondLst>
                            <p:childTnLst>
                              <p:par>
                                <p:cTn id="1501" nodeType="clickEffect" fill="hold" presetClass="entr" presetID="1">
                                  <p:stCondLst>
                                    <p:cond delay="0"/>
                                  </p:stCondLst>
                                  <p:childTnLst>
                                    <p:set>
                                      <p:cBhvr>
                                        <p:cTn id="1502" dur="1" fill="hold">
                                          <p:stCondLst>
                                            <p:cond delay="0"/>
                                          </p:stCondLst>
                                        </p:cTn>
                                        <p:tgtEl>
                                          <p:spTgt spid="649"/>
                                        </p:tgtEl>
                                        <p:attrNameLst>
                                          <p:attrName>style.visibility</p:attrName>
                                        </p:attrNameLst>
                                      </p:cBhvr>
                                      <p:to>
                                        <p:strVal val="visible"/>
                                      </p:to>
                                    </p:set>
                                  </p:childTnLst>
                                </p:cTn>
                              </p:par>
                              <p:par>
                                <p:cTn id="1503" nodeType="withEffect" fill="hold" presetClass="entr" presetID="1">
                                  <p:stCondLst>
                                    <p:cond delay="0"/>
                                  </p:stCondLst>
                                  <p:childTnLst>
                                    <p:set>
                                      <p:cBhvr>
                                        <p:cTn id="1504" dur="1" fill="hold">
                                          <p:stCondLst>
                                            <p:cond delay="0"/>
                                          </p:stCondLst>
                                        </p:cTn>
                                        <p:tgtEl>
                                          <p:spTgt spid="6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INNER JOINS</a:t>
            </a:r>
            <a:endParaRPr b="0" lang="en-US" sz="3600" spc="-1" strike="noStrike">
              <a:latin typeface="Arial"/>
            </a:endParaRPr>
          </a:p>
        </p:txBody>
      </p:sp>
      <p:sp>
        <p:nvSpPr>
          <p:cNvPr id="651" name="PlaceHolder 2"/>
          <p:cNvSpPr>
            <a:spLocks noGrp="1"/>
          </p:cNvSpPr>
          <p:nvPr>
            <p:ph type="sldNum" idx="88"/>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AF958AE1-6E19-4851-BE0B-03CB4C5185B3}"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652" name="Google Shape;1025;p91"/>
          <p:cNvSpPr/>
          <p:nvPr/>
        </p:nvSpPr>
        <p:spPr>
          <a:xfrm>
            <a:off x="1981080" y="1599120"/>
            <a:ext cx="7996680" cy="16380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600" spc="-1" strike="noStrike">
                <a:solidFill>
                  <a:srgbClr val="92d050"/>
                </a:solidFill>
                <a:latin typeface="Courier New"/>
                <a:ea typeface="Courier New"/>
              </a:rPr>
              <a:t># Inner join in pandas</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df_cats = pd.read_sql_query(“SELECT * from cats”, conn)</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df_visits = pd.read_sql_query(“SELECT * from visits”, conn)</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df_cats.merge(df_visits, how = “inner”, </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              </a:t>
            </a:r>
            <a:r>
              <a:rPr b="0" lang="en-US" sz="1600" spc="-1" strike="noStrike">
                <a:solidFill>
                  <a:srgbClr val="ffffff"/>
                </a:solidFill>
                <a:latin typeface="Courier New"/>
                <a:ea typeface="Courier New"/>
              </a:rPr>
              <a:t>left_on = “id”, right_on = ”cat_id”)</a:t>
            </a:r>
            <a:endParaRPr b="0" lang="en-US" sz="1600" spc="-1" strike="noStrike">
              <a:latin typeface="Arial"/>
            </a:endParaRPr>
          </a:p>
        </p:txBody>
      </p:sp>
      <p:sp>
        <p:nvSpPr>
          <p:cNvPr id="653" name="Google Shape;1026;p91"/>
          <p:cNvSpPr/>
          <p:nvPr/>
        </p:nvSpPr>
        <p:spPr>
          <a:xfrm>
            <a:off x="1981080" y="3490560"/>
            <a:ext cx="7996680" cy="28944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800" spc="-1" strike="noStrike">
                <a:solidFill>
                  <a:srgbClr val="92d050"/>
                </a:solidFill>
                <a:latin typeface="Courier New"/>
                <a:ea typeface="Courier New"/>
              </a:rPr>
              <a:t># Inner join in SQL / SQLite via Python</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cursor.execute(“””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SELECT </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FROM </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cats, visits</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WHERE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cats.id == visits.cat_id</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505" dur="indefinite" restart="never" nodeType="tmRoot">
          <p:childTnLst>
            <p:seq>
              <p:cTn id="1506" dur="indefinite" nodeType="mainSeq">
                <p:childTnLst>
                  <p:par>
                    <p:cTn id="1507" fill="hold">
                      <p:stCondLst>
                        <p:cond delay="indefinite"/>
                      </p:stCondLst>
                      <p:childTnLst>
                        <p:par>
                          <p:cTn id="1508" fill="hold">
                            <p:stCondLst>
                              <p:cond delay="0"/>
                            </p:stCondLst>
                            <p:childTnLst>
                              <p:par>
                                <p:cTn id="1509" nodeType="clickEffect" fill="hold" presetClass="entr" presetID="1">
                                  <p:stCondLst>
                                    <p:cond delay="0"/>
                                  </p:stCondLst>
                                  <p:childTnLst>
                                    <p:set>
                                      <p:cBhvr>
                                        <p:cTn id="1510" dur="1" fill="hold">
                                          <p:stCondLst>
                                            <p:cond delay="0"/>
                                          </p:stCondLst>
                                        </p:cTn>
                                        <p:tgtEl>
                                          <p:spTgt spid="652"/>
                                        </p:tgtEl>
                                        <p:attrNameLst>
                                          <p:attrName>style.visibility</p:attrName>
                                        </p:attrNameLst>
                                      </p:cBhvr>
                                      <p:to>
                                        <p:strVal val="visible"/>
                                      </p:to>
                                    </p:set>
                                  </p:childTnLst>
                                </p:cTn>
                              </p:par>
                            </p:childTnLst>
                          </p:cTn>
                        </p:par>
                      </p:childTnLst>
                    </p:cTn>
                  </p:par>
                  <p:par>
                    <p:cTn id="1511" fill="hold">
                      <p:stCondLst>
                        <p:cond delay="indefinite"/>
                      </p:stCondLst>
                      <p:childTnLst>
                        <p:par>
                          <p:cTn id="1512" fill="hold">
                            <p:stCondLst>
                              <p:cond delay="0"/>
                            </p:stCondLst>
                            <p:childTnLst>
                              <p:par>
                                <p:cTn id="1513" nodeType="clickEffect" fill="hold" presetClass="entr" presetID="1">
                                  <p:stCondLst>
                                    <p:cond delay="0"/>
                                  </p:stCondLst>
                                  <p:childTnLst>
                                    <p:set>
                                      <p:cBhvr>
                                        <p:cTn id="1514"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TAB</a:t>
            </a:r>
            <a:r>
              <a:rPr b="0" lang="en-US" sz="3600" spc="-1" strike="noStrike">
                <a:solidFill>
                  <a:srgbClr val="d1282e"/>
                </a:solidFill>
                <a:latin typeface="Arial Black"/>
                <a:ea typeface="Arial Black"/>
              </a:rPr>
              <a:t>LES </a:t>
            </a:r>
            <a:endParaRPr b="0" lang="en-US" sz="3600" spc="-1" strike="noStrike">
              <a:latin typeface="Arial"/>
            </a:endParaRPr>
          </a:p>
        </p:txBody>
      </p:sp>
      <p:sp>
        <p:nvSpPr>
          <p:cNvPr id="142" name="PlaceHolder 2"/>
          <p:cNvSpPr>
            <a:spLocks noGrp="1"/>
          </p:cNvSpPr>
          <p:nvPr>
            <p:ph type="sldNum" idx="17"/>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B1B1D73D-ABBE-4D0F-B727-B07EF2E0AD31}" type="slidenum">
              <a:rPr b="1" lang="en-US" sz="2400" spc="-1" strike="noStrike">
                <a:solidFill>
                  <a:srgbClr val="d1282e"/>
                </a:solidFill>
                <a:latin typeface="Arial"/>
                <a:ea typeface="Arial"/>
              </a:rPr>
              <a:t>8</a:t>
            </a:fld>
            <a:endParaRPr b="0" lang="en-US" sz="2400" spc="-1" strike="noStrike">
              <a:latin typeface="Times New Roman"/>
            </a:endParaRPr>
          </a:p>
        </p:txBody>
      </p:sp>
      <p:graphicFrame>
        <p:nvGraphicFramePr>
          <p:cNvPr id="143" name="Google Shape;193;p20"/>
          <p:cNvGraphicFramePr/>
          <p:nvPr/>
        </p:nvGraphicFramePr>
        <p:xfrm>
          <a:off x="609480" y="1929240"/>
          <a:ext cx="4142520" cy="2125080"/>
        </p:xfrm>
        <a:graphic>
          <a:graphicData uri="http://schemas.openxmlformats.org/drawingml/2006/table">
            <a:tbl>
              <a:tblPr/>
              <a:tblGrid>
                <a:gridCol w="1035720"/>
                <a:gridCol w="1035720"/>
                <a:gridCol w="1035720"/>
                <a:gridCol w="1035720"/>
              </a:tblGrid>
              <a:tr h="424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62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144" name="Google Shape;194;p20"/>
          <p:cNvGraphicFramePr/>
          <p:nvPr/>
        </p:nvGraphicFramePr>
        <p:xfrm>
          <a:off x="6860520" y="1524240"/>
          <a:ext cx="3705120" cy="1517760"/>
        </p:xfrm>
        <a:graphic>
          <a:graphicData uri="http://schemas.openxmlformats.org/drawingml/2006/table">
            <a:tbl>
              <a:tblPr/>
              <a:tblGrid>
                <a:gridCol w="632520"/>
                <a:gridCol w="307296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Address</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College Park, MD, 20742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Washington, DC, 20001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Silver Spring, MD, 20901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LEFT JOINS</a:t>
            </a:r>
            <a:endParaRPr b="0" lang="en-US" sz="3600" spc="-1" strike="noStrike">
              <a:latin typeface="Arial"/>
            </a:endParaRPr>
          </a:p>
        </p:txBody>
      </p:sp>
      <p:sp>
        <p:nvSpPr>
          <p:cNvPr id="655"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Inner joins are the most common type of joins (get results that appear in </a:t>
            </a:r>
            <a:r>
              <a:rPr b="1" lang="en-US" sz="2000" spc="-1" strike="noStrike">
                <a:solidFill>
                  <a:srgbClr val="d1282e"/>
                </a:solidFill>
                <a:latin typeface="Arial"/>
                <a:ea typeface="Arial"/>
              </a:rPr>
              <a:t>both</a:t>
            </a:r>
            <a:r>
              <a:rPr b="1" lang="en-US" sz="2000" spc="-1" strike="noStrike">
                <a:solidFill>
                  <a:srgbClr val="000000"/>
                </a:solidFill>
                <a:latin typeface="Arial"/>
                <a:ea typeface="Arial"/>
              </a:rPr>
              <a:t> tables)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Left joins: all the results from the left table, only </a:t>
            </a:r>
            <a:r>
              <a:rPr b="1" lang="en-US" sz="2000" spc="-1" strike="noStrike">
                <a:solidFill>
                  <a:srgbClr val="d1282e"/>
                </a:solidFill>
                <a:latin typeface="Arial"/>
                <a:ea typeface="Arial"/>
              </a:rPr>
              <a:t>some</a:t>
            </a:r>
            <a:r>
              <a:rPr b="1" lang="en-US" sz="2000" spc="-1" strike="noStrike">
                <a:solidFill>
                  <a:srgbClr val="000000"/>
                </a:solidFill>
                <a:latin typeface="Arial"/>
                <a:ea typeface="Arial"/>
              </a:rPr>
              <a:t> matching results from the right table</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Left join (</a:t>
            </a:r>
            <a:r>
              <a:rPr b="1" lang="en-US" sz="2000" spc="-1" strike="noStrike">
                <a:solidFill>
                  <a:srgbClr val="000000"/>
                </a:solidFill>
                <a:latin typeface="Courier New"/>
                <a:ea typeface="Courier New"/>
              </a:rPr>
              <a:t>cats</a:t>
            </a:r>
            <a:r>
              <a:rPr b="1" lang="en-US" sz="2000" spc="-1" strike="noStrike">
                <a:solidFill>
                  <a:srgbClr val="000000"/>
                </a:solidFill>
                <a:latin typeface="Arial"/>
                <a:ea typeface="Arial"/>
              </a:rPr>
              <a:t>, </a:t>
            </a:r>
            <a:r>
              <a:rPr b="1" lang="en-US" sz="2000" spc="-1" strike="noStrike">
                <a:solidFill>
                  <a:srgbClr val="000000"/>
                </a:solidFill>
                <a:latin typeface="Courier New"/>
                <a:ea typeface="Courier New"/>
              </a:rPr>
              <a:t>visits</a:t>
            </a:r>
            <a:r>
              <a:rPr b="1" lang="en-US" sz="2000" spc="-1" strike="noStrike">
                <a:solidFill>
                  <a:srgbClr val="000000"/>
                </a:solidFill>
                <a:latin typeface="Arial"/>
                <a:ea typeface="Arial"/>
              </a:rPr>
              <a:t>) on (</a:t>
            </a:r>
            <a:r>
              <a:rPr b="1" lang="en-US" sz="2000" spc="-1" strike="noStrike">
                <a:solidFill>
                  <a:srgbClr val="000000"/>
                </a:solidFill>
                <a:latin typeface="Courier New"/>
                <a:ea typeface="Courier New"/>
              </a:rPr>
              <a:t>id</a:t>
            </a:r>
            <a:r>
              <a:rPr b="1" lang="en-US" sz="2000" spc="-1" strike="noStrike">
                <a:solidFill>
                  <a:srgbClr val="000000"/>
                </a:solidFill>
                <a:latin typeface="Arial"/>
                <a:ea typeface="Arial"/>
              </a:rPr>
              <a:t>, </a:t>
            </a:r>
            <a:r>
              <a:rPr b="1" lang="en-US" sz="2000" spc="-1" strike="noStrike">
                <a:solidFill>
                  <a:srgbClr val="000000"/>
                </a:solidFill>
                <a:latin typeface="Courier New"/>
                <a:ea typeface="Courier New"/>
              </a:rPr>
              <a:t>cat_id</a:t>
            </a:r>
            <a:r>
              <a:rPr b="1" lang="en-US" sz="2000" spc="-1" strike="noStrike">
                <a:solidFill>
                  <a:srgbClr val="000000"/>
                </a:solidFill>
                <a:latin typeface="Arial"/>
                <a:ea typeface="Arial"/>
              </a:rPr>
              <a:t>)  ???????????</a:t>
            </a:r>
            <a:endParaRPr b="0" lang="en-US" sz="2000" spc="-1" strike="noStrike">
              <a:latin typeface="Arial"/>
            </a:endParaRPr>
          </a:p>
        </p:txBody>
      </p:sp>
      <p:sp>
        <p:nvSpPr>
          <p:cNvPr id="656" name="PlaceHolder 3"/>
          <p:cNvSpPr>
            <a:spLocks noGrp="1"/>
          </p:cNvSpPr>
          <p:nvPr>
            <p:ph type="sldNum" idx="89"/>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51F0DFDD-F3B4-4FB9-82CC-8B3516A325B2}"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657" name="Google Shape;1034;p92"/>
          <p:cNvGraphicFramePr/>
          <p:nvPr/>
        </p:nvGraphicFramePr>
        <p:xfrm>
          <a:off x="2849400" y="3939480"/>
          <a:ext cx="5883120" cy="2349000"/>
        </p:xfrm>
        <a:graphic>
          <a:graphicData uri="http://schemas.openxmlformats.org/drawingml/2006/table">
            <a:tbl>
              <a:tblPr/>
              <a:tblGrid>
                <a:gridCol w="1192320"/>
                <a:gridCol w="2345400"/>
                <a:gridCol w="234576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name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last_visit</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02-16-2017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Meowly Cyrus</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02-14-2017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3</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Fuzz Aldrin</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NULL</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4</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Chairman Meow</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NULL</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Anderson Pooper</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02-03-2017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6240">
                <a:tc>
                  <a:txBody>
                    <a:bodyPr anchor="t">
                      <a:noAutofit/>
                    </a:bodyPr>
                    <a:p>
                      <a:pPr>
                        <a:lnSpc>
                          <a:spcPct val="100000"/>
                        </a:lnSpc>
                        <a:buNone/>
                        <a:tabLst>
                          <a:tab algn="l" pos="0"/>
                        </a:tabLst>
                      </a:pPr>
                      <a:r>
                        <a:rPr b="0" lang="en-US" sz="1600" spc="-1" strike="noStrike">
                          <a:solidFill>
                            <a:srgbClr val="000000"/>
                          </a:solidFill>
                          <a:latin typeface="Arial"/>
                          <a:ea typeface="Arial"/>
                        </a:rPr>
                        <a:t>6</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Gigabyte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NULL</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mc:AlternateContent>
    <mc:Choice Requires="p14">
      <p:transition spd="slow" p14:dur="2000"/>
    </mc:Choice>
    <mc:Fallback>
      <p:transition spd="slow"/>
    </mc:Fallback>
  </mc:AlternateContent>
  <p:timing>
    <p:tnLst>
      <p:par>
        <p:cTn id="1515" dur="indefinite" restart="never" nodeType="tmRoot">
          <p:childTnLst>
            <p:seq>
              <p:cTn id="1516" dur="indefinite" nodeType="mainSeq">
                <p:childTnLst>
                  <p:par>
                    <p:cTn id="1517" fill="hold">
                      <p:stCondLst>
                        <p:cond delay="indefinite"/>
                      </p:stCondLst>
                      <p:childTnLst>
                        <p:par>
                          <p:cTn id="1518" fill="hold">
                            <p:stCondLst>
                              <p:cond delay="0"/>
                            </p:stCondLst>
                            <p:childTnLst>
                              <p:par>
                                <p:cTn id="1519" nodeType="clickEffect" fill="hold" presetClass="entr" presetID="1">
                                  <p:stCondLst>
                                    <p:cond delay="0"/>
                                  </p:stCondLst>
                                  <p:childTnLst>
                                    <p:set>
                                      <p:cBhvr>
                                        <p:cTn id="1520" dur="1" fill="hold">
                                          <p:stCondLst>
                                            <p:cond delay="0"/>
                                          </p:stCondLst>
                                        </p:cTn>
                                        <p:tgtEl>
                                          <p:spTgt spid="655">
                                            <p:txEl>
                                              <p:pRg st="0" end="0"/>
                                            </p:txEl>
                                          </p:spTgt>
                                        </p:tgtEl>
                                        <p:attrNameLst>
                                          <p:attrName>style.visibility</p:attrName>
                                        </p:attrNameLst>
                                      </p:cBhvr>
                                      <p:to>
                                        <p:strVal val="visible"/>
                                      </p:to>
                                    </p:set>
                                  </p:childTnLst>
                                </p:cTn>
                              </p:par>
                            </p:childTnLst>
                          </p:cTn>
                        </p:par>
                      </p:childTnLst>
                    </p:cTn>
                  </p:par>
                  <p:par>
                    <p:cTn id="1521" fill="hold">
                      <p:stCondLst>
                        <p:cond delay="indefinite"/>
                      </p:stCondLst>
                      <p:childTnLst>
                        <p:par>
                          <p:cTn id="1522" fill="hold">
                            <p:stCondLst>
                              <p:cond delay="0"/>
                            </p:stCondLst>
                            <p:childTnLst>
                              <p:par>
                                <p:cTn id="1523" nodeType="clickEffect" fill="hold" presetClass="entr" presetID="1">
                                  <p:stCondLst>
                                    <p:cond delay="0"/>
                                  </p:stCondLst>
                                  <p:childTnLst>
                                    <p:set>
                                      <p:cBhvr>
                                        <p:cTn id="1524" dur="1" fill="hold">
                                          <p:stCondLst>
                                            <p:cond delay="0"/>
                                          </p:stCondLst>
                                        </p:cTn>
                                        <p:tgtEl>
                                          <p:spTgt spid="655">
                                            <p:txEl>
                                              <p:pRg st="1" end="1"/>
                                            </p:txEl>
                                          </p:spTgt>
                                        </p:tgtEl>
                                        <p:attrNameLst>
                                          <p:attrName>style.visibility</p:attrName>
                                        </p:attrNameLst>
                                      </p:cBhvr>
                                      <p:to>
                                        <p:strVal val="visible"/>
                                      </p:to>
                                    </p:set>
                                  </p:childTnLst>
                                </p:cTn>
                              </p:par>
                            </p:childTnLst>
                          </p:cTn>
                        </p:par>
                      </p:childTnLst>
                    </p:cTn>
                  </p:par>
                  <p:par>
                    <p:cTn id="1525" fill="hold">
                      <p:stCondLst>
                        <p:cond delay="indefinite"/>
                      </p:stCondLst>
                      <p:childTnLst>
                        <p:par>
                          <p:cTn id="1526" fill="hold">
                            <p:stCondLst>
                              <p:cond delay="0"/>
                            </p:stCondLst>
                            <p:childTnLst>
                              <p:par>
                                <p:cTn id="1527" nodeType="clickEffect" fill="hold" presetClass="entr" presetID="1">
                                  <p:stCondLst>
                                    <p:cond delay="0"/>
                                  </p:stCondLst>
                                  <p:childTnLst>
                                    <p:set>
                                      <p:cBhvr>
                                        <p:cTn id="1528" dur="1" fill="hold">
                                          <p:stCondLst>
                                            <p:cond delay="0"/>
                                          </p:stCondLst>
                                        </p:cTn>
                                        <p:tgtEl>
                                          <p:spTgt spid="655">
                                            <p:txEl>
                                              <p:pRg st="2" end="2"/>
                                            </p:txEl>
                                          </p:spTgt>
                                        </p:tgtEl>
                                        <p:attrNameLst>
                                          <p:attrName>style.visibility</p:attrName>
                                        </p:attrNameLst>
                                      </p:cBhvr>
                                      <p:to>
                                        <p:strVal val="visible"/>
                                      </p:to>
                                    </p:set>
                                  </p:childTnLst>
                                </p:cTn>
                              </p:par>
                            </p:childTnLst>
                          </p:cTn>
                        </p:par>
                      </p:childTnLst>
                    </p:cTn>
                  </p:par>
                  <p:par>
                    <p:cTn id="1529" fill="hold">
                      <p:stCondLst>
                        <p:cond delay="indefinite"/>
                      </p:stCondLst>
                      <p:childTnLst>
                        <p:par>
                          <p:cTn id="1530" fill="hold">
                            <p:stCondLst>
                              <p:cond delay="0"/>
                            </p:stCondLst>
                            <p:childTnLst>
                              <p:par>
                                <p:cTn id="1531" nodeType="clickEffect" fill="hold" presetClass="entr" presetID="1">
                                  <p:stCondLst>
                                    <p:cond delay="0"/>
                                  </p:stCondLst>
                                  <p:childTnLst>
                                    <p:set>
                                      <p:cBhvr>
                                        <p:cTn id="1532"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RIGHT JOINS</a:t>
            </a:r>
            <a:endParaRPr b="0" lang="en-US" sz="3600" spc="-1" strike="noStrike">
              <a:latin typeface="Arial"/>
            </a:endParaRPr>
          </a:p>
        </p:txBody>
      </p:sp>
      <p:sp>
        <p:nvSpPr>
          <p:cNvPr id="659"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Take a guess!</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d1282e"/>
                </a:solidFill>
                <a:latin typeface="Arial"/>
                <a:ea typeface="Arial"/>
              </a:rPr>
              <a:t>Right</a:t>
            </a:r>
            <a:r>
              <a:rPr b="1" lang="en-US" sz="2000" spc="-1" strike="noStrike">
                <a:solidFill>
                  <a:srgbClr val="000000"/>
                </a:solidFill>
                <a:latin typeface="Arial"/>
                <a:ea typeface="Arial"/>
              </a:rPr>
              <a:t> join</a:t>
            </a:r>
            <a:br/>
            <a:r>
              <a:rPr b="1" lang="en-US" sz="2000" spc="-1" strike="noStrike">
                <a:solidFill>
                  <a:srgbClr val="000000"/>
                </a:solidFill>
                <a:latin typeface="Arial"/>
                <a:ea typeface="Arial"/>
              </a:rPr>
              <a:t>    (</a:t>
            </a:r>
            <a:r>
              <a:rPr b="1" lang="en-US" sz="2000" spc="-1" strike="noStrike">
                <a:solidFill>
                  <a:srgbClr val="000000"/>
                </a:solidFill>
                <a:latin typeface="Courier New"/>
                <a:ea typeface="Courier New"/>
              </a:rPr>
              <a:t>cats</a:t>
            </a:r>
            <a:r>
              <a:rPr b="1" lang="en-US" sz="2000" spc="-1" strike="noStrike">
                <a:solidFill>
                  <a:srgbClr val="000000"/>
                </a:solidFill>
                <a:latin typeface="Arial"/>
                <a:ea typeface="Arial"/>
              </a:rPr>
              <a:t>, </a:t>
            </a:r>
            <a:r>
              <a:rPr b="1" lang="en-US" sz="2000" spc="-1" strike="noStrike">
                <a:solidFill>
                  <a:srgbClr val="000000"/>
                </a:solidFill>
                <a:latin typeface="Courier New"/>
                <a:ea typeface="Courier New"/>
              </a:rPr>
              <a:t>visits</a:t>
            </a:r>
            <a:r>
              <a:rPr b="1" lang="en-US" sz="2000" spc="-1" strike="noStrike">
                <a:solidFill>
                  <a:srgbClr val="000000"/>
                </a:solidFill>
                <a:latin typeface="Arial"/>
                <a:ea typeface="Arial"/>
              </a:rPr>
              <a:t>)</a:t>
            </a:r>
            <a:br/>
            <a:r>
              <a:rPr b="1" lang="en-US" sz="2000" spc="-1" strike="noStrike">
                <a:solidFill>
                  <a:srgbClr val="000000"/>
                </a:solidFill>
                <a:latin typeface="Arial"/>
                <a:ea typeface="Arial"/>
              </a:rPr>
              <a:t>on</a:t>
            </a:r>
            <a:br/>
            <a:r>
              <a:rPr b="1" lang="en-US" sz="2000" spc="-1" strike="noStrike">
                <a:solidFill>
                  <a:srgbClr val="000000"/>
                </a:solidFill>
                <a:latin typeface="Arial"/>
                <a:ea typeface="Arial"/>
              </a:rPr>
              <a:t>    (</a:t>
            </a:r>
            <a:r>
              <a:rPr b="1" lang="en-US" sz="2000" spc="-1" strike="noStrike">
                <a:solidFill>
                  <a:srgbClr val="000000"/>
                </a:solidFill>
                <a:latin typeface="Courier New"/>
                <a:ea typeface="Courier New"/>
              </a:rPr>
              <a:t>id</a:t>
            </a:r>
            <a:r>
              <a:rPr b="1" lang="en-US" sz="2000" spc="-1" strike="noStrike">
                <a:solidFill>
                  <a:srgbClr val="000000"/>
                </a:solidFill>
                <a:latin typeface="Arial"/>
                <a:ea typeface="Arial"/>
              </a:rPr>
              <a:t>, </a:t>
            </a:r>
            <a:r>
              <a:rPr b="1" lang="en-US" sz="2000" spc="-1" strike="noStrike">
                <a:solidFill>
                  <a:srgbClr val="000000"/>
                </a:solidFill>
                <a:latin typeface="Courier New"/>
                <a:ea typeface="Courier New"/>
              </a:rPr>
              <a:t>cat_id</a:t>
            </a:r>
            <a:r>
              <a:rPr b="1" lang="en-US" sz="2000" spc="-1" strike="noStrike">
                <a:solidFill>
                  <a:srgbClr val="000000"/>
                </a:solidFill>
                <a:latin typeface="Arial"/>
                <a:ea typeface="Arial"/>
              </a:rPr>
              <a:t>)</a:t>
            </a:r>
            <a:br/>
            <a:r>
              <a:rPr b="1" lang="en-US" sz="2000" spc="-1" strike="noStrike">
                <a:solidFill>
                  <a:srgbClr val="000000"/>
                </a:solidFill>
                <a:latin typeface="Arial"/>
                <a:ea typeface="Arial"/>
              </a:rPr>
              <a:t>???????????</a:t>
            </a:r>
            <a:endParaRPr b="0" lang="en-US" sz="2000" spc="-1" strike="noStrike">
              <a:latin typeface="Arial"/>
            </a:endParaRPr>
          </a:p>
        </p:txBody>
      </p:sp>
      <p:sp>
        <p:nvSpPr>
          <p:cNvPr id="660" name="PlaceHolder 3"/>
          <p:cNvSpPr>
            <a:spLocks noGrp="1"/>
          </p:cNvSpPr>
          <p:nvPr>
            <p:ph type="sldNum" idx="90"/>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11EFC7DA-3C32-43D5-945E-CCFD44509FDB}"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661" name="Google Shape;1042;p93"/>
          <p:cNvGraphicFramePr/>
          <p:nvPr/>
        </p:nvGraphicFramePr>
        <p:xfrm>
          <a:off x="4930200" y="1658160"/>
          <a:ext cx="2551680" cy="2349000"/>
        </p:xfrm>
        <a:graphic>
          <a:graphicData uri="http://schemas.openxmlformats.org/drawingml/2006/table">
            <a:tbl>
              <a:tblPr/>
              <a:tblGrid>
                <a:gridCol w="491400"/>
                <a:gridCol w="206064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name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Meowly Cyrus</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3</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Fuzz Aldrin</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4</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Chairman Meow</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Anderson Pooper</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6240">
                <a:tc>
                  <a:txBody>
                    <a:bodyPr anchor="t">
                      <a:noAutofit/>
                    </a:bodyPr>
                    <a:p>
                      <a:pPr>
                        <a:lnSpc>
                          <a:spcPct val="100000"/>
                        </a:lnSpc>
                        <a:buNone/>
                        <a:tabLst>
                          <a:tab algn="l" pos="0"/>
                        </a:tabLst>
                      </a:pPr>
                      <a:r>
                        <a:rPr b="0" lang="en-US" sz="1600" spc="-1" strike="noStrike">
                          <a:solidFill>
                            <a:srgbClr val="000000"/>
                          </a:solidFill>
                          <a:latin typeface="Arial"/>
                          <a:ea typeface="Arial"/>
                        </a:rPr>
                        <a:t>6</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Gigabyte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662" name="Google Shape;1043;p93"/>
          <p:cNvGraphicFramePr/>
          <p:nvPr/>
        </p:nvGraphicFramePr>
        <p:xfrm>
          <a:off x="7925040" y="1654560"/>
          <a:ext cx="2403000" cy="2013480"/>
        </p:xfrm>
        <a:graphic>
          <a:graphicData uri="http://schemas.openxmlformats.org/drawingml/2006/table">
            <a:tbl>
              <a:tblPr/>
              <a:tblGrid>
                <a:gridCol w="810000"/>
                <a:gridCol w="159336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cat_id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last_visit</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02-16-2017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02-14-2017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02-03-2017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02-19-2017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6240">
                <a:tc>
                  <a:txBody>
                    <a:bodyPr anchor="t">
                      <a:noAutofit/>
                    </a:bodyPr>
                    <a:p>
                      <a:pPr>
                        <a:lnSpc>
                          <a:spcPct val="100000"/>
                        </a:lnSpc>
                        <a:buNone/>
                        <a:tabLst>
                          <a:tab algn="l" pos="0"/>
                        </a:tabLst>
                      </a:pPr>
                      <a:r>
                        <a:rPr b="0" lang="en-US" sz="1600" spc="-1" strike="noStrike">
                          <a:solidFill>
                            <a:srgbClr val="000000"/>
                          </a:solidFill>
                          <a:latin typeface="Arial"/>
                          <a:ea typeface="Arial"/>
                        </a:rPr>
                        <a:t>12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02-21-2017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663" name="Google Shape;1044;p93"/>
          <p:cNvSpPr/>
          <p:nvPr/>
        </p:nvSpPr>
        <p:spPr>
          <a:xfrm>
            <a:off x="4930200" y="4007520"/>
            <a:ext cx="25516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000000"/>
                </a:solidFill>
                <a:latin typeface="Courier New"/>
                <a:ea typeface="Courier New"/>
              </a:rPr>
              <a:t>cats</a:t>
            </a:r>
            <a:endParaRPr b="0" lang="en-US" sz="1800" spc="-1" strike="noStrike">
              <a:latin typeface="Arial"/>
            </a:endParaRPr>
          </a:p>
        </p:txBody>
      </p:sp>
      <p:sp>
        <p:nvSpPr>
          <p:cNvPr id="664" name="Google Shape;1045;p93"/>
          <p:cNvSpPr/>
          <p:nvPr/>
        </p:nvSpPr>
        <p:spPr>
          <a:xfrm>
            <a:off x="7925040" y="3668400"/>
            <a:ext cx="240264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0" lang="en-US" sz="1800" spc="-1" strike="noStrike">
                <a:solidFill>
                  <a:srgbClr val="000000"/>
                </a:solidFill>
                <a:latin typeface="Courier New"/>
                <a:ea typeface="Courier New"/>
              </a:rPr>
              <a:t>visits</a:t>
            </a:r>
            <a:endParaRPr b="0" lang="en-US" sz="1800" spc="-1" strike="noStrike">
              <a:latin typeface="Arial"/>
            </a:endParaRPr>
          </a:p>
        </p:txBody>
      </p:sp>
      <p:graphicFrame>
        <p:nvGraphicFramePr>
          <p:cNvPr id="665" name="Google Shape;1046;p93"/>
          <p:cNvGraphicFramePr/>
          <p:nvPr/>
        </p:nvGraphicFramePr>
        <p:xfrm>
          <a:off x="3373200" y="4577400"/>
          <a:ext cx="5666040" cy="2013480"/>
        </p:xfrm>
        <a:graphic>
          <a:graphicData uri="http://schemas.openxmlformats.org/drawingml/2006/table">
            <a:tbl>
              <a:tblPr/>
              <a:tblGrid>
                <a:gridCol w="1148040"/>
                <a:gridCol w="2259000"/>
                <a:gridCol w="225936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name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last_visit</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02-16-2017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Meowly Cyrus</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02-14-2017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Anderson Pooper</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02-03-2017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NULL</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02-19-2017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6240">
                <a:tc>
                  <a:txBody>
                    <a:bodyPr anchor="t">
                      <a:noAutofit/>
                    </a:bodyPr>
                    <a:p>
                      <a:pPr>
                        <a:lnSpc>
                          <a:spcPct val="100000"/>
                        </a:lnSpc>
                        <a:buNone/>
                        <a:tabLst>
                          <a:tab algn="l" pos="0"/>
                        </a:tabLst>
                      </a:pPr>
                      <a:r>
                        <a:rPr b="0" lang="en-US" sz="1600" spc="-1" strike="noStrike">
                          <a:solidFill>
                            <a:srgbClr val="000000"/>
                          </a:solidFill>
                          <a:latin typeface="Arial"/>
                          <a:ea typeface="Arial"/>
                        </a:rPr>
                        <a:t>12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NULL</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02-21-2017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mc:AlternateContent>
    <mc:Choice Requires="p14">
      <p:transition spd="slow" p14:dur="2000"/>
    </mc:Choice>
    <mc:Fallback>
      <p:transition spd="slow"/>
    </mc:Fallback>
  </mc:AlternateContent>
  <p:timing>
    <p:tnLst>
      <p:par>
        <p:cTn id="1533" dur="indefinite" restart="never" nodeType="tmRoot">
          <p:childTnLst>
            <p:seq>
              <p:cTn id="1534" dur="indefinite" nodeType="mainSeq">
                <p:childTnLst>
                  <p:par>
                    <p:cTn id="1535" fill="hold">
                      <p:stCondLst>
                        <p:cond delay="indefinite"/>
                      </p:stCondLst>
                      <p:childTnLst>
                        <p:par>
                          <p:cTn id="1536" fill="hold">
                            <p:stCondLst>
                              <p:cond delay="0"/>
                            </p:stCondLst>
                            <p:childTnLst>
                              <p:par>
                                <p:cTn id="1537" nodeType="clickEffect" fill="hold" presetClass="entr" presetID="1">
                                  <p:stCondLst>
                                    <p:cond delay="0"/>
                                  </p:stCondLst>
                                  <p:childTnLst>
                                    <p:set>
                                      <p:cBhvr>
                                        <p:cTn id="1538" dur="1" fill="hold">
                                          <p:stCondLst>
                                            <p:cond delay="0"/>
                                          </p:stCondLst>
                                        </p:cTn>
                                        <p:tgtEl>
                                          <p:spTgt spid="659">
                                            <p:txEl>
                                              <p:pRg st="0" end="0"/>
                                            </p:txEl>
                                          </p:spTgt>
                                        </p:tgtEl>
                                        <p:attrNameLst>
                                          <p:attrName>style.visibility</p:attrName>
                                        </p:attrNameLst>
                                      </p:cBhvr>
                                      <p:to>
                                        <p:strVal val="visible"/>
                                      </p:to>
                                    </p:set>
                                  </p:childTnLst>
                                </p:cTn>
                              </p:par>
                            </p:childTnLst>
                          </p:cTn>
                        </p:par>
                      </p:childTnLst>
                    </p:cTn>
                  </p:par>
                  <p:par>
                    <p:cTn id="1539" fill="hold">
                      <p:stCondLst>
                        <p:cond delay="indefinite"/>
                      </p:stCondLst>
                      <p:childTnLst>
                        <p:par>
                          <p:cTn id="1540" fill="hold">
                            <p:stCondLst>
                              <p:cond delay="0"/>
                            </p:stCondLst>
                            <p:childTnLst>
                              <p:par>
                                <p:cTn id="1541" nodeType="clickEffect" fill="hold" presetClass="entr" presetID="1">
                                  <p:stCondLst>
                                    <p:cond delay="0"/>
                                  </p:stCondLst>
                                  <p:childTnLst>
                                    <p:set>
                                      <p:cBhvr>
                                        <p:cTn id="1542" dur="1" fill="hold">
                                          <p:stCondLst>
                                            <p:cond delay="0"/>
                                          </p:stCondLst>
                                        </p:cTn>
                                        <p:tgtEl>
                                          <p:spTgt spid="659">
                                            <p:txEl>
                                              <p:pRg st="1" end="1"/>
                                            </p:txEl>
                                          </p:spTgt>
                                        </p:tgtEl>
                                        <p:attrNameLst>
                                          <p:attrName>style.visibility</p:attrName>
                                        </p:attrNameLst>
                                      </p:cBhvr>
                                      <p:to>
                                        <p:strVal val="visible"/>
                                      </p:to>
                                    </p:set>
                                  </p:childTnLst>
                                </p:cTn>
                              </p:par>
                            </p:childTnLst>
                          </p:cTn>
                        </p:par>
                      </p:childTnLst>
                    </p:cTn>
                  </p:par>
                  <p:par>
                    <p:cTn id="1543" fill="hold">
                      <p:stCondLst>
                        <p:cond delay="indefinite"/>
                      </p:stCondLst>
                      <p:childTnLst>
                        <p:par>
                          <p:cTn id="1544" fill="hold">
                            <p:stCondLst>
                              <p:cond delay="0"/>
                            </p:stCondLst>
                            <p:childTnLst>
                              <p:par>
                                <p:cTn id="1545" nodeType="clickEffect" fill="hold" presetClass="entr" presetID="1">
                                  <p:stCondLst>
                                    <p:cond delay="0"/>
                                  </p:stCondLst>
                                  <p:childTnLst>
                                    <p:set>
                                      <p:cBhvr>
                                        <p:cTn id="1546" dur="1" fill="hold">
                                          <p:stCondLst>
                                            <p:cond delay="0"/>
                                          </p:stCondLst>
                                        </p:cTn>
                                        <p:tgtEl>
                                          <p:spTgt spid="661"/>
                                        </p:tgtEl>
                                        <p:attrNameLst>
                                          <p:attrName>style.visibility</p:attrName>
                                        </p:attrNameLst>
                                      </p:cBhvr>
                                      <p:to>
                                        <p:strVal val="visible"/>
                                      </p:to>
                                    </p:set>
                                  </p:childTnLst>
                                </p:cTn>
                              </p:par>
                              <p:par>
                                <p:cTn id="1547" nodeType="withEffect" fill="hold" presetClass="entr" presetID="1">
                                  <p:stCondLst>
                                    <p:cond delay="0"/>
                                  </p:stCondLst>
                                  <p:childTnLst>
                                    <p:set>
                                      <p:cBhvr>
                                        <p:cTn id="1548" dur="1" fill="hold">
                                          <p:stCondLst>
                                            <p:cond delay="0"/>
                                          </p:stCondLst>
                                        </p:cTn>
                                        <p:tgtEl>
                                          <p:spTgt spid="662"/>
                                        </p:tgtEl>
                                        <p:attrNameLst>
                                          <p:attrName>style.visibility</p:attrName>
                                        </p:attrNameLst>
                                      </p:cBhvr>
                                      <p:to>
                                        <p:strVal val="visible"/>
                                      </p:to>
                                    </p:set>
                                  </p:childTnLst>
                                </p:cTn>
                              </p:par>
                              <p:par>
                                <p:cTn id="1549" nodeType="withEffect" fill="hold" presetClass="entr" presetID="1">
                                  <p:stCondLst>
                                    <p:cond delay="0"/>
                                  </p:stCondLst>
                                  <p:childTnLst>
                                    <p:set>
                                      <p:cBhvr>
                                        <p:cTn id="1550" dur="1" fill="hold">
                                          <p:stCondLst>
                                            <p:cond delay="0"/>
                                          </p:stCondLst>
                                        </p:cTn>
                                        <p:tgtEl>
                                          <p:spTgt spid="663"/>
                                        </p:tgtEl>
                                        <p:attrNameLst>
                                          <p:attrName>style.visibility</p:attrName>
                                        </p:attrNameLst>
                                      </p:cBhvr>
                                      <p:to>
                                        <p:strVal val="visible"/>
                                      </p:to>
                                    </p:set>
                                  </p:childTnLst>
                                </p:cTn>
                              </p:par>
                              <p:par>
                                <p:cTn id="1551" nodeType="withEffect" fill="hold" presetClass="entr" presetID="1">
                                  <p:stCondLst>
                                    <p:cond delay="0"/>
                                  </p:stCondLst>
                                  <p:childTnLst>
                                    <p:set>
                                      <p:cBhvr>
                                        <p:cTn id="1552" dur="1" fill="hold">
                                          <p:stCondLst>
                                            <p:cond delay="0"/>
                                          </p:stCondLst>
                                        </p:cTn>
                                        <p:tgtEl>
                                          <p:spTgt spid="664"/>
                                        </p:tgtEl>
                                        <p:attrNameLst>
                                          <p:attrName>style.visibility</p:attrName>
                                        </p:attrNameLst>
                                      </p:cBhvr>
                                      <p:to>
                                        <p:strVal val="visible"/>
                                      </p:to>
                                    </p:set>
                                  </p:childTnLst>
                                </p:cTn>
                              </p:par>
                            </p:childTnLst>
                          </p:cTn>
                        </p:par>
                      </p:childTnLst>
                    </p:cTn>
                  </p:par>
                  <p:par>
                    <p:cTn id="1553" fill="hold">
                      <p:stCondLst>
                        <p:cond delay="indefinite"/>
                      </p:stCondLst>
                      <p:childTnLst>
                        <p:par>
                          <p:cTn id="1554" fill="hold">
                            <p:stCondLst>
                              <p:cond delay="0"/>
                            </p:stCondLst>
                            <p:childTnLst>
                              <p:par>
                                <p:cTn id="1555" nodeType="clickEffect" fill="hold" presetClass="entr" presetID="1">
                                  <p:stCondLst>
                                    <p:cond delay="0"/>
                                  </p:stCondLst>
                                  <p:childTnLst>
                                    <p:set>
                                      <p:cBhvr>
                                        <p:cTn id="1556"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LEFT/RIGHT JOINS</a:t>
            </a:r>
            <a:endParaRPr b="0" lang="en-US" sz="3600" spc="-1" strike="noStrike">
              <a:latin typeface="Arial"/>
            </a:endParaRPr>
          </a:p>
        </p:txBody>
      </p:sp>
      <p:sp>
        <p:nvSpPr>
          <p:cNvPr id="667" name="PlaceHolder 2"/>
          <p:cNvSpPr>
            <a:spLocks noGrp="1"/>
          </p:cNvSpPr>
          <p:nvPr>
            <p:ph type="sldNum" idx="91"/>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46511F71-A185-4E34-B8CD-B7DB1EDACED6}"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668" name="Google Shape;1054;p94"/>
          <p:cNvSpPr/>
          <p:nvPr/>
        </p:nvSpPr>
        <p:spPr>
          <a:xfrm>
            <a:off x="1981080" y="1599120"/>
            <a:ext cx="7996680" cy="11880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600" spc="-1" strike="noStrike">
                <a:solidFill>
                  <a:srgbClr val="92d050"/>
                </a:solidFill>
                <a:latin typeface="Courier New"/>
                <a:ea typeface="Courier New"/>
              </a:rPr>
              <a:t># Left join in pandas</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df_cats.merge(df_visits, how = “left”, </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              </a:t>
            </a:r>
            <a:r>
              <a:rPr b="0" lang="en-US" sz="1600" spc="-1" strike="noStrike">
                <a:solidFill>
                  <a:srgbClr val="ffffff"/>
                </a:solidFill>
                <a:latin typeface="Courier New"/>
                <a:ea typeface="Courier New"/>
              </a:rPr>
              <a:t>left_on = “id”, right_on = ”cat_id”)</a:t>
            </a:r>
            <a:endParaRPr b="0" lang="en-US" sz="1600" spc="-1" strike="noStrike">
              <a:latin typeface="Arial"/>
            </a:endParaRPr>
          </a:p>
        </p:txBody>
      </p:sp>
      <p:sp>
        <p:nvSpPr>
          <p:cNvPr id="669" name="Google Shape;1055;p94"/>
          <p:cNvSpPr/>
          <p:nvPr/>
        </p:nvSpPr>
        <p:spPr>
          <a:xfrm>
            <a:off x="1981080" y="4311360"/>
            <a:ext cx="7996680" cy="11880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600" spc="-1" strike="noStrike">
                <a:solidFill>
                  <a:srgbClr val="92d050"/>
                </a:solidFill>
                <a:latin typeface="Courier New"/>
                <a:ea typeface="Courier New"/>
              </a:rPr>
              <a:t># Right join in pandas</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df_cats.merge(df_visits, how = “right”, </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              </a:t>
            </a:r>
            <a:r>
              <a:rPr b="0" lang="en-US" sz="1600" spc="-1" strike="noStrike">
                <a:solidFill>
                  <a:srgbClr val="ffffff"/>
                </a:solidFill>
                <a:latin typeface="Courier New"/>
                <a:ea typeface="Courier New"/>
              </a:rPr>
              <a:t>left_on = “id”, right_on = ”cat_id”)</a:t>
            </a:r>
            <a:endParaRPr b="0" lang="en-US" sz="1600" spc="-1" strike="noStrike">
              <a:latin typeface="Arial"/>
            </a:endParaRPr>
          </a:p>
        </p:txBody>
      </p:sp>
      <p:sp>
        <p:nvSpPr>
          <p:cNvPr id="670" name="Google Shape;1056;p94"/>
          <p:cNvSpPr/>
          <p:nvPr/>
        </p:nvSpPr>
        <p:spPr>
          <a:xfrm>
            <a:off x="1981080" y="2863080"/>
            <a:ext cx="7996680" cy="106416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800" spc="-1" strike="noStrike">
                <a:solidFill>
                  <a:srgbClr val="92d050"/>
                </a:solidFill>
                <a:latin typeface="Courier New"/>
                <a:ea typeface="Courier New"/>
              </a:rPr>
              <a:t># Left join in SQL / SQLite via Python</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cursor.execute(“SELECT * FROM cats LEFT JOIN visits ON</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cats.id == visits.cat_id”)</a:t>
            </a:r>
            <a:endParaRPr b="0" lang="en-US" sz="1800" spc="-1" strike="noStrike">
              <a:latin typeface="Arial"/>
            </a:endParaRPr>
          </a:p>
        </p:txBody>
      </p:sp>
      <p:sp>
        <p:nvSpPr>
          <p:cNvPr id="671" name="Google Shape;1057;p94"/>
          <p:cNvSpPr/>
          <p:nvPr/>
        </p:nvSpPr>
        <p:spPr>
          <a:xfrm>
            <a:off x="1981080" y="5578560"/>
            <a:ext cx="7996680" cy="6865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600" spc="-1" strike="noStrike">
                <a:solidFill>
                  <a:srgbClr val="92d050"/>
                </a:solidFill>
                <a:latin typeface="Courier New"/>
                <a:ea typeface="Courier New"/>
              </a:rPr>
              <a:t># Right join in SQL / SQLite via Python</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1557" dur="indefinite" restart="never" nodeType="tmRoot">
          <p:childTnLst>
            <p:seq>
              <p:cTn id="1558" dur="indefinite" nodeType="mainSeq">
                <p:childTnLst>
                  <p:par>
                    <p:cTn id="1559" fill="hold">
                      <p:stCondLst>
                        <p:cond delay="indefinite"/>
                      </p:stCondLst>
                      <p:childTnLst>
                        <p:par>
                          <p:cTn id="1560" fill="hold">
                            <p:stCondLst>
                              <p:cond delay="0"/>
                            </p:stCondLst>
                            <p:childTnLst>
                              <p:par>
                                <p:cTn id="1561" nodeType="clickEffect" fill="hold" presetClass="entr" presetID="1">
                                  <p:stCondLst>
                                    <p:cond delay="0"/>
                                  </p:stCondLst>
                                  <p:childTnLst>
                                    <p:set>
                                      <p:cBhvr>
                                        <p:cTn id="1562" dur="1" fill="hold">
                                          <p:stCondLst>
                                            <p:cond delay="0"/>
                                          </p:stCondLst>
                                        </p:cTn>
                                        <p:tgtEl>
                                          <p:spTgt spid="668"/>
                                        </p:tgtEl>
                                        <p:attrNameLst>
                                          <p:attrName>style.visibility</p:attrName>
                                        </p:attrNameLst>
                                      </p:cBhvr>
                                      <p:to>
                                        <p:strVal val="visible"/>
                                      </p:to>
                                    </p:set>
                                  </p:childTnLst>
                                </p:cTn>
                              </p:par>
                            </p:childTnLst>
                          </p:cTn>
                        </p:par>
                      </p:childTnLst>
                    </p:cTn>
                  </p:par>
                  <p:par>
                    <p:cTn id="1563" fill="hold">
                      <p:stCondLst>
                        <p:cond delay="indefinite"/>
                      </p:stCondLst>
                      <p:childTnLst>
                        <p:par>
                          <p:cTn id="1564" fill="hold">
                            <p:stCondLst>
                              <p:cond delay="0"/>
                            </p:stCondLst>
                            <p:childTnLst>
                              <p:par>
                                <p:cTn id="1565" nodeType="clickEffect" fill="hold" presetClass="entr" presetID="1">
                                  <p:stCondLst>
                                    <p:cond delay="0"/>
                                  </p:stCondLst>
                                  <p:childTnLst>
                                    <p:set>
                                      <p:cBhvr>
                                        <p:cTn id="1566" dur="1" fill="hold">
                                          <p:stCondLst>
                                            <p:cond delay="0"/>
                                          </p:stCondLst>
                                        </p:cTn>
                                        <p:tgtEl>
                                          <p:spTgt spid="670"/>
                                        </p:tgtEl>
                                        <p:attrNameLst>
                                          <p:attrName>style.visibility</p:attrName>
                                        </p:attrNameLst>
                                      </p:cBhvr>
                                      <p:to>
                                        <p:strVal val="visible"/>
                                      </p:to>
                                    </p:set>
                                  </p:childTnLst>
                                </p:cTn>
                              </p:par>
                            </p:childTnLst>
                          </p:cTn>
                        </p:par>
                      </p:childTnLst>
                    </p:cTn>
                  </p:par>
                  <p:par>
                    <p:cTn id="1567" fill="hold">
                      <p:stCondLst>
                        <p:cond delay="indefinite"/>
                      </p:stCondLst>
                      <p:childTnLst>
                        <p:par>
                          <p:cTn id="1568" fill="hold">
                            <p:stCondLst>
                              <p:cond delay="0"/>
                            </p:stCondLst>
                            <p:childTnLst>
                              <p:par>
                                <p:cTn id="1569" nodeType="clickEffect" fill="hold" presetClass="entr" presetID="1">
                                  <p:stCondLst>
                                    <p:cond delay="0"/>
                                  </p:stCondLst>
                                  <p:childTnLst>
                                    <p:set>
                                      <p:cBhvr>
                                        <p:cTn id="1570" dur="1" fill="hold">
                                          <p:stCondLst>
                                            <p:cond delay="0"/>
                                          </p:stCondLst>
                                        </p:cTn>
                                        <p:tgtEl>
                                          <p:spTgt spid="669"/>
                                        </p:tgtEl>
                                        <p:attrNameLst>
                                          <p:attrName>style.visibility</p:attrName>
                                        </p:attrNameLst>
                                      </p:cBhvr>
                                      <p:to>
                                        <p:strVal val="visible"/>
                                      </p:to>
                                    </p:set>
                                  </p:childTnLst>
                                </p:cTn>
                              </p:par>
                            </p:childTnLst>
                          </p:cTn>
                        </p:par>
                      </p:childTnLst>
                    </p:cTn>
                  </p:par>
                  <p:par>
                    <p:cTn id="1571" fill="hold">
                      <p:stCondLst>
                        <p:cond delay="indefinite"/>
                      </p:stCondLst>
                      <p:childTnLst>
                        <p:par>
                          <p:cTn id="1572" fill="hold">
                            <p:stCondLst>
                              <p:cond delay="0"/>
                            </p:stCondLst>
                            <p:childTnLst>
                              <p:par>
                                <p:cTn id="1573" nodeType="clickEffect" fill="hold" presetClass="entr" presetID="1">
                                  <p:stCondLst>
                                    <p:cond delay="0"/>
                                  </p:stCondLst>
                                  <p:childTnLst>
                                    <p:set>
                                      <p:cBhvr>
                                        <p:cTn id="1574"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FULL OUTER JOIN</a:t>
            </a:r>
            <a:endParaRPr b="0" lang="en-US" sz="3600" spc="-1" strike="noStrike">
              <a:latin typeface="Arial"/>
            </a:endParaRPr>
          </a:p>
        </p:txBody>
      </p:sp>
      <p:sp>
        <p:nvSpPr>
          <p:cNvPr id="673" name="PlaceHolder 2"/>
          <p:cNvSpPr>
            <a:spLocks noGrp="1"/>
          </p:cNvSpPr>
          <p:nvPr>
            <p:ph/>
          </p:nvPr>
        </p:nvSpPr>
        <p:spPr>
          <a:xfrm>
            <a:off x="1981080" y="1752480"/>
            <a:ext cx="7619400" cy="48024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Combines the left and the right join          ???????????</a:t>
            </a:r>
            <a:endParaRPr b="0" lang="en-US" sz="2000" spc="-1" strike="noStrike">
              <a:latin typeface="Arial"/>
            </a:endParaRPr>
          </a:p>
        </p:txBody>
      </p:sp>
      <p:sp>
        <p:nvSpPr>
          <p:cNvPr id="674" name="PlaceHolder 3"/>
          <p:cNvSpPr>
            <a:spLocks noGrp="1"/>
          </p:cNvSpPr>
          <p:nvPr>
            <p:ph type="sldNum" idx="9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2BF25B45-4205-4BB6-BB63-5BFCCD69E379}"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675" name="Google Shape;1065;p95"/>
          <p:cNvGraphicFramePr/>
          <p:nvPr/>
        </p:nvGraphicFramePr>
        <p:xfrm>
          <a:off x="2957760" y="2233440"/>
          <a:ext cx="5666040" cy="3020400"/>
        </p:xfrm>
        <a:graphic>
          <a:graphicData uri="http://schemas.openxmlformats.org/drawingml/2006/table">
            <a:tbl>
              <a:tblPr/>
              <a:tblGrid>
                <a:gridCol w="1148040"/>
                <a:gridCol w="2259000"/>
                <a:gridCol w="2259360"/>
              </a:tblGrid>
              <a:tr h="335520">
                <a:tc>
                  <a:txBody>
                    <a:bodyPr anchor="t">
                      <a:noAutofit/>
                    </a:bodyPr>
                    <a:p>
                      <a:pPr>
                        <a:lnSpc>
                          <a:spcPct val="100000"/>
                        </a:lnSpc>
                        <a:buNone/>
                        <a:tabLst>
                          <a:tab algn="l" pos="0"/>
                        </a:tabLst>
                      </a:pPr>
                      <a:r>
                        <a:rPr b="1" lang="en-US" sz="1600" spc="-1" strike="noStrike">
                          <a:solidFill>
                            <a:srgbClr val="ffffff"/>
                          </a:solidFill>
                          <a:latin typeface="Arial"/>
                          <a:ea typeface="Arial"/>
                        </a:rPr>
                        <a:t>id</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name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600" spc="-1" strike="noStrike">
                          <a:solidFill>
                            <a:srgbClr val="ffffff"/>
                          </a:solidFill>
                          <a:latin typeface="Arial"/>
                          <a:ea typeface="Arial"/>
                        </a:rPr>
                        <a:t>last_visit</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1</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02-16-2017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Meowly Cyrus</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02-14-2017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3</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Fuzz Aldrin</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NULL</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4</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Chairman Meow</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NULL</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5</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Anderson Pooper</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02-03-2017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6</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Gigabyte</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NULL</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5520">
                <a:tc>
                  <a:txBody>
                    <a:bodyPr anchor="t">
                      <a:noAutofit/>
                    </a:bodyPr>
                    <a:p>
                      <a:pPr>
                        <a:lnSpc>
                          <a:spcPct val="100000"/>
                        </a:lnSpc>
                        <a:buNone/>
                        <a:tabLst>
                          <a:tab algn="l" pos="0"/>
                        </a:tabLst>
                      </a:pPr>
                      <a:r>
                        <a:rPr b="0" lang="en-US" sz="1600" spc="-1" strike="noStrike">
                          <a:solidFill>
                            <a:srgbClr val="000000"/>
                          </a:solidFill>
                          <a:latin typeface="Arial"/>
                          <a:ea typeface="Arial"/>
                        </a:rPr>
                        <a:t>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NULL</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02-19-2017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36600">
                <a:tc>
                  <a:txBody>
                    <a:bodyPr anchor="t">
                      <a:noAutofit/>
                    </a:bodyPr>
                    <a:p>
                      <a:pPr>
                        <a:lnSpc>
                          <a:spcPct val="100000"/>
                        </a:lnSpc>
                        <a:buNone/>
                        <a:tabLst>
                          <a:tab algn="l" pos="0"/>
                        </a:tabLst>
                      </a:pPr>
                      <a:r>
                        <a:rPr b="0" lang="en-US" sz="1600" spc="-1" strike="noStrike">
                          <a:solidFill>
                            <a:srgbClr val="000000"/>
                          </a:solidFill>
                          <a:latin typeface="Arial"/>
                          <a:ea typeface="Arial"/>
                        </a:rPr>
                        <a:t>12</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NULL</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600" spc="-1" strike="noStrike">
                          <a:solidFill>
                            <a:srgbClr val="000000"/>
                          </a:solidFill>
                          <a:latin typeface="Arial"/>
                          <a:ea typeface="Arial"/>
                        </a:rPr>
                        <a:t>02-21-2017</a:t>
                      </a:r>
                      <a:endParaRPr b="0" lang="en-US" sz="16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676" name="Google Shape;1066;p95"/>
          <p:cNvSpPr/>
          <p:nvPr/>
        </p:nvSpPr>
        <p:spPr>
          <a:xfrm>
            <a:off x="2134800" y="5410080"/>
            <a:ext cx="7996680" cy="118800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600" spc="-1" strike="noStrike">
                <a:solidFill>
                  <a:srgbClr val="92d050"/>
                </a:solidFill>
                <a:latin typeface="Courier New"/>
                <a:ea typeface="Courier New"/>
              </a:rPr>
              <a:t># Outer join in pandas</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df_cats.merge(df_visits, how = “outer”, </a:t>
            </a:r>
            <a:endParaRPr b="0" lang="en-US" sz="1600" spc="-1" strike="noStrike">
              <a:latin typeface="Arial"/>
            </a:endParaRPr>
          </a:p>
          <a:p>
            <a:pPr>
              <a:lnSpc>
                <a:spcPct val="100000"/>
              </a:lnSpc>
              <a:buNone/>
              <a:tabLst>
                <a:tab algn="l" pos="0"/>
              </a:tabLst>
            </a:pPr>
            <a:r>
              <a:rPr b="0" lang="en-US" sz="1600" spc="-1" strike="noStrike">
                <a:solidFill>
                  <a:srgbClr val="ffffff"/>
                </a:solidFill>
                <a:latin typeface="Courier New"/>
                <a:ea typeface="Courier New"/>
              </a:rPr>
              <a:t>              </a:t>
            </a:r>
            <a:r>
              <a:rPr b="0" lang="en-US" sz="1600" spc="-1" strike="noStrike">
                <a:solidFill>
                  <a:srgbClr val="ffffff"/>
                </a:solidFill>
                <a:latin typeface="Courier New"/>
                <a:ea typeface="Courier New"/>
              </a:rPr>
              <a:t>left_on = “id”, right_on = ”cat_id”)</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1575" dur="indefinite" restart="never" nodeType="tmRoot">
          <p:childTnLst>
            <p:seq>
              <p:cTn id="1576" dur="indefinite" nodeType="mainSeq">
                <p:childTnLst>
                  <p:par>
                    <p:cTn id="1577" fill="hold">
                      <p:stCondLst>
                        <p:cond delay="indefinite"/>
                      </p:stCondLst>
                      <p:childTnLst>
                        <p:par>
                          <p:cTn id="1578" fill="hold">
                            <p:stCondLst>
                              <p:cond delay="0"/>
                            </p:stCondLst>
                            <p:childTnLst>
                              <p:par>
                                <p:cTn id="1579" nodeType="clickEffect" fill="hold" presetClass="entr" presetID="1">
                                  <p:stCondLst>
                                    <p:cond delay="0"/>
                                  </p:stCondLst>
                                  <p:childTnLst>
                                    <p:set>
                                      <p:cBhvr>
                                        <p:cTn id="1580" dur="1" fill="hold">
                                          <p:stCondLst>
                                            <p:cond delay="0"/>
                                          </p:stCondLst>
                                        </p:cTn>
                                        <p:tgtEl>
                                          <p:spTgt spid="673">
                                            <p:txEl>
                                              <p:pRg st="0" end="0"/>
                                            </p:txEl>
                                          </p:spTgt>
                                        </p:tgtEl>
                                        <p:attrNameLst>
                                          <p:attrName>style.visibility</p:attrName>
                                        </p:attrNameLst>
                                      </p:cBhvr>
                                      <p:to>
                                        <p:strVal val="visible"/>
                                      </p:to>
                                    </p:set>
                                  </p:childTnLst>
                                </p:cTn>
                              </p:par>
                            </p:childTnLst>
                          </p:cTn>
                        </p:par>
                      </p:childTnLst>
                    </p:cTn>
                  </p:par>
                  <p:par>
                    <p:cTn id="1581" fill="hold">
                      <p:stCondLst>
                        <p:cond delay="indefinite"/>
                      </p:stCondLst>
                      <p:childTnLst>
                        <p:par>
                          <p:cTn id="1582" fill="hold">
                            <p:stCondLst>
                              <p:cond delay="0"/>
                            </p:stCondLst>
                            <p:childTnLst>
                              <p:par>
                                <p:cTn id="1583" nodeType="clickEffect" fill="hold" presetClass="entr" presetID="1">
                                  <p:stCondLst>
                                    <p:cond delay="0"/>
                                  </p:stCondLst>
                                  <p:childTnLst>
                                    <p:set>
                                      <p:cBhvr>
                                        <p:cTn id="1584" dur="1" fill="hold">
                                          <p:stCondLst>
                                            <p:cond delay="0"/>
                                          </p:stCondLst>
                                        </p:cTn>
                                        <p:tgtEl>
                                          <p:spTgt spid="675"/>
                                        </p:tgtEl>
                                        <p:attrNameLst>
                                          <p:attrName>style.visibility</p:attrName>
                                        </p:attrNameLst>
                                      </p:cBhvr>
                                      <p:to>
                                        <p:strVal val="visible"/>
                                      </p:to>
                                    </p:set>
                                  </p:childTnLst>
                                </p:cTn>
                              </p:par>
                            </p:childTnLst>
                          </p:cTn>
                        </p:par>
                      </p:childTnLst>
                    </p:cTn>
                  </p:par>
                  <p:par>
                    <p:cTn id="1585" fill="hold">
                      <p:stCondLst>
                        <p:cond delay="indefinite"/>
                      </p:stCondLst>
                      <p:childTnLst>
                        <p:par>
                          <p:cTn id="1586" fill="hold">
                            <p:stCondLst>
                              <p:cond delay="0"/>
                            </p:stCondLst>
                            <p:childTnLst>
                              <p:par>
                                <p:cTn id="1587" nodeType="clickEffect" fill="hold" presetClass="entr" presetID="1">
                                  <p:stCondLst>
                                    <p:cond delay="0"/>
                                  </p:stCondLst>
                                  <p:childTnLst>
                                    <p:set>
                                      <p:cBhvr>
                                        <p:cTn id="1588" dur="1" fill="hold">
                                          <p:stCondLst>
                                            <p:cond delay="0"/>
                                          </p:stCondLst>
                                        </p:cTn>
                                        <p:tgtEl>
                                          <p:spTgt spid="6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7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GROUP BY AGGREGATES</a:t>
            </a:r>
            <a:endParaRPr b="0" lang="en-US" sz="3600" spc="-1" strike="noStrike">
              <a:latin typeface="Arial"/>
            </a:endParaRPr>
          </a:p>
        </p:txBody>
      </p:sp>
      <p:sp>
        <p:nvSpPr>
          <p:cNvPr id="678"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endParaRPr b="0" lang="en-US" sz="3200" spc="-1" strike="noStrike">
              <a:latin typeface="Arial"/>
            </a:endParaRPr>
          </a:p>
        </p:txBody>
      </p:sp>
      <p:sp>
        <p:nvSpPr>
          <p:cNvPr id="679" name="PlaceHolder 3"/>
          <p:cNvSpPr>
            <a:spLocks noGrp="1"/>
          </p:cNvSpPr>
          <p:nvPr>
            <p:ph type="sldNum" idx="93"/>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8793A784-D47A-424D-9006-711775313E4D}"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680" name="Google Shape;1074;p96"/>
          <p:cNvGraphicFramePr/>
          <p:nvPr/>
        </p:nvGraphicFramePr>
        <p:xfrm>
          <a:off x="1708560" y="3248280"/>
          <a:ext cx="5029200" cy="2975400"/>
        </p:xfrm>
        <a:graphic>
          <a:graphicData uri="http://schemas.openxmlformats.org/drawingml/2006/table">
            <a:tbl>
              <a:tblPr/>
              <a:tblGrid>
                <a:gridCol w="1005840"/>
                <a:gridCol w="1005840"/>
                <a:gridCol w="1005840"/>
                <a:gridCol w="1005840"/>
                <a:gridCol w="1006200"/>
              </a:tblGrid>
              <a:tr h="424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nat_id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5</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176.2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6960">
                <a:tc>
                  <a:txBody>
                    <a:bodyPr anchor="t">
                      <a:noAutofit/>
                    </a:bodyPr>
                    <a:p>
                      <a:pPr>
                        <a:lnSpc>
                          <a:spcPct val="100000"/>
                        </a:lnSpc>
                        <a:buNone/>
                        <a:tabLst>
                          <a:tab algn="l" pos="0"/>
                        </a:tabLst>
                      </a:pPr>
                      <a:r>
                        <a:rPr b="0" lang="en-US" sz="1800" spc="-1" strike="noStrike">
                          <a:solidFill>
                            <a:srgbClr val="000000"/>
                          </a:solidFill>
                          <a:latin typeface="Arial"/>
                          <a:ea typeface="Arial"/>
                        </a:rPr>
                        <a:t>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19.6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82.1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180.1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681" name="Google Shape;1075;p96"/>
          <p:cNvSpPr/>
          <p:nvPr/>
        </p:nvSpPr>
        <p:spPr>
          <a:xfrm>
            <a:off x="955440" y="2164680"/>
            <a:ext cx="5560560" cy="645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tabLst>
                <a:tab algn="l" pos="0"/>
              </a:tabLst>
            </a:pPr>
            <a:r>
              <a:rPr b="0" lang="en-US" sz="1800" spc="-1" strike="noStrike">
                <a:solidFill>
                  <a:srgbClr val="000000"/>
                </a:solidFill>
                <a:latin typeface="Courier New"/>
                <a:ea typeface="Courier New"/>
              </a:rPr>
              <a:t>SELECT nat_id, AVG(age) as average_age </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Courier New"/>
                <a:ea typeface="Courier New"/>
              </a:rPr>
              <a:t>FROM persons GROUP BY nat_id </a:t>
            </a:r>
            <a:endParaRPr b="0" lang="en-US" sz="1800" spc="-1" strike="noStrike">
              <a:latin typeface="Arial"/>
            </a:endParaRPr>
          </a:p>
        </p:txBody>
      </p:sp>
      <p:graphicFrame>
        <p:nvGraphicFramePr>
          <p:cNvPr id="682" name="Google Shape;1076;p96"/>
          <p:cNvGraphicFramePr/>
          <p:nvPr/>
        </p:nvGraphicFramePr>
        <p:xfrm>
          <a:off x="7542360" y="3778560"/>
          <a:ext cx="2514600" cy="1877760"/>
        </p:xfrm>
        <a:graphic>
          <a:graphicData uri="http://schemas.openxmlformats.org/drawingml/2006/table">
            <a:tbl>
              <a:tblPr/>
              <a:tblGrid>
                <a:gridCol w="1257480"/>
                <a:gridCol w="1257480"/>
              </a:tblGrid>
              <a:tr h="603720">
                <a:tc>
                  <a:txBody>
                    <a:bodyPr anchor="t">
                      <a:noAutofit/>
                    </a:bodyPr>
                    <a:p>
                      <a:pPr>
                        <a:lnSpc>
                          <a:spcPct val="100000"/>
                        </a:lnSpc>
                        <a:buNone/>
                        <a:tabLst>
                          <a:tab algn="l" pos="0"/>
                        </a:tabLst>
                      </a:pPr>
                      <a:r>
                        <a:rPr b="1" lang="en-US" sz="1800" spc="-1" strike="noStrike">
                          <a:solidFill>
                            <a:srgbClr val="ffffff"/>
                          </a:solidFill>
                          <a:latin typeface="Arial"/>
                          <a:ea typeface="Arial"/>
                        </a:rPr>
                        <a:t>nat_id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average_age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19.48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mc:AlternateContent>
    <mc:Choice Requires="p14">
      <p:transition spd="slow" p14:dur="2000"/>
    </mc:Choice>
    <mc:Fallback>
      <p:transition spd="slow"/>
    </mc:Fallback>
  </mc:AlternateContent>
  <p:timing>
    <p:tnLst>
      <p:par>
        <p:cTn id="1589" dur="indefinite" restart="never" nodeType="tmRoot">
          <p:childTnLst>
            <p:seq>
              <p:cTn id="1590" dur="indefinite" nodeType="mainSeq">
                <p:childTnLst>
                  <p:par>
                    <p:cTn id="1591" fill="hold">
                      <p:stCondLst>
                        <p:cond delay="indefinite"/>
                      </p:stCondLst>
                      <p:childTnLst>
                        <p:par>
                          <p:cTn id="1592" fill="hold">
                            <p:stCondLst>
                              <p:cond delay="0"/>
                            </p:stCondLst>
                            <p:childTnLst>
                              <p:par>
                                <p:cTn id="1593" nodeType="clickEffect" fill="hold" presetClass="entr" presetID="1">
                                  <p:stCondLst>
                                    <p:cond delay="0"/>
                                  </p:stCondLst>
                                  <p:childTnLst>
                                    <p:set>
                                      <p:cBhvr>
                                        <p:cTn id="1594" dur="1" fill="hold">
                                          <p:stCondLst>
                                            <p:cond delay="0"/>
                                          </p:stCondLst>
                                        </p:cTn>
                                        <p:tgtEl>
                                          <p:spTgt spid="681"/>
                                        </p:tgtEl>
                                        <p:attrNameLst>
                                          <p:attrName>style.visibility</p:attrName>
                                        </p:attrNameLst>
                                      </p:cBhvr>
                                      <p:to>
                                        <p:strVal val="visible"/>
                                      </p:to>
                                    </p:set>
                                  </p:childTnLst>
                                </p:cTn>
                              </p:par>
                              <p:par>
                                <p:cTn id="1595" nodeType="withEffect" fill="hold" presetClass="entr" presetID="1">
                                  <p:stCondLst>
                                    <p:cond delay="0"/>
                                  </p:stCondLst>
                                  <p:childTnLst>
                                    <p:set>
                                      <p:cBhvr>
                                        <p:cTn id="1596" dur="1" fill="hold">
                                          <p:stCondLst>
                                            <p:cond delay="0"/>
                                          </p:stCondLst>
                                        </p:cTn>
                                        <p:tgtEl>
                                          <p:spTgt spid="680"/>
                                        </p:tgtEl>
                                        <p:attrNameLst>
                                          <p:attrName>style.visibility</p:attrName>
                                        </p:attrNameLst>
                                      </p:cBhvr>
                                      <p:to>
                                        <p:strVal val="visible"/>
                                      </p:to>
                                    </p:set>
                                  </p:childTnLst>
                                </p:cTn>
                              </p:par>
                            </p:childTnLst>
                          </p:cTn>
                        </p:par>
                      </p:childTnLst>
                    </p:cTn>
                  </p:par>
                  <p:par>
                    <p:cTn id="1597" fill="hold">
                      <p:stCondLst>
                        <p:cond delay="indefinite"/>
                      </p:stCondLst>
                      <p:childTnLst>
                        <p:par>
                          <p:cTn id="1598" fill="hold">
                            <p:stCondLst>
                              <p:cond delay="0"/>
                            </p:stCondLst>
                            <p:childTnLst>
                              <p:par>
                                <p:cTn id="1599" nodeType="clickEffect" fill="hold" presetClass="entr" presetID="1">
                                  <p:stCondLst>
                                    <p:cond delay="0"/>
                                  </p:stCondLst>
                                  <p:childTnLst>
                                    <p:set>
                                      <p:cBhvr>
                                        <p:cTn id="1600" dur="1" fill="hold">
                                          <p:stCondLst>
                                            <p:cond delay="0"/>
                                          </p:stCondLst>
                                        </p:cTn>
                                        <p:tgtEl>
                                          <p:spTgt spid="6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RAW SQL IN PANDAS</a:t>
            </a:r>
            <a:endParaRPr b="0" lang="en-US" sz="3600" spc="-1" strike="noStrike">
              <a:latin typeface="Arial"/>
            </a:endParaRPr>
          </a:p>
        </p:txBody>
      </p:sp>
      <p:sp>
        <p:nvSpPr>
          <p:cNvPr id="684"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If you “think in SQL” already, you’ll be fine with pandas: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Courier New"/>
                <a:ea typeface="Courier New"/>
              </a:rPr>
              <a:t>conda install -c anaconda pandasql</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Info: </a:t>
            </a:r>
            <a:r>
              <a:rPr b="0" lang="en-US" sz="1600" spc="-1" strike="noStrike">
                <a:solidFill>
                  <a:srgbClr val="000000"/>
                </a:solidFill>
                <a:latin typeface="Arial"/>
                <a:ea typeface="Arial"/>
              </a:rPr>
              <a:t>http://pandas.pydata.org/pandas-docs/stable/comparison_with_sql.html</a:t>
            </a:r>
            <a:endParaRPr b="0" lang="en-US" sz="1600" spc="-1" strike="noStrike">
              <a:latin typeface="Arial"/>
            </a:endParaRPr>
          </a:p>
        </p:txBody>
      </p:sp>
      <p:sp>
        <p:nvSpPr>
          <p:cNvPr id="685" name="PlaceHolder 3"/>
          <p:cNvSpPr>
            <a:spLocks noGrp="1"/>
          </p:cNvSpPr>
          <p:nvPr>
            <p:ph type="sldNum" idx="94"/>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8D4AB0D9-3D82-4F1E-ADBE-CD557851CBA4}"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686" name="Google Shape;1084;p97"/>
          <p:cNvSpPr/>
          <p:nvPr/>
        </p:nvSpPr>
        <p:spPr>
          <a:xfrm>
            <a:off x="1981080" y="3338280"/>
            <a:ext cx="7996680" cy="32119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nSpc>
                <a:spcPct val="100000"/>
              </a:lnSpc>
              <a:buNone/>
              <a:tabLst>
                <a:tab algn="l" pos="0"/>
              </a:tabLst>
            </a:pPr>
            <a:r>
              <a:rPr b="0" lang="en-US" sz="1800" spc="-1" strike="noStrike">
                <a:solidFill>
                  <a:srgbClr val="92d050"/>
                </a:solidFill>
                <a:latin typeface="Courier New"/>
                <a:ea typeface="Courier New"/>
              </a:rPr>
              <a:t># Write the query text</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q = ”””</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SELECT</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FROM</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cats</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    </a:t>
            </a:r>
            <a:r>
              <a:rPr b="0" lang="en-US" sz="1800" spc="-1" strike="noStrike">
                <a:solidFill>
                  <a:srgbClr val="ffffff"/>
                </a:solidFill>
                <a:latin typeface="Courier New"/>
                <a:ea typeface="Courier New"/>
              </a:rPr>
              <a:t>LIMIT 10;”””</a:t>
            </a:r>
            <a:endParaRPr b="0" lang="en-US" sz="1800" spc="-1" strike="noStrike">
              <a:latin typeface="Arial"/>
            </a:endParaRPr>
          </a:p>
          <a:p>
            <a:pPr>
              <a:lnSpc>
                <a:spcPct val="100000"/>
              </a:lnSpc>
              <a:buNone/>
              <a:tabLst>
                <a:tab algn="l" pos="0"/>
              </a:tabLst>
            </a:pPr>
            <a:endParaRPr b="0" lang="en-US" sz="1800" spc="-1" strike="noStrike">
              <a:latin typeface="Arial"/>
            </a:endParaRPr>
          </a:p>
          <a:p>
            <a:pPr>
              <a:lnSpc>
                <a:spcPct val="100000"/>
              </a:lnSpc>
              <a:buNone/>
              <a:tabLst>
                <a:tab algn="l" pos="0"/>
              </a:tabLst>
            </a:pPr>
            <a:r>
              <a:rPr b="0" lang="en-US" sz="1800" spc="-1" strike="noStrike">
                <a:solidFill>
                  <a:srgbClr val="92d050"/>
                </a:solidFill>
                <a:latin typeface="Courier New"/>
                <a:ea typeface="Courier New"/>
              </a:rPr>
              <a:t># Store in a DataFrame</a:t>
            </a:r>
            <a:endParaRPr b="0" lang="en-US" sz="1800" spc="-1" strike="noStrike">
              <a:latin typeface="Arial"/>
            </a:endParaRPr>
          </a:p>
          <a:p>
            <a:pPr>
              <a:lnSpc>
                <a:spcPct val="100000"/>
              </a:lnSpc>
              <a:buNone/>
              <a:tabLst>
                <a:tab algn="l" pos="0"/>
              </a:tabLst>
            </a:pPr>
            <a:r>
              <a:rPr b="0" lang="en-US" sz="1800" spc="-1" strike="noStrike">
                <a:solidFill>
                  <a:srgbClr val="ffffff"/>
                </a:solidFill>
                <a:latin typeface="Courier New"/>
                <a:ea typeface="Courier New"/>
              </a:rPr>
              <a:t>df = sqldf(q, locals())</a:t>
            </a:r>
            <a:endParaRPr b="0" lang="en-US" sz="1800" spc="-1" strike="noStrike">
              <a:latin typeface="Arial"/>
            </a:endParaRPr>
          </a:p>
          <a:p>
            <a:pPr>
              <a:lnSpc>
                <a:spcPct val="100000"/>
              </a:lnSpc>
              <a:buNone/>
              <a:tabLst>
                <a:tab algn="l" pos="0"/>
              </a:tabLst>
            </a:pPr>
            <a:endParaRPr b="0" lang="en-US" sz="1800" spc="-1" strike="noStrike">
              <a:latin typeface="Arial"/>
            </a:endParaRPr>
          </a:p>
        </p:txBody>
      </p:sp>
      <p:pic>
        <p:nvPicPr>
          <p:cNvPr id="687" name="Google Shape;1085;p97" descr=""/>
          <p:cNvPicPr/>
          <p:nvPr/>
        </p:nvPicPr>
        <p:blipFill>
          <a:blip r:embed="rId1"/>
          <a:stretch/>
        </p:blipFill>
        <p:spPr>
          <a:xfrm>
            <a:off x="8001000" y="602280"/>
            <a:ext cx="3765960" cy="1450800"/>
          </a:xfrm>
          <a:prstGeom prst="rect">
            <a:avLst/>
          </a:prstGeom>
          <a:ln w="0">
            <a:noFill/>
          </a:ln>
        </p:spPr>
      </p:pic>
    </p:spTree>
  </p:cSld>
  <mc:AlternateContent>
    <mc:Choice Requires="p14">
      <p:transition spd="slow" p14:dur="2000"/>
    </mc:Choice>
    <mc:Fallback>
      <p:transition spd="slow"/>
    </mc:Fallback>
  </mc:AlternateContent>
  <p:timing>
    <p:tnLst>
      <p:par>
        <p:cTn id="1601" dur="indefinite" restart="never" nodeType="tmRoot">
          <p:childTnLst>
            <p:seq>
              <p:cTn id="1602" dur="indefinite" nodeType="mainSeq">
                <p:childTnLst>
                  <p:par>
                    <p:cTn id="1603" fill="hold">
                      <p:stCondLst>
                        <p:cond delay="indefinite"/>
                      </p:stCondLst>
                      <p:childTnLst>
                        <p:par>
                          <p:cTn id="1604" fill="hold">
                            <p:stCondLst>
                              <p:cond delay="0"/>
                            </p:stCondLst>
                            <p:childTnLst>
                              <p:par>
                                <p:cTn id="1605" nodeType="clickEffect" fill="hold" presetClass="entr" presetID="1">
                                  <p:stCondLst>
                                    <p:cond delay="0"/>
                                  </p:stCondLst>
                                  <p:childTnLst>
                                    <p:set>
                                      <p:cBhvr>
                                        <p:cTn id="1606" dur="1" fill="hold">
                                          <p:stCondLst>
                                            <p:cond delay="0"/>
                                          </p:stCondLst>
                                        </p:cTn>
                                        <p:tgtEl>
                                          <p:spTgt spid="684">
                                            <p:txEl>
                                              <p:pRg st="0" end="0"/>
                                            </p:txEl>
                                          </p:spTgt>
                                        </p:tgtEl>
                                        <p:attrNameLst>
                                          <p:attrName>style.visibility</p:attrName>
                                        </p:attrNameLst>
                                      </p:cBhvr>
                                      <p:to>
                                        <p:strVal val="visible"/>
                                      </p:to>
                                    </p:set>
                                  </p:childTnLst>
                                </p:cTn>
                              </p:par>
                            </p:childTnLst>
                          </p:cTn>
                        </p:par>
                      </p:childTnLst>
                    </p:cTn>
                  </p:par>
                  <p:par>
                    <p:cTn id="1607" fill="hold">
                      <p:stCondLst>
                        <p:cond delay="indefinite"/>
                      </p:stCondLst>
                      <p:childTnLst>
                        <p:par>
                          <p:cTn id="1608" fill="hold">
                            <p:stCondLst>
                              <p:cond delay="0"/>
                            </p:stCondLst>
                            <p:childTnLst>
                              <p:par>
                                <p:cTn id="1609" nodeType="clickEffect" fill="hold" presetClass="entr" presetID="1">
                                  <p:stCondLst>
                                    <p:cond delay="0"/>
                                  </p:stCondLst>
                                  <p:childTnLst>
                                    <p:set>
                                      <p:cBhvr>
                                        <p:cTn id="1610" dur="1" fill="hold">
                                          <p:stCondLst>
                                            <p:cond delay="0"/>
                                          </p:stCondLst>
                                        </p:cTn>
                                        <p:tgtEl>
                                          <p:spTgt spid="684">
                                            <p:txEl>
                                              <p:pRg st="1" end="1"/>
                                            </p:txEl>
                                          </p:spTgt>
                                        </p:tgtEl>
                                        <p:attrNameLst>
                                          <p:attrName>style.visibility</p:attrName>
                                        </p:attrNameLst>
                                      </p:cBhvr>
                                      <p:to>
                                        <p:strVal val="visible"/>
                                      </p:to>
                                    </p:set>
                                  </p:childTnLst>
                                </p:cTn>
                              </p:par>
                            </p:childTnLst>
                          </p:cTn>
                        </p:par>
                      </p:childTnLst>
                    </p:cTn>
                  </p:par>
                  <p:par>
                    <p:cTn id="1611" fill="hold">
                      <p:stCondLst>
                        <p:cond delay="indefinite"/>
                      </p:stCondLst>
                      <p:childTnLst>
                        <p:par>
                          <p:cTn id="1612" fill="hold">
                            <p:stCondLst>
                              <p:cond delay="0"/>
                            </p:stCondLst>
                            <p:childTnLst>
                              <p:par>
                                <p:cTn id="1613" nodeType="clickEffect" fill="hold" presetClass="entr" presetID="1">
                                  <p:stCondLst>
                                    <p:cond delay="0"/>
                                  </p:stCondLst>
                                  <p:childTnLst>
                                    <p:set>
                                      <p:cBhvr>
                                        <p:cTn id="1614" dur="1" fill="hold">
                                          <p:stCondLst>
                                            <p:cond delay="0"/>
                                          </p:stCondLst>
                                        </p:cTn>
                                        <p:tgtEl>
                                          <p:spTgt spid="684">
                                            <p:txEl>
                                              <p:pRg st="2" end="2"/>
                                            </p:txEl>
                                          </p:spTgt>
                                        </p:tgtEl>
                                        <p:attrNameLst>
                                          <p:attrName>style.visibility</p:attrName>
                                        </p:attrNameLst>
                                      </p:cBhvr>
                                      <p:to>
                                        <p:strVal val="visible"/>
                                      </p:to>
                                    </p:set>
                                  </p:childTnLst>
                                </p:cTn>
                              </p:par>
                            </p:childTnLst>
                          </p:cTn>
                        </p:par>
                      </p:childTnLst>
                    </p:cTn>
                  </p:par>
                  <p:par>
                    <p:cTn id="1615" fill="hold">
                      <p:stCondLst>
                        <p:cond delay="indefinite"/>
                      </p:stCondLst>
                      <p:childTnLst>
                        <p:par>
                          <p:cTn id="1616" fill="hold">
                            <p:stCondLst>
                              <p:cond delay="0"/>
                            </p:stCondLst>
                            <p:childTnLst>
                              <p:par>
                                <p:cTn id="1617" nodeType="clickEffect" fill="hold" presetClass="entr" presetID="1">
                                  <p:stCondLst>
                                    <p:cond delay="0"/>
                                  </p:stCondLst>
                                  <p:childTnLst>
                                    <p:set>
                                      <p:cBhvr>
                                        <p:cTn id="1618" dur="1" fill="hold">
                                          <p:stCondLst>
                                            <p:cond delay="0"/>
                                          </p:stCondLst>
                                        </p:cTn>
                                        <p:tgtEl>
                                          <p:spTgt spid="686"/>
                                        </p:tgtEl>
                                        <p:attrNameLst>
                                          <p:attrName>style.visibility</p:attrName>
                                        </p:attrNameLst>
                                      </p:cBhvr>
                                      <p:to>
                                        <p:strVal val="visible"/>
                                      </p:to>
                                    </p:set>
                                  </p:childTnLst>
                                </p:cTn>
                              </p:par>
                              <p:par>
                                <p:cTn id="1619" nodeType="withEffect" fill="hold" presetClass="entr" presetID="1">
                                  <p:stCondLst>
                                    <p:cond delay="0"/>
                                  </p:stCondLst>
                                  <p:childTnLst>
                                    <p:set>
                                      <p:cBhvr>
                                        <p:cTn id="1620" dur="1" fill="hold">
                                          <p:stCondLst>
                                            <p:cond delay="0"/>
                                          </p:stCondLst>
                                        </p:cTn>
                                        <p:tgtEl>
                                          <p:spTgt spid="6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THE DATA LIFECYCLE</a:t>
            </a:r>
            <a:endParaRPr b="0" lang="en-US" sz="3600" spc="-1" strike="noStrike">
              <a:latin typeface="Arial"/>
            </a:endParaRPr>
          </a:p>
        </p:txBody>
      </p:sp>
      <p:sp>
        <p:nvSpPr>
          <p:cNvPr id="689" name="PlaceHolder 2"/>
          <p:cNvSpPr>
            <a:spLocks noGrp="1"/>
          </p:cNvSpPr>
          <p:nvPr>
            <p:ph type="sldNum" idx="95"/>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A16FA44C-ED44-48DE-9631-0F6DE82022BF}"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690" name="Google Shape;1093;p98"/>
          <p:cNvSpPr/>
          <p:nvPr/>
        </p:nvSpPr>
        <p:spPr>
          <a:xfrm>
            <a:off x="850680" y="2193120"/>
            <a:ext cx="1614240" cy="24631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Data collection</a:t>
            </a:r>
            <a:endParaRPr b="0" lang="en-US" sz="1800" spc="-1" strike="noStrike">
              <a:latin typeface="Arial"/>
            </a:endParaRPr>
          </a:p>
        </p:txBody>
      </p:sp>
      <p:grpSp>
        <p:nvGrpSpPr>
          <p:cNvPr id="691" name="Google Shape;1094;p98"/>
          <p:cNvGrpSpPr/>
          <p:nvPr/>
        </p:nvGrpSpPr>
        <p:grpSpPr>
          <a:xfrm>
            <a:off x="2465640" y="2193120"/>
            <a:ext cx="2217960" cy="2463120"/>
            <a:chOff x="2465640" y="2193120"/>
            <a:chExt cx="2217960" cy="2463120"/>
          </a:xfrm>
        </p:grpSpPr>
        <p:sp>
          <p:nvSpPr>
            <p:cNvPr id="692" name="Google Shape;1095;p98"/>
            <p:cNvSpPr/>
            <p:nvPr/>
          </p:nvSpPr>
          <p:spPr>
            <a:xfrm>
              <a:off x="3069360" y="2193120"/>
              <a:ext cx="1614240" cy="24631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Data processing</a:t>
              </a:r>
              <a:endParaRPr b="0" lang="en-US" sz="1800" spc="-1" strike="noStrike">
                <a:latin typeface="Arial"/>
              </a:endParaRPr>
            </a:p>
          </p:txBody>
        </p:sp>
        <p:sp>
          <p:nvSpPr>
            <p:cNvPr id="693" name="Google Shape;1096;p98"/>
            <p:cNvSpPr/>
            <p:nvPr/>
          </p:nvSpPr>
          <p:spPr>
            <a:xfrm>
              <a:off x="2465640" y="3425040"/>
              <a:ext cx="603000" cy="360"/>
            </a:xfrm>
            <a:custGeom>
              <a:avLst/>
              <a:gdLst/>
              <a:ahLst/>
              <a:rect l="l" t="t" r="r" b="b"/>
              <a:pathLst>
                <a:path w="21600" h="21600">
                  <a:moveTo>
                    <a:pt x="0" y="0"/>
                  </a:moveTo>
                  <a:lnTo>
                    <a:pt x="21600" y="21600"/>
                  </a:lnTo>
                </a:path>
              </a:pathLst>
            </a:custGeom>
            <a:solidFill>
              <a:srgbClr val="000000"/>
            </a:solidFill>
            <a:ln w="28440">
              <a:solidFill>
                <a:srgbClr val="000000"/>
              </a:solidFill>
              <a:round/>
              <a:tailEnd len="med" type="triangle" w="med"/>
            </a:ln>
          </p:spPr>
          <p:style>
            <a:lnRef idx="0"/>
            <a:fillRef idx="0"/>
            <a:effectRef idx="0"/>
            <a:fontRef idx="minor"/>
          </p:style>
        </p:sp>
      </p:grpSp>
      <p:sp>
        <p:nvSpPr>
          <p:cNvPr id="694" name="Google Shape;1097;p98"/>
          <p:cNvSpPr/>
          <p:nvPr/>
        </p:nvSpPr>
        <p:spPr>
          <a:xfrm rot="5400000">
            <a:off x="2767680" y="3547800"/>
            <a:ext cx="360" cy="2218320"/>
          </a:xfrm>
          <a:prstGeom prst="curvedConnector3">
            <a:avLst>
              <a:gd name="adj1" fmla="val 46132250"/>
            </a:avLst>
          </a:pr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nvGrpSpPr>
          <p:cNvPr id="695" name="Google Shape;1098;p98"/>
          <p:cNvGrpSpPr/>
          <p:nvPr/>
        </p:nvGrpSpPr>
        <p:grpSpPr>
          <a:xfrm>
            <a:off x="4684680" y="2193120"/>
            <a:ext cx="2217960" cy="2463120"/>
            <a:chOff x="4684680" y="2193120"/>
            <a:chExt cx="2217960" cy="2463120"/>
          </a:xfrm>
        </p:grpSpPr>
        <p:sp>
          <p:nvSpPr>
            <p:cNvPr id="696" name="Google Shape;1099;p98"/>
            <p:cNvSpPr/>
            <p:nvPr/>
          </p:nvSpPr>
          <p:spPr>
            <a:xfrm>
              <a:off x="5288400" y="2193120"/>
              <a:ext cx="1614240" cy="24631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Exploratory analysis</a:t>
              </a:r>
              <a:endParaRPr b="0" lang="en-US" sz="1800" spc="-1" strike="noStrike">
                <a:latin typeface="Arial"/>
              </a:endParaRPr>
            </a:p>
            <a:p>
              <a:pPr algn="ctr">
                <a:lnSpc>
                  <a:spcPct val="100000"/>
                </a:lnSpc>
                <a:buNone/>
                <a:tabLst>
                  <a:tab algn="l" pos="0"/>
                </a:tabLst>
              </a:pPr>
              <a:r>
                <a:rPr b="0" lang="en-US" sz="1800" spc="-1" strike="noStrike">
                  <a:solidFill>
                    <a:srgbClr val="ffffff"/>
                  </a:solidFill>
                  <a:latin typeface="Arial"/>
                  <a:ea typeface="Arial"/>
                </a:rPr>
                <a:t>&amp;</a:t>
              </a:r>
              <a:endParaRPr b="0" lang="en-US" sz="1800" spc="-1" strike="noStrike">
                <a:latin typeface="Arial"/>
              </a:endParaRPr>
            </a:p>
            <a:p>
              <a:pPr algn="ctr">
                <a:lnSpc>
                  <a:spcPct val="100000"/>
                </a:lnSpc>
                <a:buNone/>
                <a:tabLst>
                  <a:tab algn="l" pos="0"/>
                </a:tabLst>
              </a:pPr>
              <a:r>
                <a:rPr b="0" lang="en-US" sz="1800" spc="-1" strike="noStrike">
                  <a:solidFill>
                    <a:srgbClr val="ffffff"/>
                  </a:solidFill>
                  <a:latin typeface="Arial"/>
                  <a:ea typeface="Arial"/>
                </a:rPr>
                <a:t>Data viz</a:t>
              </a:r>
              <a:endParaRPr b="0" lang="en-US" sz="1800" spc="-1" strike="noStrike">
                <a:latin typeface="Arial"/>
              </a:endParaRPr>
            </a:p>
          </p:txBody>
        </p:sp>
        <p:sp>
          <p:nvSpPr>
            <p:cNvPr id="697" name="Google Shape;1100;p98"/>
            <p:cNvSpPr/>
            <p:nvPr/>
          </p:nvSpPr>
          <p:spPr>
            <a:xfrm>
              <a:off x="4684680" y="3425040"/>
              <a:ext cx="603000" cy="360"/>
            </a:xfrm>
            <a:custGeom>
              <a:avLst/>
              <a:gdLst/>
              <a:ahLst/>
              <a:rect l="l" t="t" r="r" b="b"/>
              <a:pathLst>
                <a:path w="21600" h="21600">
                  <a:moveTo>
                    <a:pt x="0" y="0"/>
                  </a:moveTo>
                  <a:lnTo>
                    <a:pt x="21600" y="21600"/>
                  </a:lnTo>
                </a:path>
              </a:pathLst>
            </a:cu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grpSp>
        <p:nvGrpSpPr>
          <p:cNvPr id="698" name="Google Shape;1101;p98"/>
          <p:cNvGrpSpPr/>
          <p:nvPr/>
        </p:nvGrpSpPr>
        <p:grpSpPr>
          <a:xfrm>
            <a:off x="1658520" y="4656600"/>
            <a:ext cx="4437360" cy="720"/>
            <a:chOff x="1658520" y="4656600"/>
            <a:chExt cx="4437360" cy="720"/>
          </a:xfrm>
        </p:grpSpPr>
        <p:sp>
          <p:nvSpPr>
            <p:cNvPr id="699" name="Google Shape;1102;p98"/>
            <p:cNvSpPr/>
            <p:nvPr/>
          </p:nvSpPr>
          <p:spPr>
            <a:xfrm rot="5400000">
              <a:off x="4986360" y="3547800"/>
              <a:ext cx="360" cy="2218320"/>
            </a:xfrm>
            <a:prstGeom prst="curvedConnector3">
              <a:avLst>
                <a:gd name="adj1" fmla="val -2551173"/>
              </a:avLst>
            </a:pr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700" name="Google Shape;1103;p98"/>
            <p:cNvSpPr/>
            <p:nvPr/>
          </p:nvSpPr>
          <p:spPr>
            <a:xfrm rot="5400000">
              <a:off x="3876840" y="2437920"/>
              <a:ext cx="360" cy="4437360"/>
            </a:xfrm>
            <a:prstGeom prst="curvedConnector3">
              <a:avLst>
                <a:gd name="adj1" fmla="val -974502"/>
              </a:avLst>
            </a:pr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grpSp>
        <p:nvGrpSpPr>
          <p:cNvPr id="701" name="Google Shape;1104;p98"/>
          <p:cNvGrpSpPr/>
          <p:nvPr/>
        </p:nvGrpSpPr>
        <p:grpSpPr>
          <a:xfrm>
            <a:off x="6903360" y="2193120"/>
            <a:ext cx="2218320" cy="2463120"/>
            <a:chOff x="6903360" y="2193120"/>
            <a:chExt cx="2218320" cy="2463120"/>
          </a:xfrm>
        </p:grpSpPr>
        <p:sp>
          <p:nvSpPr>
            <p:cNvPr id="702" name="Google Shape;1105;p98"/>
            <p:cNvSpPr/>
            <p:nvPr/>
          </p:nvSpPr>
          <p:spPr>
            <a:xfrm>
              <a:off x="7507440" y="2193120"/>
              <a:ext cx="1614240" cy="24631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Analysis, hypothesis testing, &amp; ML</a:t>
              </a:r>
              <a:endParaRPr b="0" lang="en-US" sz="1800" spc="-1" strike="noStrike">
                <a:latin typeface="Arial"/>
              </a:endParaRPr>
            </a:p>
          </p:txBody>
        </p:sp>
        <p:sp>
          <p:nvSpPr>
            <p:cNvPr id="703" name="Google Shape;1106;p98"/>
            <p:cNvSpPr/>
            <p:nvPr/>
          </p:nvSpPr>
          <p:spPr>
            <a:xfrm>
              <a:off x="6903360" y="3425040"/>
              <a:ext cx="603000" cy="360"/>
            </a:xfrm>
            <a:custGeom>
              <a:avLst/>
              <a:gdLst/>
              <a:ahLst/>
              <a:rect l="l" t="t" r="r" b="b"/>
              <a:pathLst>
                <a:path w="21600" h="21600">
                  <a:moveTo>
                    <a:pt x="0" y="0"/>
                  </a:moveTo>
                  <a:lnTo>
                    <a:pt x="21600" y="21600"/>
                  </a:lnTo>
                </a:path>
              </a:pathLst>
            </a:cu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grpSp>
        <p:nvGrpSpPr>
          <p:cNvPr id="704" name="Google Shape;1107;p98"/>
          <p:cNvGrpSpPr/>
          <p:nvPr/>
        </p:nvGrpSpPr>
        <p:grpSpPr>
          <a:xfrm>
            <a:off x="1658880" y="4656600"/>
            <a:ext cx="6656040" cy="720"/>
            <a:chOff x="1658880" y="4656600"/>
            <a:chExt cx="6656040" cy="720"/>
          </a:xfrm>
        </p:grpSpPr>
        <p:sp>
          <p:nvSpPr>
            <p:cNvPr id="705" name="Google Shape;1108;p98"/>
            <p:cNvSpPr/>
            <p:nvPr/>
          </p:nvSpPr>
          <p:spPr>
            <a:xfrm rot="5400000">
              <a:off x="7205400" y="3547800"/>
              <a:ext cx="360" cy="2218320"/>
            </a:xfrm>
            <a:prstGeom prst="curvedConnector3">
              <a:avLst>
                <a:gd name="adj1" fmla="val -2551173"/>
              </a:avLst>
            </a:pr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706" name="Google Shape;1109;p98"/>
            <p:cNvSpPr/>
            <p:nvPr/>
          </p:nvSpPr>
          <p:spPr>
            <a:xfrm rot="5400000">
              <a:off x="6095880" y="2437920"/>
              <a:ext cx="360" cy="4437360"/>
            </a:xfrm>
            <a:prstGeom prst="curvedConnector3">
              <a:avLst>
                <a:gd name="adj1" fmla="val -869394"/>
              </a:avLst>
            </a:pr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707" name="Google Shape;1110;p98"/>
            <p:cNvSpPr/>
            <p:nvPr/>
          </p:nvSpPr>
          <p:spPr>
            <a:xfrm rot="5400000">
              <a:off x="4986720" y="1328760"/>
              <a:ext cx="360" cy="6656040"/>
            </a:xfrm>
            <a:prstGeom prst="curvedConnector3">
              <a:avLst>
                <a:gd name="adj1" fmla="val 707277"/>
              </a:avLst>
            </a:pr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grpSp>
        <p:nvGrpSpPr>
          <p:cNvPr id="708" name="Google Shape;1111;p98"/>
          <p:cNvGrpSpPr/>
          <p:nvPr/>
        </p:nvGrpSpPr>
        <p:grpSpPr>
          <a:xfrm>
            <a:off x="9122400" y="2193120"/>
            <a:ext cx="2218320" cy="2463120"/>
            <a:chOff x="9122400" y="2193120"/>
            <a:chExt cx="2218320" cy="2463120"/>
          </a:xfrm>
        </p:grpSpPr>
        <p:sp>
          <p:nvSpPr>
            <p:cNvPr id="709" name="Google Shape;1112;p98"/>
            <p:cNvSpPr/>
            <p:nvPr/>
          </p:nvSpPr>
          <p:spPr>
            <a:xfrm>
              <a:off x="9726480" y="2193120"/>
              <a:ext cx="1614240" cy="2463120"/>
            </a:xfrm>
            <a:prstGeom prst="roundRect">
              <a:avLst>
                <a:gd name="adj" fmla="val 16667"/>
              </a:avLst>
            </a:prstGeom>
            <a:solidFill>
              <a:srgbClr val="000000"/>
            </a:solidFill>
            <a:ln w="28440">
              <a:solidFill>
                <a:srgbClr val="000000"/>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Insight &amp; Policy Decision</a:t>
              </a:r>
              <a:endParaRPr b="0" lang="en-US" sz="1800" spc="-1" strike="noStrike">
                <a:latin typeface="Arial"/>
              </a:endParaRPr>
            </a:p>
          </p:txBody>
        </p:sp>
        <p:sp>
          <p:nvSpPr>
            <p:cNvPr id="710" name="Google Shape;1113;p98"/>
            <p:cNvSpPr/>
            <p:nvPr/>
          </p:nvSpPr>
          <p:spPr>
            <a:xfrm>
              <a:off x="9122400" y="3425040"/>
              <a:ext cx="603000" cy="360"/>
            </a:xfrm>
            <a:custGeom>
              <a:avLst/>
              <a:gdLst/>
              <a:ahLst/>
              <a:rect l="l" t="t" r="r" b="b"/>
              <a:pathLst>
                <a:path w="21600" h="21600">
                  <a:moveTo>
                    <a:pt x="0" y="0"/>
                  </a:moveTo>
                  <a:lnTo>
                    <a:pt x="21600" y="21600"/>
                  </a:lnTo>
                </a:path>
              </a:pathLst>
            </a:cu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grpSp>
        <p:nvGrpSpPr>
          <p:cNvPr id="711" name="Google Shape;1114;p98"/>
          <p:cNvGrpSpPr/>
          <p:nvPr/>
        </p:nvGrpSpPr>
        <p:grpSpPr>
          <a:xfrm>
            <a:off x="1658880" y="4656600"/>
            <a:ext cx="8875080" cy="720"/>
            <a:chOff x="1658880" y="4656600"/>
            <a:chExt cx="8875080" cy="720"/>
          </a:xfrm>
        </p:grpSpPr>
        <p:sp>
          <p:nvSpPr>
            <p:cNvPr id="712" name="Google Shape;1115;p98"/>
            <p:cNvSpPr/>
            <p:nvPr/>
          </p:nvSpPr>
          <p:spPr>
            <a:xfrm rot="5400000">
              <a:off x="9424440" y="3547800"/>
              <a:ext cx="360" cy="2218320"/>
            </a:xfrm>
            <a:prstGeom prst="curvedConnector3">
              <a:avLst>
                <a:gd name="adj1" fmla="val -2551173"/>
              </a:avLst>
            </a:pr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713" name="Google Shape;1116;p98"/>
            <p:cNvSpPr/>
            <p:nvPr/>
          </p:nvSpPr>
          <p:spPr>
            <a:xfrm rot="5400000">
              <a:off x="8314920" y="2437920"/>
              <a:ext cx="360" cy="4437360"/>
            </a:xfrm>
            <a:prstGeom prst="curvedConnector3">
              <a:avLst>
                <a:gd name="adj1" fmla="val -1184725"/>
              </a:avLst>
            </a:pr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714" name="Google Shape;1117;p98"/>
            <p:cNvSpPr/>
            <p:nvPr/>
          </p:nvSpPr>
          <p:spPr>
            <a:xfrm rot="5400000">
              <a:off x="7205760" y="1328760"/>
              <a:ext cx="360" cy="6656040"/>
            </a:xfrm>
            <a:prstGeom prst="curvedConnector3">
              <a:avLst>
                <a:gd name="adj1" fmla="val 812391"/>
              </a:avLst>
            </a:pr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sp>
          <p:nvSpPr>
            <p:cNvPr id="715" name="Google Shape;1118;p98"/>
            <p:cNvSpPr/>
            <p:nvPr/>
          </p:nvSpPr>
          <p:spPr>
            <a:xfrm rot="5400000">
              <a:off x="6096240" y="219240"/>
              <a:ext cx="360" cy="8875080"/>
            </a:xfrm>
            <a:prstGeom prst="curvedConnector3">
              <a:avLst>
                <a:gd name="adj1" fmla="val 2704394"/>
              </a:avLst>
            </a:prstGeom>
            <a:noFill/>
            <a:ln w="41400">
              <a:solidFill>
                <a:srgbClr val="000000"/>
              </a:solidFill>
              <a:round/>
              <a:tailEnd len="med" type="triangle" w="med"/>
            </a:ln>
            <a:effectLst>
              <a:outerShdw dist="23040" dir="0" blurRad="39960" rotWithShape="0">
                <a:srgbClr val="000000">
                  <a:alpha val="40000"/>
                </a:srgbClr>
              </a:outerShdw>
            </a:effectLst>
          </p:spPr>
          <p:style>
            <a:lnRef idx="0"/>
            <a:fillRef idx="0"/>
            <a:effectRef idx="0"/>
            <a:fontRef idx="minor"/>
          </p:style>
        </p:sp>
      </p:grpSp>
      <p:sp>
        <p:nvSpPr>
          <p:cNvPr id="716" name="Google Shape;1119;p98"/>
          <p:cNvSpPr/>
          <p:nvPr/>
        </p:nvSpPr>
        <p:spPr>
          <a:xfrm rot="8100000">
            <a:off x="5943240" y="877320"/>
            <a:ext cx="2244960" cy="1332360"/>
          </a:xfrm>
          <a:prstGeom prst="rightArrow">
            <a:avLst>
              <a:gd name="adj1" fmla="val 50000"/>
              <a:gd name="adj2" fmla="val 50000"/>
            </a:avLst>
          </a:prstGeom>
          <a:solidFill>
            <a:srgbClr val="526db0"/>
          </a:solidFill>
          <a:ln w="28440">
            <a:solidFill>
              <a:srgbClr val="3b4f80"/>
            </a:solidFill>
            <a:round/>
          </a:ln>
        </p:spPr>
        <p:style>
          <a:lnRef idx="0"/>
          <a:fillRef idx="0"/>
          <a:effectRef idx="0"/>
          <a:fontRef idx="minor"/>
        </p:style>
      </p:sp>
      <p:sp>
        <p:nvSpPr>
          <p:cNvPr id="717" name="Google Shape;1120;p98"/>
          <p:cNvSpPr/>
          <p:nvPr/>
        </p:nvSpPr>
        <p:spPr>
          <a:xfrm rot="6503400">
            <a:off x="6989400" y="1490760"/>
            <a:ext cx="2244960" cy="1332360"/>
          </a:xfrm>
          <a:prstGeom prst="rightArrow">
            <a:avLst>
              <a:gd name="adj1" fmla="val 50000"/>
              <a:gd name="adj2" fmla="val 50000"/>
            </a:avLst>
          </a:prstGeom>
          <a:solidFill>
            <a:srgbClr val="526db0"/>
          </a:solidFill>
          <a:ln w="28440">
            <a:solidFill>
              <a:srgbClr val="3b4f80"/>
            </a:solidFill>
            <a:round/>
          </a:ln>
        </p:spPr>
        <p:style>
          <a:lnRef idx="0"/>
          <a:fillRef idx="0"/>
          <a:effectRef idx="0"/>
          <a:fontRef idx="minor"/>
        </p:style>
      </p:sp>
      <p:sp>
        <p:nvSpPr>
          <p:cNvPr id="718" name="Google Shape;1121;p98"/>
          <p:cNvSpPr/>
          <p:nvPr/>
        </p:nvSpPr>
        <p:spPr>
          <a:xfrm>
            <a:off x="8111520" y="278640"/>
            <a:ext cx="421812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Motivational teaser – </a:t>
            </a:r>
            <a:r>
              <a:rPr b="0" i="1" lang="en-US" sz="1800" spc="-1" strike="noStrike">
                <a:solidFill>
                  <a:srgbClr val="000000"/>
                </a:solidFill>
                <a:latin typeface="Arial"/>
                <a:ea typeface="Arial"/>
              </a:rPr>
              <a:t>why</a:t>
            </a:r>
            <a:r>
              <a:rPr b="0" lang="en-US" sz="1800" spc="-1" strike="noStrike">
                <a:solidFill>
                  <a:srgbClr val="000000"/>
                </a:solidFill>
                <a:latin typeface="Arial"/>
                <a:ea typeface="Arial"/>
              </a:rPr>
              <a:t> are we talking about this ”data” stuff?</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PUTTING THE SCIENCE BACK IN DATA SCIENCE</a:t>
            </a:r>
            <a:endParaRPr b="0" lang="en-US" sz="3600" spc="-1" strike="noStrike">
              <a:latin typeface="Arial"/>
            </a:endParaRPr>
          </a:p>
        </p:txBody>
      </p:sp>
      <p:sp>
        <p:nvSpPr>
          <p:cNvPr id="720"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83000"/>
          </a:bodyPr>
          <a:p>
            <a:pPr>
              <a:lnSpc>
                <a:spcPct val="100000"/>
              </a:lnSpc>
              <a:buNone/>
              <a:tabLst>
                <a:tab algn="l" pos="0"/>
              </a:tabLst>
            </a:pPr>
            <a:r>
              <a:rPr b="1" lang="en-US" sz="2000" spc="-1" strike="noStrike">
                <a:solidFill>
                  <a:srgbClr val="000000"/>
                </a:solidFill>
                <a:latin typeface="Arial"/>
                <a:ea typeface="Arial"/>
              </a:rPr>
              <a:t>What’s the “Science” part of data science?</a:t>
            </a:r>
            <a:endParaRPr b="0" lang="en-US" sz="2000" spc="-1" strike="noStrike">
              <a:latin typeface="Arial"/>
            </a:endParaRPr>
          </a:p>
          <a:p>
            <a:pPr lvl="1" marL="457200" indent="-182880">
              <a:lnSpc>
                <a:spcPct val="100000"/>
              </a:lnSpc>
              <a:spcBef>
                <a:spcPts val="941"/>
              </a:spcBef>
              <a:buClr>
                <a:srgbClr val="d1282e"/>
              </a:buClr>
              <a:buFont typeface="Arial"/>
              <a:buChar char="•"/>
              <a:tabLst>
                <a:tab algn="l" pos="0"/>
              </a:tabLst>
            </a:pPr>
            <a:r>
              <a:rPr b="0" lang="en-US" sz="2000" spc="-1" strike="noStrike">
                <a:solidFill>
                  <a:srgbClr val="000000"/>
                </a:solidFill>
                <a:latin typeface="Arial"/>
                <a:ea typeface="Arial"/>
              </a:rPr>
              <a:t>Typically, “Science” is “determining some </a:t>
            </a:r>
            <a:br/>
            <a:r>
              <a:rPr b="0" lang="en-US" sz="2000" spc="-1" strike="noStrike">
                <a:solidFill>
                  <a:srgbClr val="000000"/>
                </a:solidFill>
                <a:latin typeface="Arial"/>
                <a:ea typeface="Arial"/>
              </a:rPr>
              <a:t>truth about the world….”</a:t>
            </a:r>
            <a:endParaRPr b="0" lang="en-US" sz="2000" spc="-1" strike="noStrike">
              <a:latin typeface="Arial"/>
            </a:endParaRPr>
          </a:p>
          <a:p>
            <a:pPr>
              <a:lnSpc>
                <a:spcPct val="100000"/>
              </a:lnSpc>
              <a:spcBef>
                <a:spcPts val="340"/>
              </a:spcBef>
              <a:buNone/>
              <a:tabLst>
                <a:tab algn="l" pos="0"/>
              </a:tabLst>
            </a:pP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Suppose you work for a company that is considering </a:t>
            </a:r>
            <a:br/>
            <a:r>
              <a:rPr b="1" lang="en-US" sz="2000" spc="-1" strike="noStrike">
                <a:solidFill>
                  <a:srgbClr val="000000"/>
                </a:solidFill>
                <a:latin typeface="Arial"/>
                <a:ea typeface="Arial"/>
              </a:rPr>
              <a:t>a redesign of their website; does their new </a:t>
            </a:r>
            <a:br/>
            <a:r>
              <a:rPr b="1" lang="en-US" sz="2000" spc="-1" strike="noStrike">
                <a:solidFill>
                  <a:srgbClr val="000000"/>
                </a:solidFill>
                <a:latin typeface="Arial"/>
                <a:ea typeface="Arial"/>
              </a:rPr>
              <a:t>design (design B) offer any statistical advantage </a:t>
            </a:r>
            <a:br/>
            <a:r>
              <a:rPr b="1" lang="en-US" sz="2000" spc="-1" strike="noStrike">
                <a:solidFill>
                  <a:srgbClr val="000000"/>
                </a:solidFill>
                <a:latin typeface="Arial"/>
                <a:ea typeface="Arial"/>
              </a:rPr>
              <a:t>to their current design (design A)?</a:t>
            </a:r>
            <a:endParaRPr b="0" lang="en-US" sz="2000" spc="-1" strike="noStrike">
              <a:latin typeface="Arial"/>
            </a:endParaRPr>
          </a:p>
          <a:p>
            <a:pPr>
              <a:lnSpc>
                <a:spcPct val="100000"/>
              </a:lnSpc>
              <a:spcBef>
                <a:spcPts val="941"/>
              </a:spcBef>
              <a:buNone/>
              <a:tabLst>
                <a:tab algn="l" pos="0"/>
              </a:tabLst>
            </a:pPr>
            <a:endParaRPr b="0" lang="en-US" sz="2000" spc="-1" strike="noStrike">
              <a:latin typeface="Arial"/>
            </a:endParaRPr>
          </a:p>
          <a:p>
            <a:pPr>
              <a:lnSpc>
                <a:spcPct val="100000"/>
              </a:lnSpc>
              <a:spcBef>
                <a:spcPts val="941"/>
              </a:spcBef>
              <a:buNone/>
              <a:tabLst>
                <a:tab algn="l" pos="0"/>
              </a:tabLst>
            </a:pP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In a linear regression, does a certain variable impact the response?</a:t>
            </a:r>
            <a:endParaRPr b="0" lang="en-US" sz="2000" spc="-1" strike="noStrike">
              <a:latin typeface="Arial"/>
            </a:endParaRPr>
          </a:p>
          <a:p>
            <a:pPr lvl="1" marL="457200" indent="-182880">
              <a:lnSpc>
                <a:spcPct val="100000"/>
              </a:lnSpc>
              <a:spcBef>
                <a:spcPts val="941"/>
              </a:spcBef>
              <a:buClr>
                <a:srgbClr val="d1282e"/>
              </a:buClr>
              <a:buFont typeface="Arial"/>
              <a:buChar char="•"/>
              <a:tabLst>
                <a:tab algn="l" pos="0"/>
              </a:tabLst>
            </a:pPr>
            <a:r>
              <a:rPr b="0" lang="en-US" sz="2000" spc="-1" strike="noStrike">
                <a:solidFill>
                  <a:srgbClr val="000000"/>
                </a:solidFill>
                <a:latin typeface="Arial"/>
                <a:ea typeface="Arial"/>
              </a:rPr>
              <a:t>Does energy consumption depend on whether or not a day is a weekday or weekend?</a:t>
            </a:r>
            <a:endParaRPr b="0" lang="en-US" sz="2000" spc="-1" strike="noStrike">
              <a:latin typeface="Arial"/>
            </a:endParaRPr>
          </a:p>
          <a:p>
            <a:pPr marL="457200" indent="-74880">
              <a:lnSpc>
                <a:spcPct val="100000"/>
              </a:lnSpc>
              <a:spcBef>
                <a:spcPts val="340"/>
              </a:spcBef>
              <a:buNone/>
              <a:tabLst>
                <a:tab algn="l" pos="0"/>
              </a:tabLst>
            </a:pPr>
            <a:endParaRPr b="0" lang="en-US" sz="2000" spc="-1" strike="noStrike">
              <a:latin typeface="Arial"/>
            </a:endParaRPr>
          </a:p>
          <a:p>
            <a:pPr marL="457200" indent="-74880">
              <a:lnSpc>
                <a:spcPct val="100000"/>
              </a:lnSpc>
              <a:spcBef>
                <a:spcPts val="340"/>
              </a:spcBef>
              <a:buNone/>
              <a:tabLst>
                <a:tab algn="l" pos="0"/>
              </a:tabLst>
            </a:pPr>
            <a:r>
              <a:rPr b="1" lang="en-US" sz="2000" spc="-1" strike="noStrike">
                <a:solidFill>
                  <a:srgbClr val="000000"/>
                </a:solidFill>
                <a:latin typeface="Arial"/>
                <a:ea typeface="Arial"/>
              </a:rPr>
              <a:t>Both: concerned with making actual statements about the nature of the world.</a:t>
            </a:r>
            <a:endParaRPr b="0" lang="en-US" sz="2000" spc="-1" strike="noStrike">
              <a:latin typeface="Arial"/>
            </a:endParaRPr>
          </a:p>
        </p:txBody>
      </p:sp>
      <p:sp>
        <p:nvSpPr>
          <p:cNvPr id="721" name="PlaceHolder 3"/>
          <p:cNvSpPr>
            <a:spLocks noGrp="1"/>
          </p:cNvSpPr>
          <p:nvPr>
            <p:ph type="sldNum" idx="96"/>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75C1BF74-7EFE-45FD-9267-08DBE1B5B2B7}"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722" name="Google Shape;1130;p99"/>
          <p:cNvSpPr/>
          <p:nvPr/>
        </p:nvSpPr>
        <p:spPr>
          <a:xfrm>
            <a:off x="7017120" y="1022400"/>
            <a:ext cx="4564440" cy="3391560"/>
          </a:xfrm>
          <a:prstGeom prst="roundRect">
            <a:avLst>
              <a:gd name="adj" fmla="val 8594"/>
            </a:avLst>
          </a:prstGeom>
          <a:blipFill rotWithShape="0">
            <a:blip r:embed="rId1"/>
            <a:srcRect/>
            <a:stretch/>
          </a:blipFill>
          <a:ln w="0">
            <a:noFill/>
          </a:ln>
        </p:spPr>
        <p:style>
          <a:lnRef idx="0"/>
          <a:fillRef idx="0"/>
          <a:effectRef idx="0"/>
          <a:fontRef idx="minor"/>
        </p:style>
      </p:sp>
      <p:sp>
        <p:nvSpPr>
          <p:cNvPr id="723" name="Google Shape;1131;p99"/>
          <p:cNvSpPr/>
          <p:nvPr/>
        </p:nvSpPr>
        <p:spPr>
          <a:xfrm>
            <a:off x="10558440" y="6435360"/>
            <a:ext cx="11426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7f7f7f"/>
                </a:solidFill>
                <a:latin typeface="Arial"/>
                <a:ea typeface="Arial"/>
              </a:rPr>
              <a:t>[ZK, NM]</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621" dur="indefinite" restart="never" nodeType="tmRoot">
          <p:childTnLst>
            <p:seq>
              <p:cTn id="1622" dur="indefinite" nodeType="mainSeq">
                <p:childTnLst>
                  <p:par>
                    <p:cTn id="1623" fill="hold">
                      <p:stCondLst>
                        <p:cond delay="indefinite"/>
                      </p:stCondLst>
                      <p:childTnLst>
                        <p:par>
                          <p:cTn id="1624" fill="hold">
                            <p:stCondLst>
                              <p:cond delay="0"/>
                            </p:stCondLst>
                            <p:childTnLst>
                              <p:par>
                                <p:cTn id="1625" nodeType="clickEffect" fill="hold" presetClass="entr" presetID="1">
                                  <p:stCondLst>
                                    <p:cond delay="0"/>
                                  </p:stCondLst>
                                  <p:childTnLst>
                                    <p:set>
                                      <p:cBhvr>
                                        <p:cTn id="1626" dur="1" fill="hold">
                                          <p:stCondLst>
                                            <p:cond delay="0"/>
                                          </p:stCondLst>
                                        </p:cTn>
                                        <p:tgtEl>
                                          <p:spTgt spid="720">
                                            <p:txEl>
                                              <p:pRg st="0" end="0"/>
                                            </p:txEl>
                                          </p:spTgt>
                                        </p:tgtEl>
                                        <p:attrNameLst>
                                          <p:attrName>style.visibility</p:attrName>
                                        </p:attrNameLst>
                                      </p:cBhvr>
                                      <p:to>
                                        <p:strVal val="visible"/>
                                      </p:to>
                                    </p:set>
                                  </p:childTnLst>
                                </p:cTn>
                              </p:par>
                            </p:childTnLst>
                          </p:cTn>
                        </p:par>
                      </p:childTnLst>
                    </p:cTn>
                  </p:par>
                  <p:par>
                    <p:cTn id="1627" fill="hold">
                      <p:stCondLst>
                        <p:cond delay="indefinite"/>
                      </p:stCondLst>
                      <p:childTnLst>
                        <p:par>
                          <p:cTn id="1628" fill="hold">
                            <p:stCondLst>
                              <p:cond delay="0"/>
                            </p:stCondLst>
                            <p:childTnLst>
                              <p:par>
                                <p:cTn id="1629" nodeType="clickEffect" fill="hold" presetClass="entr" presetID="1">
                                  <p:stCondLst>
                                    <p:cond delay="0"/>
                                  </p:stCondLst>
                                  <p:childTnLst>
                                    <p:set>
                                      <p:cBhvr>
                                        <p:cTn id="1630" dur="1" fill="hold">
                                          <p:stCondLst>
                                            <p:cond delay="0"/>
                                          </p:stCondLst>
                                        </p:cTn>
                                        <p:tgtEl>
                                          <p:spTgt spid="720">
                                            <p:txEl>
                                              <p:pRg st="1" end="1"/>
                                            </p:txEl>
                                          </p:spTgt>
                                        </p:tgtEl>
                                        <p:attrNameLst>
                                          <p:attrName>style.visibility</p:attrName>
                                        </p:attrNameLst>
                                      </p:cBhvr>
                                      <p:to>
                                        <p:strVal val="visible"/>
                                      </p:to>
                                    </p:set>
                                  </p:childTnLst>
                                </p:cTn>
                              </p:par>
                            </p:childTnLst>
                          </p:cTn>
                        </p:par>
                      </p:childTnLst>
                    </p:cTn>
                  </p:par>
                  <p:par>
                    <p:cTn id="1631" fill="hold">
                      <p:stCondLst>
                        <p:cond delay="indefinite"/>
                      </p:stCondLst>
                      <p:childTnLst>
                        <p:par>
                          <p:cTn id="1632" fill="hold">
                            <p:stCondLst>
                              <p:cond delay="0"/>
                            </p:stCondLst>
                            <p:childTnLst>
                              <p:par>
                                <p:cTn id="1633" nodeType="clickEffect" fill="hold" presetClass="entr" presetID="1">
                                  <p:stCondLst>
                                    <p:cond delay="0"/>
                                  </p:stCondLst>
                                  <p:childTnLst>
                                    <p:set>
                                      <p:cBhvr>
                                        <p:cTn id="1634" dur="1" fill="hold">
                                          <p:stCondLst>
                                            <p:cond delay="0"/>
                                          </p:stCondLst>
                                        </p:cTn>
                                        <p:tgtEl>
                                          <p:spTgt spid="720">
                                            <p:txEl>
                                              <p:pRg st="2" end="2"/>
                                            </p:txEl>
                                          </p:spTgt>
                                        </p:tgtEl>
                                        <p:attrNameLst>
                                          <p:attrName>style.visibility</p:attrName>
                                        </p:attrNameLst>
                                      </p:cBhvr>
                                      <p:to>
                                        <p:strVal val="visible"/>
                                      </p:to>
                                    </p:set>
                                  </p:childTnLst>
                                </p:cTn>
                              </p:par>
                            </p:childTnLst>
                          </p:cTn>
                        </p:par>
                      </p:childTnLst>
                    </p:cTn>
                  </p:par>
                  <p:par>
                    <p:cTn id="1635" fill="hold">
                      <p:stCondLst>
                        <p:cond delay="indefinite"/>
                      </p:stCondLst>
                      <p:childTnLst>
                        <p:par>
                          <p:cTn id="1636" fill="hold">
                            <p:stCondLst>
                              <p:cond delay="0"/>
                            </p:stCondLst>
                            <p:childTnLst>
                              <p:par>
                                <p:cTn id="1637" nodeType="clickEffect" fill="hold" presetClass="entr" presetID="1">
                                  <p:stCondLst>
                                    <p:cond delay="0"/>
                                  </p:stCondLst>
                                  <p:childTnLst>
                                    <p:set>
                                      <p:cBhvr>
                                        <p:cTn id="1638" dur="1" fill="hold">
                                          <p:stCondLst>
                                            <p:cond delay="0"/>
                                          </p:stCondLst>
                                        </p:cTn>
                                        <p:tgtEl>
                                          <p:spTgt spid="720">
                                            <p:txEl>
                                              <p:pRg st="3" end="3"/>
                                            </p:txEl>
                                          </p:spTgt>
                                        </p:tgtEl>
                                        <p:attrNameLst>
                                          <p:attrName>style.visibility</p:attrName>
                                        </p:attrNameLst>
                                      </p:cBhvr>
                                      <p:to>
                                        <p:strVal val="visible"/>
                                      </p:to>
                                    </p:set>
                                  </p:childTnLst>
                                </p:cTn>
                              </p:par>
                            </p:childTnLst>
                          </p:cTn>
                        </p:par>
                      </p:childTnLst>
                    </p:cTn>
                  </p:par>
                  <p:par>
                    <p:cTn id="1639" fill="hold">
                      <p:stCondLst>
                        <p:cond delay="indefinite"/>
                      </p:stCondLst>
                      <p:childTnLst>
                        <p:par>
                          <p:cTn id="1640" fill="hold">
                            <p:stCondLst>
                              <p:cond delay="0"/>
                            </p:stCondLst>
                            <p:childTnLst>
                              <p:par>
                                <p:cTn id="1641" nodeType="clickEffect" fill="hold" presetClass="entr" presetID="1">
                                  <p:stCondLst>
                                    <p:cond delay="0"/>
                                  </p:stCondLst>
                                  <p:childTnLst>
                                    <p:set>
                                      <p:cBhvr>
                                        <p:cTn id="1642" dur="1" fill="hold">
                                          <p:stCondLst>
                                            <p:cond delay="0"/>
                                          </p:stCondLst>
                                        </p:cTn>
                                        <p:tgtEl>
                                          <p:spTgt spid="720">
                                            <p:txEl>
                                              <p:pRg st="4" end="4"/>
                                            </p:txEl>
                                          </p:spTgt>
                                        </p:tgtEl>
                                        <p:attrNameLst>
                                          <p:attrName>style.visibility</p:attrName>
                                        </p:attrNameLst>
                                      </p:cBhvr>
                                      <p:to>
                                        <p:strVal val="visible"/>
                                      </p:to>
                                    </p:set>
                                  </p:childTnLst>
                                </p:cTn>
                              </p:par>
                            </p:childTnLst>
                          </p:cTn>
                        </p:par>
                      </p:childTnLst>
                    </p:cTn>
                  </p:par>
                  <p:par>
                    <p:cTn id="1643" fill="hold">
                      <p:stCondLst>
                        <p:cond delay="indefinite"/>
                      </p:stCondLst>
                      <p:childTnLst>
                        <p:par>
                          <p:cTn id="1644" fill="hold">
                            <p:stCondLst>
                              <p:cond delay="0"/>
                            </p:stCondLst>
                            <p:childTnLst>
                              <p:par>
                                <p:cTn id="1645" nodeType="clickEffect" fill="hold" presetClass="entr" presetID="1">
                                  <p:stCondLst>
                                    <p:cond delay="0"/>
                                  </p:stCondLst>
                                  <p:childTnLst>
                                    <p:set>
                                      <p:cBhvr>
                                        <p:cTn id="1646" dur="1" fill="hold">
                                          <p:stCondLst>
                                            <p:cond delay="0"/>
                                          </p:stCondLst>
                                        </p:cTn>
                                        <p:tgtEl>
                                          <p:spTgt spid="720">
                                            <p:txEl>
                                              <p:pRg st="5" end="5"/>
                                            </p:txEl>
                                          </p:spTgt>
                                        </p:tgtEl>
                                        <p:attrNameLst>
                                          <p:attrName>style.visibility</p:attrName>
                                        </p:attrNameLst>
                                      </p:cBhvr>
                                      <p:to>
                                        <p:strVal val="visible"/>
                                      </p:to>
                                    </p:set>
                                  </p:childTnLst>
                                </p:cTn>
                              </p:par>
                            </p:childTnLst>
                          </p:cTn>
                        </p:par>
                      </p:childTnLst>
                    </p:cTn>
                  </p:par>
                  <p:par>
                    <p:cTn id="1647" fill="hold">
                      <p:stCondLst>
                        <p:cond delay="indefinite"/>
                      </p:stCondLst>
                      <p:childTnLst>
                        <p:par>
                          <p:cTn id="1648" fill="hold">
                            <p:stCondLst>
                              <p:cond delay="0"/>
                            </p:stCondLst>
                            <p:childTnLst>
                              <p:par>
                                <p:cTn id="1649" nodeType="clickEffect" fill="hold" presetClass="entr" presetID="1">
                                  <p:stCondLst>
                                    <p:cond delay="0"/>
                                  </p:stCondLst>
                                  <p:childTnLst>
                                    <p:set>
                                      <p:cBhvr>
                                        <p:cTn id="1650" dur="1" fill="hold">
                                          <p:stCondLst>
                                            <p:cond delay="0"/>
                                          </p:stCondLst>
                                        </p:cTn>
                                        <p:tgtEl>
                                          <p:spTgt spid="720">
                                            <p:txEl>
                                              <p:pRg st="6" end="6"/>
                                            </p:txEl>
                                          </p:spTgt>
                                        </p:tgtEl>
                                        <p:attrNameLst>
                                          <p:attrName>style.visibility</p:attrName>
                                        </p:attrNameLst>
                                      </p:cBhvr>
                                      <p:to>
                                        <p:strVal val="visible"/>
                                      </p:to>
                                    </p:set>
                                  </p:childTnLst>
                                </p:cTn>
                              </p:par>
                            </p:childTnLst>
                          </p:cTn>
                        </p:par>
                      </p:childTnLst>
                    </p:cTn>
                  </p:par>
                  <p:par>
                    <p:cTn id="1651" fill="hold">
                      <p:stCondLst>
                        <p:cond delay="indefinite"/>
                      </p:stCondLst>
                      <p:childTnLst>
                        <p:par>
                          <p:cTn id="1652" fill="hold">
                            <p:stCondLst>
                              <p:cond delay="0"/>
                            </p:stCondLst>
                            <p:childTnLst>
                              <p:par>
                                <p:cTn id="1653" nodeType="clickEffect" fill="hold" presetClass="entr" presetID="1">
                                  <p:stCondLst>
                                    <p:cond delay="0"/>
                                  </p:stCondLst>
                                  <p:childTnLst>
                                    <p:set>
                                      <p:cBhvr>
                                        <p:cTn id="1654" dur="1" fill="hold">
                                          <p:stCondLst>
                                            <p:cond delay="0"/>
                                          </p:stCondLst>
                                        </p:cTn>
                                        <p:tgtEl>
                                          <p:spTgt spid="720">
                                            <p:txEl>
                                              <p:pRg st="7" end="7"/>
                                            </p:txEl>
                                          </p:spTgt>
                                        </p:tgtEl>
                                        <p:attrNameLst>
                                          <p:attrName>style.visibility</p:attrName>
                                        </p:attrNameLst>
                                      </p:cBhvr>
                                      <p:to>
                                        <p:strVal val="visible"/>
                                      </p:to>
                                    </p:set>
                                  </p:childTnLst>
                                </p:cTn>
                              </p:par>
                            </p:childTnLst>
                          </p:cTn>
                        </p:par>
                      </p:childTnLst>
                    </p:cTn>
                  </p:par>
                  <p:par>
                    <p:cTn id="1655" fill="hold">
                      <p:stCondLst>
                        <p:cond delay="indefinite"/>
                      </p:stCondLst>
                      <p:childTnLst>
                        <p:par>
                          <p:cTn id="1656" fill="hold">
                            <p:stCondLst>
                              <p:cond delay="0"/>
                            </p:stCondLst>
                            <p:childTnLst>
                              <p:par>
                                <p:cTn id="1657" nodeType="clickEffect" fill="hold" presetClass="entr" presetID="1">
                                  <p:stCondLst>
                                    <p:cond delay="0"/>
                                  </p:stCondLst>
                                  <p:childTnLst>
                                    <p:set>
                                      <p:cBhvr>
                                        <p:cTn id="1658" dur="1" fill="hold">
                                          <p:stCondLst>
                                            <p:cond delay="0"/>
                                          </p:stCondLst>
                                        </p:cTn>
                                        <p:tgtEl>
                                          <p:spTgt spid="720">
                                            <p:txEl>
                                              <p:pRg st="8" end="8"/>
                                            </p:txEl>
                                          </p:spTgt>
                                        </p:tgtEl>
                                        <p:attrNameLst>
                                          <p:attrName>style.visibility</p:attrName>
                                        </p:attrNameLst>
                                      </p:cBhvr>
                                      <p:to>
                                        <p:strVal val="visible"/>
                                      </p:to>
                                    </p:set>
                                  </p:childTnLst>
                                </p:cTn>
                              </p:par>
                            </p:childTnLst>
                          </p:cTn>
                        </p:par>
                      </p:childTnLst>
                    </p:cTn>
                  </p:par>
                  <p:par>
                    <p:cTn id="1659" fill="hold">
                      <p:stCondLst>
                        <p:cond delay="indefinite"/>
                      </p:stCondLst>
                      <p:childTnLst>
                        <p:par>
                          <p:cTn id="1660" fill="hold">
                            <p:stCondLst>
                              <p:cond delay="0"/>
                            </p:stCondLst>
                            <p:childTnLst>
                              <p:par>
                                <p:cTn id="1661" nodeType="clickEffect" fill="hold" presetClass="entr" presetID="1">
                                  <p:stCondLst>
                                    <p:cond delay="0"/>
                                  </p:stCondLst>
                                  <p:childTnLst>
                                    <p:set>
                                      <p:cBhvr>
                                        <p:cTn id="1662" dur="1" fill="hold">
                                          <p:stCondLst>
                                            <p:cond delay="0"/>
                                          </p:stCondLst>
                                        </p:cTn>
                                        <p:tgtEl>
                                          <p:spTgt spid="720">
                                            <p:txEl>
                                              <p:pRg st="9" end="9"/>
                                            </p:txEl>
                                          </p:spTgt>
                                        </p:tgtEl>
                                        <p:attrNameLst>
                                          <p:attrName>style.visibility</p:attrName>
                                        </p:attrNameLst>
                                      </p:cBhvr>
                                      <p:to>
                                        <p:strVal val="visible"/>
                                      </p:to>
                                    </p:set>
                                  </p:childTnLst>
                                </p:cTn>
                              </p:par>
                            </p:childTnLst>
                          </p:cTn>
                        </p:par>
                      </p:childTnLst>
                    </p:cTn>
                  </p:par>
                  <p:par>
                    <p:cTn id="1663" fill="hold">
                      <p:stCondLst>
                        <p:cond delay="indefinite"/>
                      </p:stCondLst>
                      <p:childTnLst>
                        <p:par>
                          <p:cTn id="1664" fill="hold">
                            <p:stCondLst>
                              <p:cond delay="0"/>
                            </p:stCondLst>
                            <p:childTnLst>
                              <p:par>
                                <p:cTn id="1665" nodeType="withEffect" fill="hold" presetClass="entr" presetID="1">
                                  <p:stCondLst>
                                    <p:cond delay="0"/>
                                  </p:stCondLst>
                                  <p:childTnLst>
                                    <p:set>
                                      <p:cBhvr>
                                        <p:cTn id="1666" dur="1" fill="hold">
                                          <p:stCondLst>
                                            <p:cond delay="0"/>
                                          </p:stCondLst>
                                        </p:cTn>
                                        <p:tgtEl>
                                          <p:spTgt spid="7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RECALL: WHAT IS DATA SCIENCE? </a:t>
            </a:r>
            <a:endParaRPr b="0" lang="en-US" sz="3600" spc="-1" strike="noStrike">
              <a:latin typeface="Arial"/>
            </a:endParaRPr>
          </a:p>
        </p:txBody>
      </p:sp>
      <p:sp>
        <p:nvSpPr>
          <p:cNvPr id="725" name="PlaceHolder 2"/>
          <p:cNvSpPr>
            <a:spLocks noGrp="1"/>
          </p:cNvSpPr>
          <p:nvPr>
            <p:ph/>
          </p:nvPr>
        </p:nvSpPr>
        <p:spPr>
          <a:xfrm>
            <a:off x="609480" y="2062080"/>
            <a:ext cx="10159200" cy="4372920"/>
          </a:xfrm>
          <a:prstGeom prst="rect">
            <a:avLst/>
          </a:prstGeom>
          <a:noFill/>
          <a:ln w="0">
            <a:noFill/>
          </a:ln>
        </p:spPr>
        <p:txBody>
          <a:bodyPr lIns="90000" rIns="90000" tIns="45000" bIns="45000" anchor="t">
            <a:normAutofit fontScale="61000"/>
          </a:bodyPr>
          <a:p>
            <a:pPr>
              <a:lnSpc>
                <a:spcPct val="100000"/>
              </a:lnSpc>
              <a:buNone/>
              <a:tabLst>
                <a:tab algn="l" pos="0"/>
              </a:tabLst>
            </a:pPr>
            <a:r>
              <a:rPr b="1" lang="en-US" sz="2000" spc="-1" strike="noStrike">
                <a:solidFill>
                  <a:srgbClr val="000000"/>
                </a:solidFill>
                <a:latin typeface="Arial"/>
                <a:ea typeface="Arial"/>
              </a:rPr>
              <a:t>Drawing useful conclusions from data in a principled way. </a:t>
            </a:r>
            <a:endParaRPr b="0" lang="en-US" sz="2000" spc="-1" strike="noStrike">
              <a:latin typeface="Arial"/>
            </a:endParaRPr>
          </a:p>
          <a:p>
            <a:pPr>
              <a:lnSpc>
                <a:spcPct val="100000"/>
              </a:lnSpc>
              <a:spcBef>
                <a:spcPts val="850"/>
              </a:spcBef>
              <a:buNone/>
              <a:tabLst>
                <a:tab algn="l" pos="0"/>
              </a:tabLst>
            </a:pPr>
            <a:r>
              <a:rPr b="1" lang="en-US" sz="2000" spc="-1" strike="noStrike">
                <a:solidFill>
                  <a:srgbClr val="000000"/>
                </a:solidFill>
                <a:latin typeface="Arial"/>
                <a:ea typeface="Arial"/>
              </a:rPr>
              <a:t>Exploration</a:t>
            </a:r>
            <a:endParaRPr b="0" lang="en-US" sz="2000" spc="-1" strike="noStrike">
              <a:latin typeface="Arial"/>
            </a:endParaRPr>
          </a:p>
          <a:p>
            <a:pPr lvl="1" marL="457200" indent="-182880">
              <a:lnSpc>
                <a:spcPct val="100000"/>
              </a:lnSpc>
              <a:spcBef>
                <a:spcPts val="850"/>
              </a:spcBef>
              <a:buClr>
                <a:srgbClr val="d1282e"/>
              </a:buClr>
              <a:buFont typeface="Arial"/>
              <a:buChar char="•"/>
              <a:tabLst>
                <a:tab algn="l" pos="0"/>
              </a:tabLst>
            </a:pPr>
            <a:r>
              <a:rPr b="0" lang="en-US" sz="2000" spc="-1" strike="noStrike">
                <a:solidFill>
                  <a:srgbClr val="000000"/>
                </a:solidFill>
                <a:latin typeface="Arial"/>
                <a:ea typeface="Arial"/>
              </a:rPr>
              <a:t>Identifying patterns in information</a:t>
            </a:r>
            <a:endParaRPr b="0" lang="en-US" sz="2000" spc="-1" strike="noStrike">
              <a:latin typeface="Arial"/>
            </a:endParaRPr>
          </a:p>
          <a:p>
            <a:pPr lvl="1" marL="457200" indent="-182880">
              <a:lnSpc>
                <a:spcPct val="100000"/>
              </a:lnSpc>
              <a:spcBef>
                <a:spcPts val="249"/>
              </a:spcBef>
              <a:buClr>
                <a:srgbClr val="d1282e"/>
              </a:buClr>
              <a:buFont typeface="Arial"/>
              <a:buChar char="•"/>
              <a:tabLst>
                <a:tab algn="l" pos="0"/>
              </a:tabLst>
            </a:pPr>
            <a:r>
              <a:rPr b="0" lang="en-US" sz="2000" spc="-1" strike="noStrike">
                <a:solidFill>
                  <a:srgbClr val="000000"/>
                </a:solidFill>
                <a:latin typeface="Arial"/>
                <a:ea typeface="Arial"/>
              </a:rPr>
              <a:t>Uses visualizations, bringing data together</a:t>
            </a:r>
            <a:endParaRPr b="0" lang="en-US" sz="2000" spc="-1" strike="noStrike">
              <a:latin typeface="Arial"/>
            </a:endParaRPr>
          </a:p>
          <a:p>
            <a:pPr>
              <a:lnSpc>
                <a:spcPct val="100000"/>
              </a:lnSpc>
              <a:spcBef>
                <a:spcPts val="249"/>
              </a:spcBef>
              <a:buNone/>
              <a:tabLst>
                <a:tab algn="l" pos="0"/>
              </a:tabLst>
            </a:pPr>
            <a:endParaRPr b="0" lang="en-US" sz="2000" spc="-1" strike="noStrike">
              <a:latin typeface="Arial"/>
            </a:endParaRPr>
          </a:p>
          <a:p>
            <a:pPr>
              <a:lnSpc>
                <a:spcPct val="100000"/>
              </a:lnSpc>
              <a:spcBef>
                <a:spcPts val="850"/>
              </a:spcBef>
              <a:buNone/>
              <a:tabLst>
                <a:tab algn="l" pos="0"/>
              </a:tabLst>
            </a:pPr>
            <a:r>
              <a:rPr b="1" lang="en-US" sz="2000" spc="-1" strike="noStrike">
                <a:solidFill>
                  <a:srgbClr val="d1282e"/>
                </a:solidFill>
                <a:latin typeface="Arial"/>
                <a:ea typeface="Arial"/>
              </a:rPr>
              <a:t>Prediction:</a:t>
            </a:r>
            <a:r>
              <a:rPr b="1" lang="en-US" sz="2000" spc="-1" strike="noStrike">
                <a:solidFill>
                  <a:srgbClr val="000000"/>
                </a:solidFill>
                <a:latin typeface="Arial"/>
                <a:ea typeface="Arial"/>
              </a:rPr>
              <a:t> Given what I’ve seen, what is the most </a:t>
            </a:r>
            <a:br/>
            <a:r>
              <a:rPr b="1" lang="en-US" sz="2000" spc="-1" strike="noStrike">
                <a:solidFill>
                  <a:srgbClr val="000000"/>
                </a:solidFill>
                <a:latin typeface="Arial"/>
                <a:ea typeface="Arial"/>
              </a:rPr>
              <a:t>likely value I’ll see in the future? Predictions </a:t>
            </a:r>
            <a:br/>
            <a:r>
              <a:rPr b="1" lang="en-US" sz="2000" spc="-1" strike="noStrike">
                <a:solidFill>
                  <a:srgbClr val="000000"/>
                </a:solidFill>
                <a:latin typeface="Arial"/>
                <a:ea typeface="Arial"/>
              </a:rPr>
              <a:t>forecast the most likely values of the data </a:t>
            </a:r>
            <a:br/>
            <a:r>
              <a:rPr b="1" lang="en-US" sz="2000" spc="-1" strike="noStrike">
                <a:solidFill>
                  <a:srgbClr val="000000"/>
                </a:solidFill>
                <a:latin typeface="Arial"/>
                <a:ea typeface="Arial"/>
              </a:rPr>
              <a:t>coming from the data generating process.</a:t>
            </a:r>
            <a:endParaRPr b="0" lang="en-US" sz="2000" spc="-1" strike="noStrike">
              <a:latin typeface="Arial"/>
            </a:endParaRPr>
          </a:p>
          <a:p>
            <a:pPr lvl="1" marL="457200" indent="-182880">
              <a:lnSpc>
                <a:spcPct val="100000"/>
              </a:lnSpc>
              <a:spcBef>
                <a:spcPts val="850"/>
              </a:spcBef>
              <a:buClr>
                <a:srgbClr val="d1282e"/>
              </a:buClr>
              <a:buFont typeface="Arial"/>
              <a:buChar char="•"/>
              <a:tabLst>
                <a:tab algn="l" pos="0"/>
              </a:tabLst>
            </a:pPr>
            <a:r>
              <a:rPr b="0" lang="en-US" sz="2000" spc="-1" strike="noStrike">
                <a:solidFill>
                  <a:srgbClr val="000000"/>
                </a:solidFill>
                <a:latin typeface="Arial"/>
                <a:ea typeface="Arial"/>
              </a:rPr>
              <a:t>Making informed guesses</a:t>
            </a:r>
            <a:endParaRPr b="0" lang="en-US" sz="2000" spc="-1" strike="noStrike">
              <a:latin typeface="Arial"/>
            </a:endParaRPr>
          </a:p>
          <a:p>
            <a:pPr lvl="1" marL="457200" indent="-182880">
              <a:lnSpc>
                <a:spcPct val="100000"/>
              </a:lnSpc>
              <a:spcBef>
                <a:spcPts val="249"/>
              </a:spcBef>
              <a:buClr>
                <a:srgbClr val="d1282e"/>
              </a:buClr>
              <a:buFont typeface="Arial"/>
              <a:buChar char="•"/>
              <a:tabLst>
                <a:tab algn="l" pos="0"/>
              </a:tabLst>
            </a:pPr>
            <a:r>
              <a:rPr b="0" lang="en-US" sz="2000" spc="-1" strike="noStrike">
                <a:solidFill>
                  <a:srgbClr val="000000"/>
                </a:solidFill>
                <a:latin typeface="Arial"/>
                <a:ea typeface="Arial"/>
              </a:rPr>
              <a:t>Uses machine learning and optimization </a:t>
            </a:r>
            <a:endParaRPr b="0" lang="en-US" sz="2000" spc="-1" strike="noStrike">
              <a:latin typeface="Arial"/>
            </a:endParaRPr>
          </a:p>
          <a:p>
            <a:pPr>
              <a:lnSpc>
                <a:spcPct val="100000"/>
              </a:lnSpc>
              <a:spcBef>
                <a:spcPts val="249"/>
              </a:spcBef>
              <a:buNone/>
              <a:tabLst>
                <a:tab algn="l" pos="0"/>
              </a:tabLst>
            </a:pPr>
            <a:endParaRPr b="0" lang="en-US" sz="2000" spc="-1" strike="noStrike">
              <a:latin typeface="Arial"/>
            </a:endParaRPr>
          </a:p>
          <a:p>
            <a:pPr>
              <a:lnSpc>
                <a:spcPct val="100000"/>
              </a:lnSpc>
              <a:spcBef>
                <a:spcPts val="850"/>
              </a:spcBef>
              <a:buNone/>
              <a:tabLst>
                <a:tab algn="l" pos="0"/>
              </a:tabLst>
            </a:pPr>
            <a:r>
              <a:rPr b="1" lang="en-US" sz="2000" spc="-1" strike="noStrike">
                <a:solidFill>
                  <a:srgbClr val="d1282e"/>
                </a:solidFill>
                <a:latin typeface="Arial"/>
                <a:ea typeface="Arial"/>
              </a:rPr>
              <a:t>Inference:</a:t>
            </a:r>
            <a:r>
              <a:rPr b="1" lang="en-US" sz="2000" spc="-1" strike="noStrike">
                <a:solidFill>
                  <a:srgbClr val="000000"/>
                </a:solidFill>
                <a:latin typeface="Arial"/>
                <a:ea typeface="Arial"/>
              </a:rPr>
              <a:t> How likely is what I observed representative </a:t>
            </a:r>
            <a:br/>
            <a:r>
              <a:rPr b="1" lang="en-US" sz="2000" spc="-1" strike="noStrike">
                <a:solidFill>
                  <a:srgbClr val="000000"/>
                </a:solidFill>
                <a:latin typeface="Arial"/>
                <a:ea typeface="Arial"/>
              </a:rPr>
              <a:t>of the broader picture? Statistical Inference draws conclusions </a:t>
            </a:r>
            <a:br/>
            <a:r>
              <a:rPr b="1" lang="en-US" sz="2000" spc="-1" strike="noStrike">
                <a:solidFill>
                  <a:srgbClr val="000000"/>
                </a:solidFill>
                <a:latin typeface="Arial"/>
                <a:ea typeface="Arial"/>
              </a:rPr>
              <a:t>(with confidence) about the structure of the data generating process (population).</a:t>
            </a:r>
            <a:endParaRPr b="0" lang="en-US" sz="2000" spc="-1" strike="noStrike">
              <a:latin typeface="Arial"/>
            </a:endParaRPr>
          </a:p>
          <a:p>
            <a:pPr lvl="1" marL="457200" indent="-182880">
              <a:lnSpc>
                <a:spcPct val="100000"/>
              </a:lnSpc>
              <a:spcBef>
                <a:spcPts val="850"/>
              </a:spcBef>
              <a:buClr>
                <a:srgbClr val="d1282e"/>
              </a:buClr>
              <a:buFont typeface="Arial"/>
              <a:buChar char="•"/>
              <a:tabLst>
                <a:tab algn="l" pos="0"/>
              </a:tabLst>
            </a:pPr>
            <a:r>
              <a:rPr b="0" lang="en-US" sz="2000" spc="-1" strike="noStrike">
                <a:solidFill>
                  <a:srgbClr val="000000"/>
                </a:solidFill>
                <a:latin typeface="Arial"/>
                <a:ea typeface="Arial"/>
              </a:rPr>
              <a:t>Quantifying whether those patterns are reliable</a:t>
            </a:r>
            <a:endParaRPr b="0" lang="en-US" sz="2000" spc="-1" strike="noStrike">
              <a:latin typeface="Arial"/>
            </a:endParaRPr>
          </a:p>
          <a:p>
            <a:pPr lvl="1" marL="457200" indent="-182880">
              <a:lnSpc>
                <a:spcPct val="100000"/>
              </a:lnSpc>
              <a:spcBef>
                <a:spcPts val="249"/>
              </a:spcBef>
              <a:buClr>
                <a:srgbClr val="d1282e"/>
              </a:buClr>
              <a:buFont typeface="Arial"/>
              <a:buChar char="•"/>
              <a:tabLst>
                <a:tab algn="l" pos="0"/>
              </a:tabLst>
            </a:pPr>
            <a:r>
              <a:rPr b="0" lang="en-US" sz="2000" spc="-1" strike="noStrike">
                <a:solidFill>
                  <a:srgbClr val="000000"/>
                </a:solidFill>
                <a:latin typeface="Arial"/>
                <a:ea typeface="Arial"/>
              </a:rPr>
              <a:t>Uses randomization</a:t>
            </a:r>
            <a:br/>
            <a:r>
              <a:rPr b="0" lang="en-US" sz="2000" spc="-1" strike="noStrike">
                <a:solidFill>
                  <a:srgbClr val="000000"/>
                </a:solidFill>
                <a:latin typeface="Arial"/>
                <a:ea typeface="Arial"/>
              </a:rPr>
              <a:t> </a:t>
            </a:r>
            <a:endParaRPr b="0" lang="en-US" sz="2000" spc="-1" strike="noStrike">
              <a:latin typeface="Arial"/>
            </a:endParaRPr>
          </a:p>
          <a:p>
            <a:pPr>
              <a:lnSpc>
                <a:spcPct val="100000"/>
              </a:lnSpc>
              <a:spcBef>
                <a:spcPts val="249"/>
              </a:spcBef>
              <a:buNone/>
              <a:tabLst>
                <a:tab algn="l" pos="0"/>
              </a:tabLst>
            </a:pPr>
            <a:r>
              <a:rPr b="1" lang="en-US" sz="2000" spc="-1" strike="noStrike">
                <a:solidFill>
                  <a:srgbClr val="d1282e"/>
                </a:solidFill>
                <a:latin typeface="Arial"/>
                <a:ea typeface="Arial"/>
              </a:rPr>
              <a:t>Inference vs Prediction (TBD expanded!):</a:t>
            </a:r>
            <a:r>
              <a:rPr b="1" lang="en-US" sz="2000" spc="-1" strike="noStrike">
                <a:solidFill>
                  <a:srgbClr val="000000"/>
                </a:solidFill>
                <a:latin typeface="Arial"/>
                <a:ea typeface="Arial"/>
              </a:rPr>
              <a:t> inference = learn about the data generation process, prediction = predict what’s coming next</a:t>
            </a:r>
            <a:endParaRPr b="0" lang="en-US" sz="2000" spc="-1" strike="noStrike">
              <a:latin typeface="Arial"/>
            </a:endParaRPr>
          </a:p>
        </p:txBody>
      </p:sp>
      <p:pic>
        <p:nvPicPr>
          <p:cNvPr id="726" name="Google Shape;1139;p100" descr=""/>
          <p:cNvPicPr/>
          <p:nvPr/>
        </p:nvPicPr>
        <p:blipFill>
          <a:blip r:embed="rId1"/>
          <a:stretch/>
        </p:blipFill>
        <p:spPr>
          <a:xfrm>
            <a:off x="5841360" y="832680"/>
            <a:ext cx="5987520" cy="4168440"/>
          </a:xfrm>
          <a:prstGeom prst="rect">
            <a:avLst/>
          </a:prstGeom>
          <a:ln w="0">
            <a:noFill/>
          </a:ln>
        </p:spPr>
      </p:pic>
      <p:pic>
        <p:nvPicPr>
          <p:cNvPr id="727" name="Google Shape;1140;p100" descr="page6image8747072"/>
          <p:cNvPicPr/>
          <p:nvPr/>
        </p:nvPicPr>
        <p:blipFill>
          <a:blip r:embed="rId2"/>
          <a:stretch/>
        </p:blipFill>
        <p:spPr>
          <a:xfrm>
            <a:off x="0" y="0"/>
            <a:ext cx="8520840" cy="570960"/>
          </a:xfrm>
          <a:prstGeom prst="rect">
            <a:avLst/>
          </a:prstGeom>
          <a:ln w="0">
            <a:noFill/>
          </a:ln>
        </p:spPr>
      </p:pic>
      <p:sp>
        <p:nvSpPr>
          <p:cNvPr id="728" name="PlaceHolder 3"/>
          <p:cNvSpPr>
            <a:spLocks noGrp="1"/>
          </p:cNvSpPr>
          <p:nvPr>
            <p:ph type="sldNum" idx="97"/>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32112D2C-19C4-49EB-B5CF-1833D0928D3E}"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729" name="Google Shape;1142;p100"/>
          <p:cNvSpPr/>
          <p:nvPr/>
        </p:nvSpPr>
        <p:spPr>
          <a:xfrm>
            <a:off x="10558440" y="6435360"/>
            <a:ext cx="114264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800" spc="-1" strike="noStrike">
                <a:solidFill>
                  <a:srgbClr val="7f7f7f"/>
                </a:solidFill>
                <a:latin typeface="Arial"/>
                <a:ea typeface="Arial"/>
              </a:rPr>
              <a:t>[NM]</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667" dur="indefinite" restart="never" nodeType="tmRoot">
          <p:childTnLst>
            <p:seq>
              <p:cTn id="1668" dur="indefinite" nodeType="mainSeq">
                <p:childTnLst>
                  <p:par>
                    <p:cTn id="1669" fill="hold">
                      <p:stCondLst>
                        <p:cond delay="indefinite"/>
                      </p:stCondLst>
                      <p:childTnLst>
                        <p:par>
                          <p:cTn id="1670" fill="hold">
                            <p:stCondLst>
                              <p:cond delay="0"/>
                            </p:stCondLst>
                            <p:childTnLst>
                              <p:par>
                                <p:cTn id="1671" nodeType="clickEffect" fill="hold" presetClass="entr" presetID="1">
                                  <p:stCondLst>
                                    <p:cond delay="0"/>
                                  </p:stCondLst>
                                  <p:childTnLst>
                                    <p:set>
                                      <p:cBhvr>
                                        <p:cTn id="1672" dur="1" fill="hold">
                                          <p:stCondLst>
                                            <p:cond delay="0"/>
                                          </p:stCondLst>
                                        </p:cTn>
                                        <p:tgtEl>
                                          <p:spTgt spid="725">
                                            <p:txEl>
                                              <p:pRg st="0" end="0"/>
                                            </p:txEl>
                                          </p:spTgt>
                                        </p:tgtEl>
                                        <p:attrNameLst>
                                          <p:attrName>style.visibility</p:attrName>
                                        </p:attrNameLst>
                                      </p:cBhvr>
                                      <p:to>
                                        <p:strVal val="visible"/>
                                      </p:to>
                                    </p:set>
                                  </p:childTnLst>
                                </p:cTn>
                              </p:par>
                            </p:childTnLst>
                          </p:cTn>
                        </p:par>
                      </p:childTnLst>
                    </p:cTn>
                  </p:par>
                  <p:par>
                    <p:cTn id="1673" fill="hold">
                      <p:stCondLst>
                        <p:cond delay="indefinite"/>
                      </p:stCondLst>
                      <p:childTnLst>
                        <p:par>
                          <p:cTn id="1674" fill="hold">
                            <p:stCondLst>
                              <p:cond delay="0"/>
                            </p:stCondLst>
                            <p:childTnLst>
                              <p:par>
                                <p:cTn id="1675" nodeType="clickEffect" fill="hold" presetClass="entr" presetID="1">
                                  <p:stCondLst>
                                    <p:cond delay="0"/>
                                  </p:stCondLst>
                                  <p:childTnLst>
                                    <p:set>
                                      <p:cBhvr>
                                        <p:cTn id="1676" dur="1" fill="hold">
                                          <p:stCondLst>
                                            <p:cond delay="0"/>
                                          </p:stCondLst>
                                        </p:cTn>
                                        <p:tgtEl>
                                          <p:spTgt spid="725">
                                            <p:txEl>
                                              <p:pRg st="1" end="1"/>
                                            </p:txEl>
                                          </p:spTgt>
                                        </p:tgtEl>
                                        <p:attrNameLst>
                                          <p:attrName>style.visibility</p:attrName>
                                        </p:attrNameLst>
                                      </p:cBhvr>
                                      <p:to>
                                        <p:strVal val="visible"/>
                                      </p:to>
                                    </p:set>
                                  </p:childTnLst>
                                </p:cTn>
                              </p:par>
                            </p:childTnLst>
                          </p:cTn>
                        </p:par>
                      </p:childTnLst>
                    </p:cTn>
                  </p:par>
                  <p:par>
                    <p:cTn id="1677" fill="hold">
                      <p:stCondLst>
                        <p:cond delay="indefinite"/>
                      </p:stCondLst>
                      <p:childTnLst>
                        <p:par>
                          <p:cTn id="1678" fill="hold">
                            <p:stCondLst>
                              <p:cond delay="0"/>
                            </p:stCondLst>
                            <p:childTnLst>
                              <p:par>
                                <p:cTn id="1679" nodeType="clickEffect" fill="hold" presetClass="entr" presetID="1">
                                  <p:stCondLst>
                                    <p:cond delay="0"/>
                                  </p:stCondLst>
                                  <p:childTnLst>
                                    <p:set>
                                      <p:cBhvr>
                                        <p:cTn id="1680" dur="1" fill="hold">
                                          <p:stCondLst>
                                            <p:cond delay="0"/>
                                          </p:stCondLst>
                                        </p:cTn>
                                        <p:tgtEl>
                                          <p:spTgt spid="725">
                                            <p:txEl>
                                              <p:pRg st="2" end="2"/>
                                            </p:txEl>
                                          </p:spTgt>
                                        </p:tgtEl>
                                        <p:attrNameLst>
                                          <p:attrName>style.visibility</p:attrName>
                                        </p:attrNameLst>
                                      </p:cBhvr>
                                      <p:to>
                                        <p:strVal val="visible"/>
                                      </p:to>
                                    </p:set>
                                  </p:childTnLst>
                                </p:cTn>
                              </p:par>
                            </p:childTnLst>
                          </p:cTn>
                        </p:par>
                      </p:childTnLst>
                    </p:cTn>
                  </p:par>
                  <p:par>
                    <p:cTn id="1681" fill="hold">
                      <p:stCondLst>
                        <p:cond delay="indefinite"/>
                      </p:stCondLst>
                      <p:childTnLst>
                        <p:par>
                          <p:cTn id="1682" fill="hold">
                            <p:stCondLst>
                              <p:cond delay="0"/>
                            </p:stCondLst>
                            <p:childTnLst>
                              <p:par>
                                <p:cTn id="1683" nodeType="clickEffect" fill="hold" presetClass="entr" presetID="1">
                                  <p:stCondLst>
                                    <p:cond delay="0"/>
                                  </p:stCondLst>
                                  <p:childTnLst>
                                    <p:set>
                                      <p:cBhvr>
                                        <p:cTn id="1684" dur="1" fill="hold">
                                          <p:stCondLst>
                                            <p:cond delay="0"/>
                                          </p:stCondLst>
                                        </p:cTn>
                                        <p:tgtEl>
                                          <p:spTgt spid="725">
                                            <p:txEl>
                                              <p:pRg st="3" end="3"/>
                                            </p:txEl>
                                          </p:spTgt>
                                        </p:tgtEl>
                                        <p:attrNameLst>
                                          <p:attrName>style.visibility</p:attrName>
                                        </p:attrNameLst>
                                      </p:cBhvr>
                                      <p:to>
                                        <p:strVal val="visible"/>
                                      </p:to>
                                    </p:set>
                                  </p:childTnLst>
                                </p:cTn>
                              </p:par>
                            </p:childTnLst>
                          </p:cTn>
                        </p:par>
                      </p:childTnLst>
                    </p:cTn>
                  </p:par>
                  <p:par>
                    <p:cTn id="1685" fill="hold">
                      <p:stCondLst>
                        <p:cond delay="indefinite"/>
                      </p:stCondLst>
                      <p:childTnLst>
                        <p:par>
                          <p:cTn id="1686" fill="hold">
                            <p:stCondLst>
                              <p:cond delay="0"/>
                            </p:stCondLst>
                            <p:childTnLst>
                              <p:par>
                                <p:cTn id="1687" nodeType="clickEffect" fill="hold" presetClass="entr" presetID="1">
                                  <p:stCondLst>
                                    <p:cond delay="0"/>
                                  </p:stCondLst>
                                  <p:childTnLst>
                                    <p:set>
                                      <p:cBhvr>
                                        <p:cTn id="1688" dur="1" fill="hold">
                                          <p:stCondLst>
                                            <p:cond delay="0"/>
                                          </p:stCondLst>
                                        </p:cTn>
                                        <p:tgtEl>
                                          <p:spTgt spid="725">
                                            <p:txEl>
                                              <p:pRg st="4" end="4"/>
                                            </p:txEl>
                                          </p:spTgt>
                                        </p:tgtEl>
                                        <p:attrNameLst>
                                          <p:attrName>style.visibility</p:attrName>
                                        </p:attrNameLst>
                                      </p:cBhvr>
                                      <p:to>
                                        <p:strVal val="visible"/>
                                      </p:to>
                                    </p:set>
                                  </p:childTnLst>
                                </p:cTn>
                              </p:par>
                            </p:childTnLst>
                          </p:cTn>
                        </p:par>
                      </p:childTnLst>
                    </p:cTn>
                  </p:par>
                  <p:par>
                    <p:cTn id="1689" fill="hold">
                      <p:stCondLst>
                        <p:cond delay="indefinite"/>
                      </p:stCondLst>
                      <p:childTnLst>
                        <p:par>
                          <p:cTn id="1690" fill="hold">
                            <p:stCondLst>
                              <p:cond delay="0"/>
                            </p:stCondLst>
                            <p:childTnLst>
                              <p:par>
                                <p:cTn id="1691" nodeType="clickEffect" fill="hold" presetClass="entr" presetID="1">
                                  <p:stCondLst>
                                    <p:cond delay="0"/>
                                  </p:stCondLst>
                                  <p:childTnLst>
                                    <p:set>
                                      <p:cBhvr>
                                        <p:cTn id="1692" dur="1" fill="hold">
                                          <p:stCondLst>
                                            <p:cond delay="0"/>
                                          </p:stCondLst>
                                        </p:cTn>
                                        <p:tgtEl>
                                          <p:spTgt spid="725">
                                            <p:txEl>
                                              <p:pRg st="5" end="5"/>
                                            </p:txEl>
                                          </p:spTgt>
                                        </p:tgtEl>
                                        <p:attrNameLst>
                                          <p:attrName>style.visibility</p:attrName>
                                        </p:attrNameLst>
                                      </p:cBhvr>
                                      <p:to>
                                        <p:strVal val="visible"/>
                                      </p:to>
                                    </p:set>
                                  </p:childTnLst>
                                </p:cTn>
                              </p:par>
                            </p:childTnLst>
                          </p:cTn>
                        </p:par>
                      </p:childTnLst>
                    </p:cTn>
                  </p:par>
                  <p:par>
                    <p:cTn id="1693" fill="hold">
                      <p:stCondLst>
                        <p:cond delay="indefinite"/>
                      </p:stCondLst>
                      <p:childTnLst>
                        <p:par>
                          <p:cTn id="1694" fill="hold">
                            <p:stCondLst>
                              <p:cond delay="0"/>
                            </p:stCondLst>
                            <p:childTnLst>
                              <p:par>
                                <p:cTn id="1695" nodeType="clickEffect" fill="hold" presetClass="entr" presetID="1">
                                  <p:stCondLst>
                                    <p:cond delay="0"/>
                                  </p:stCondLst>
                                  <p:childTnLst>
                                    <p:set>
                                      <p:cBhvr>
                                        <p:cTn id="1696" dur="1" fill="hold">
                                          <p:stCondLst>
                                            <p:cond delay="0"/>
                                          </p:stCondLst>
                                        </p:cTn>
                                        <p:tgtEl>
                                          <p:spTgt spid="725">
                                            <p:txEl>
                                              <p:pRg st="6" end="6"/>
                                            </p:txEl>
                                          </p:spTgt>
                                        </p:tgtEl>
                                        <p:attrNameLst>
                                          <p:attrName>style.visibility</p:attrName>
                                        </p:attrNameLst>
                                      </p:cBhvr>
                                      <p:to>
                                        <p:strVal val="visible"/>
                                      </p:to>
                                    </p:set>
                                  </p:childTnLst>
                                </p:cTn>
                              </p:par>
                            </p:childTnLst>
                          </p:cTn>
                        </p:par>
                      </p:childTnLst>
                    </p:cTn>
                  </p:par>
                  <p:par>
                    <p:cTn id="1697" fill="hold">
                      <p:stCondLst>
                        <p:cond delay="indefinite"/>
                      </p:stCondLst>
                      <p:childTnLst>
                        <p:par>
                          <p:cTn id="1698" fill="hold">
                            <p:stCondLst>
                              <p:cond delay="0"/>
                            </p:stCondLst>
                            <p:childTnLst>
                              <p:par>
                                <p:cTn id="1699" nodeType="clickEffect" fill="hold" presetClass="entr" presetID="1">
                                  <p:stCondLst>
                                    <p:cond delay="0"/>
                                  </p:stCondLst>
                                  <p:childTnLst>
                                    <p:set>
                                      <p:cBhvr>
                                        <p:cTn id="1700" dur="1" fill="hold">
                                          <p:stCondLst>
                                            <p:cond delay="0"/>
                                          </p:stCondLst>
                                        </p:cTn>
                                        <p:tgtEl>
                                          <p:spTgt spid="725">
                                            <p:txEl>
                                              <p:pRg st="7" end="7"/>
                                            </p:txEl>
                                          </p:spTgt>
                                        </p:tgtEl>
                                        <p:attrNameLst>
                                          <p:attrName>style.visibility</p:attrName>
                                        </p:attrNameLst>
                                      </p:cBhvr>
                                      <p:to>
                                        <p:strVal val="visible"/>
                                      </p:to>
                                    </p:set>
                                  </p:childTnLst>
                                </p:cTn>
                              </p:par>
                            </p:childTnLst>
                          </p:cTn>
                        </p:par>
                      </p:childTnLst>
                    </p:cTn>
                  </p:par>
                  <p:par>
                    <p:cTn id="1701" fill="hold">
                      <p:stCondLst>
                        <p:cond delay="indefinite"/>
                      </p:stCondLst>
                      <p:childTnLst>
                        <p:par>
                          <p:cTn id="1702" fill="hold">
                            <p:stCondLst>
                              <p:cond delay="0"/>
                            </p:stCondLst>
                            <p:childTnLst>
                              <p:par>
                                <p:cTn id="1703" nodeType="clickEffect" fill="hold" presetClass="entr" presetID="1">
                                  <p:stCondLst>
                                    <p:cond delay="0"/>
                                  </p:stCondLst>
                                  <p:childTnLst>
                                    <p:set>
                                      <p:cBhvr>
                                        <p:cTn id="1704" dur="1" fill="hold">
                                          <p:stCondLst>
                                            <p:cond delay="0"/>
                                          </p:stCondLst>
                                        </p:cTn>
                                        <p:tgtEl>
                                          <p:spTgt spid="725">
                                            <p:txEl>
                                              <p:pRg st="8" end="8"/>
                                            </p:txEl>
                                          </p:spTgt>
                                        </p:tgtEl>
                                        <p:attrNameLst>
                                          <p:attrName>style.visibility</p:attrName>
                                        </p:attrNameLst>
                                      </p:cBhvr>
                                      <p:to>
                                        <p:strVal val="visible"/>
                                      </p:to>
                                    </p:set>
                                  </p:childTnLst>
                                </p:cTn>
                              </p:par>
                            </p:childTnLst>
                          </p:cTn>
                        </p:par>
                      </p:childTnLst>
                    </p:cTn>
                  </p:par>
                  <p:par>
                    <p:cTn id="1705" fill="hold">
                      <p:stCondLst>
                        <p:cond delay="indefinite"/>
                      </p:stCondLst>
                      <p:childTnLst>
                        <p:par>
                          <p:cTn id="1706" fill="hold">
                            <p:stCondLst>
                              <p:cond delay="0"/>
                            </p:stCondLst>
                            <p:childTnLst>
                              <p:par>
                                <p:cTn id="1707" nodeType="clickEffect" fill="hold" presetClass="entr" presetID="1">
                                  <p:stCondLst>
                                    <p:cond delay="0"/>
                                  </p:stCondLst>
                                  <p:childTnLst>
                                    <p:set>
                                      <p:cBhvr>
                                        <p:cTn id="1708" dur="1" fill="hold">
                                          <p:stCondLst>
                                            <p:cond delay="0"/>
                                          </p:stCondLst>
                                        </p:cTn>
                                        <p:tgtEl>
                                          <p:spTgt spid="725">
                                            <p:txEl>
                                              <p:pRg st="9" end="9"/>
                                            </p:txEl>
                                          </p:spTgt>
                                        </p:tgtEl>
                                        <p:attrNameLst>
                                          <p:attrName>style.visibility</p:attrName>
                                        </p:attrNameLst>
                                      </p:cBhvr>
                                      <p:to>
                                        <p:strVal val="visible"/>
                                      </p:to>
                                    </p:set>
                                  </p:childTnLst>
                                </p:cTn>
                              </p:par>
                            </p:childTnLst>
                          </p:cTn>
                        </p:par>
                      </p:childTnLst>
                    </p:cTn>
                  </p:par>
                  <p:par>
                    <p:cTn id="1709" fill="hold">
                      <p:stCondLst>
                        <p:cond delay="indefinite"/>
                      </p:stCondLst>
                      <p:childTnLst>
                        <p:par>
                          <p:cTn id="1710" fill="hold">
                            <p:stCondLst>
                              <p:cond delay="0"/>
                            </p:stCondLst>
                            <p:childTnLst>
                              <p:par>
                                <p:cTn id="1711" nodeType="clickEffect" fill="hold" presetClass="entr" presetID="1">
                                  <p:stCondLst>
                                    <p:cond delay="0"/>
                                  </p:stCondLst>
                                  <p:childTnLst>
                                    <p:set>
                                      <p:cBhvr>
                                        <p:cTn id="1712" dur="1" fill="hold">
                                          <p:stCondLst>
                                            <p:cond delay="0"/>
                                          </p:stCondLst>
                                        </p:cTn>
                                        <p:tgtEl>
                                          <p:spTgt spid="725">
                                            <p:txEl>
                                              <p:pRg st="10" end="10"/>
                                            </p:txEl>
                                          </p:spTgt>
                                        </p:tgtEl>
                                        <p:attrNameLst>
                                          <p:attrName>style.visibility</p:attrName>
                                        </p:attrNameLst>
                                      </p:cBhvr>
                                      <p:to>
                                        <p:strVal val="visible"/>
                                      </p:to>
                                    </p:set>
                                  </p:childTnLst>
                                </p:cTn>
                              </p:par>
                            </p:childTnLst>
                          </p:cTn>
                        </p:par>
                      </p:childTnLst>
                    </p:cTn>
                  </p:par>
                  <p:par>
                    <p:cTn id="1713" fill="hold">
                      <p:stCondLst>
                        <p:cond delay="indefinite"/>
                      </p:stCondLst>
                      <p:childTnLst>
                        <p:par>
                          <p:cTn id="1714" fill="hold">
                            <p:stCondLst>
                              <p:cond delay="0"/>
                            </p:stCondLst>
                            <p:childTnLst>
                              <p:par>
                                <p:cTn id="1715" nodeType="clickEffect" fill="hold" presetClass="entr" presetID="1">
                                  <p:stCondLst>
                                    <p:cond delay="0"/>
                                  </p:stCondLst>
                                  <p:childTnLst>
                                    <p:set>
                                      <p:cBhvr>
                                        <p:cTn id="1716" dur="1" fill="hold">
                                          <p:stCondLst>
                                            <p:cond delay="0"/>
                                          </p:stCondLst>
                                        </p:cTn>
                                        <p:tgtEl>
                                          <p:spTgt spid="725">
                                            <p:txEl>
                                              <p:pRg st="11" end="11"/>
                                            </p:txEl>
                                          </p:spTgt>
                                        </p:tgtEl>
                                        <p:attrNameLst>
                                          <p:attrName>style.visibility</p:attrName>
                                        </p:attrNameLst>
                                      </p:cBhvr>
                                      <p:to>
                                        <p:strVal val="visible"/>
                                      </p:to>
                                    </p:set>
                                  </p:childTnLst>
                                </p:cTn>
                              </p:par>
                            </p:childTnLst>
                          </p:cTn>
                        </p:par>
                      </p:childTnLst>
                    </p:cTn>
                  </p:par>
                  <p:par>
                    <p:cTn id="1717" fill="hold">
                      <p:stCondLst>
                        <p:cond delay="indefinite"/>
                      </p:stCondLst>
                      <p:childTnLst>
                        <p:par>
                          <p:cTn id="1718" fill="hold">
                            <p:stCondLst>
                              <p:cond delay="0"/>
                            </p:stCondLst>
                            <p:childTnLst>
                              <p:par>
                                <p:cTn id="1719" nodeType="clickEffect" fill="hold" presetClass="entr" presetID="1">
                                  <p:stCondLst>
                                    <p:cond delay="0"/>
                                  </p:stCondLst>
                                  <p:childTnLst>
                                    <p:set>
                                      <p:cBhvr>
                                        <p:cTn id="1720" dur="1" fill="hold">
                                          <p:stCondLst>
                                            <p:cond delay="0"/>
                                          </p:stCondLst>
                                        </p:cTn>
                                        <p:tgtEl>
                                          <p:spTgt spid="725">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HOW DATA AND MODELS INTERACT: EXAMPLE 1</a:t>
            </a:r>
            <a:endParaRPr b="0" lang="en-US" sz="3600" spc="-1" strike="noStrike">
              <a:latin typeface="Arial"/>
            </a:endParaRPr>
          </a:p>
        </p:txBody>
      </p:sp>
      <p:sp>
        <p:nvSpPr>
          <p:cNvPr id="731" name="PlaceHolder 2"/>
          <p:cNvSpPr>
            <a:spLocks noGrp="1"/>
          </p:cNvSpPr>
          <p:nvPr>
            <p:ph/>
          </p:nvPr>
        </p:nvSpPr>
        <p:spPr>
          <a:xfrm>
            <a:off x="7447680" y="1178280"/>
            <a:ext cx="4050720" cy="4372920"/>
          </a:xfrm>
          <a:prstGeom prst="rect">
            <a:avLst/>
          </a:prstGeom>
          <a:noFill/>
          <a:ln w="0">
            <a:noFill/>
          </a:ln>
        </p:spPr>
        <p:txBody>
          <a:bodyPr lIns="90000" rIns="90000" tIns="45000" bIns="45000" anchor="t">
            <a:normAutofit fontScale="69000"/>
          </a:bodyPr>
          <a:p>
            <a:pPr>
              <a:lnSpc>
                <a:spcPct val="100000"/>
              </a:lnSpc>
              <a:buNone/>
              <a:tabLst>
                <a:tab algn="l" pos="0"/>
              </a:tabLst>
            </a:pPr>
            <a:r>
              <a:rPr b="1" lang="en-US" sz="2000" spc="-1" strike="noStrike">
                <a:solidFill>
                  <a:srgbClr val="000000"/>
                </a:solidFill>
                <a:latin typeface="Arial"/>
                <a:ea typeface="Arial"/>
              </a:rPr>
              <a:t>True Model / Population: phenomenon under investigation</a:t>
            </a:r>
            <a:endParaRPr b="0" lang="en-US" sz="2000" spc="-1" strike="noStrike">
              <a:latin typeface="Arial"/>
            </a:endParaRPr>
          </a:p>
          <a:p>
            <a:pPr>
              <a:lnSpc>
                <a:spcPct val="100000"/>
              </a:lnSpc>
              <a:spcBef>
                <a:spcPts val="879"/>
              </a:spcBef>
              <a:buNone/>
              <a:tabLst>
                <a:tab algn="l" pos="0"/>
              </a:tabLst>
            </a:pPr>
            <a:r>
              <a:rPr b="1" lang="en-US" sz="2000" spc="-1" strike="noStrike">
                <a:solidFill>
                  <a:srgbClr val="000000"/>
                </a:solidFill>
                <a:latin typeface="Arial"/>
                <a:ea typeface="Arial"/>
              </a:rPr>
              <a:t>Data Generating Process / Sample: mechanisms that create the data that will be recorded (e.g. probabilistic, noisy)</a:t>
            </a:r>
            <a:endParaRPr b="0" lang="en-US" sz="2000" spc="-1" strike="noStrike">
              <a:latin typeface="Arial"/>
            </a:endParaRPr>
          </a:p>
          <a:p>
            <a:pPr>
              <a:lnSpc>
                <a:spcPct val="100000"/>
              </a:lnSpc>
              <a:spcBef>
                <a:spcPts val="879"/>
              </a:spcBef>
              <a:buNone/>
              <a:tabLst>
                <a:tab algn="l" pos="0"/>
              </a:tabLst>
            </a:pPr>
            <a:endParaRPr b="0" lang="en-US" sz="2000" spc="-1" strike="noStrike">
              <a:latin typeface="Arial"/>
            </a:endParaRPr>
          </a:p>
          <a:p>
            <a:pPr>
              <a:lnSpc>
                <a:spcPct val="100000"/>
              </a:lnSpc>
              <a:spcBef>
                <a:spcPts val="879"/>
              </a:spcBef>
              <a:buNone/>
              <a:tabLst>
                <a:tab algn="l" pos="0"/>
              </a:tabLst>
            </a:pPr>
            <a:r>
              <a:rPr b="1" lang="en-US" sz="2000" spc="-1" strike="noStrike">
                <a:solidFill>
                  <a:srgbClr val="000000"/>
                </a:solidFill>
                <a:latin typeface="Arial"/>
                <a:ea typeface="Arial"/>
              </a:rPr>
              <a:t>Example: Understand customer satisfaction. Sends a text message to all previous customers to rate on a scale of 1-5. </a:t>
            </a:r>
            <a:endParaRPr b="0" lang="en-US" sz="2000" spc="-1" strike="noStrike">
              <a:latin typeface="Arial"/>
            </a:endParaRPr>
          </a:p>
          <a:p>
            <a:pPr>
              <a:lnSpc>
                <a:spcPct val="100000"/>
              </a:lnSpc>
              <a:spcBef>
                <a:spcPts val="879"/>
              </a:spcBef>
              <a:buNone/>
              <a:tabLst>
                <a:tab algn="l" pos="0"/>
              </a:tabLst>
            </a:pPr>
            <a:r>
              <a:rPr b="1" lang="en-US" sz="2000" spc="-1" strike="noStrike">
                <a:solidFill>
                  <a:srgbClr val="000000"/>
                </a:solidFill>
                <a:latin typeface="Arial"/>
                <a:ea typeface="Arial"/>
              </a:rPr>
              <a:t>True Model: the true opinion of all customers</a:t>
            </a:r>
            <a:endParaRPr b="0" lang="en-US" sz="2000" spc="-1" strike="noStrike">
              <a:latin typeface="Arial"/>
            </a:endParaRPr>
          </a:p>
          <a:p>
            <a:pPr>
              <a:lnSpc>
                <a:spcPct val="100000"/>
              </a:lnSpc>
              <a:spcBef>
                <a:spcPts val="879"/>
              </a:spcBef>
              <a:buNone/>
              <a:tabLst>
                <a:tab algn="l" pos="0"/>
              </a:tabLst>
            </a:pPr>
            <a:r>
              <a:rPr b="1" lang="en-US" sz="2000" spc="-1" strike="noStrike">
                <a:solidFill>
                  <a:srgbClr val="000000"/>
                </a:solidFill>
                <a:latin typeface="Arial"/>
                <a:ea typeface="Arial"/>
              </a:rPr>
              <a:t>Data Generating Process: how and which customers responded (satisfaction, mood, too busy, don’t care, ignored, etc.)</a:t>
            </a:r>
            <a:endParaRPr b="0" lang="en-US" sz="2000" spc="-1" strike="noStrike">
              <a:latin typeface="Arial"/>
            </a:endParaRPr>
          </a:p>
          <a:p>
            <a:pPr>
              <a:lnSpc>
                <a:spcPct val="100000"/>
              </a:lnSpc>
              <a:spcBef>
                <a:spcPts val="879"/>
              </a:spcBef>
              <a:buNone/>
              <a:tabLst>
                <a:tab algn="l" pos="0"/>
              </a:tabLst>
            </a:pPr>
            <a:r>
              <a:rPr b="1" lang="en-US" sz="2000" spc="-1" strike="noStrike">
                <a:solidFill>
                  <a:srgbClr val="000000"/>
                </a:solidFill>
                <a:latin typeface="Arial"/>
                <a:ea typeface="Arial"/>
              </a:rPr>
              <a:t>Data: all replies received and recorded.</a:t>
            </a:r>
            <a:endParaRPr b="0" lang="en-US" sz="2000" spc="-1" strike="noStrike">
              <a:latin typeface="Arial"/>
            </a:endParaRPr>
          </a:p>
          <a:p>
            <a:pPr>
              <a:lnSpc>
                <a:spcPct val="100000"/>
              </a:lnSpc>
              <a:spcBef>
                <a:spcPts val="879"/>
              </a:spcBef>
              <a:buNone/>
              <a:tabLst>
                <a:tab algn="l" pos="0"/>
              </a:tabLst>
            </a:pPr>
            <a:r>
              <a:rPr b="1" lang="en-US" sz="2000" spc="-1" strike="noStrike">
                <a:solidFill>
                  <a:srgbClr val="000000"/>
                </a:solidFill>
                <a:latin typeface="Arial"/>
                <a:ea typeface="Arial"/>
              </a:rPr>
              <a:t>Tasks: </a:t>
            </a:r>
            <a:endParaRPr b="0" lang="en-US" sz="2000" spc="-1" strike="noStrike">
              <a:latin typeface="Arial"/>
            </a:endParaRPr>
          </a:p>
          <a:p>
            <a:pPr lvl="1" marL="457200" indent="-182880">
              <a:lnSpc>
                <a:spcPct val="100000"/>
              </a:lnSpc>
              <a:spcBef>
                <a:spcPts val="879"/>
              </a:spcBef>
              <a:buClr>
                <a:srgbClr val="d1282e"/>
              </a:buClr>
              <a:buFont typeface="Arial"/>
              <a:buChar char="•"/>
              <a:tabLst>
                <a:tab algn="l" pos="0"/>
              </a:tabLst>
            </a:pPr>
            <a:r>
              <a:rPr b="0" lang="en-US" sz="2000" spc="-1" strike="noStrike">
                <a:solidFill>
                  <a:srgbClr val="000000"/>
                </a:solidFill>
                <a:latin typeface="Arial"/>
                <a:ea typeface="Arial"/>
              </a:rPr>
              <a:t>Predict Reviews from unseen customers </a:t>
            </a:r>
            <a:endParaRPr b="0" lang="en-US" sz="2000" spc="-1" strike="noStrike">
              <a:latin typeface="Arial"/>
            </a:endParaRPr>
          </a:p>
          <a:p>
            <a:pPr lvl="1" marL="457200" indent="-182880">
              <a:lnSpc>
                <a:spcPct val="100000"/>
              </a:lnSpc>
              <a:spcBef>
                <a:spcPts val="281"/>
              </a:spcBef>
              <a:buClr>
                <a:srgbClr val="d1282e"/>
              </a:buClr>
              <a:buFont typeface="Arial"/>
              <a:buChar char="•"/>
              <a:tabLst>
                <a:tab algn="l" pos="0"/>
              </a:tabLst>
            </a:pPr>
            <a:r>
              <a:rPr b="0" lang="en-US" sz="2000" spc="-1" strike="noStrike">
                <a:solidFill>
                  <a:srgbClr val="000000"/>
                </a:solidFill>
                <a:latin typeface="Arial"/>
                <a:ea typeface="Arial"/>
              </a:rPr>
              <a:t>Understand product comparison</a:t>
            </a:r>
            <a:endParaRPr b="0" lang="en-US" sz="2000" spc="-1" strike="noStrike">
              <a:latin typeface="Arial"/>
            </a:endParaRPr>
          </a:p>
        </p:txBody>
      </p:sp>
      <p:sp>
        <p:nvSpPr>
          <p:cNvPr id="732" name="PlaceHolder 3"/>
          <p:cNvSpPr>
            <a:spLocks noGrp="1"/>
          </p:cNvSpPr>
          <p:nvPr>
            <p:ph type="sldNum" idx="98"/>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377CFD53-AC9E-4101-8707-809BC905B252}" type="slidenum">
              <a:rPr b="1" lang="en-US" sz="2400" spc="-1" strike="noStrike">
                <a:solidFill>
                  <a:srgbClr val="d1282e"/>
                </a:solidFill>
                <a:latin typeface="Arial"/>
                <a:ea typeface="Arial"/>
              </a:rPr>
              <a:t>&lt;number&gt;</a:t>
            </a:fld>
            <a:endParaRPr b="0" lang="en-US" sz="2400" spc="-1" strike="noStrike">
              <a:latin typeface="Times New Roman"/>
            </a:endParaRPr>
          </a:p>
        </p:txBody>
      </p:sp>
      <p:grpSp>
        <p:nvGrpSpPr>
          <p:cNvPr id="733" name="Google Shape;1150;p101"/>
          <p:cNvGrpSpPr/>
          <p:nvPr/>
        </p:nvGrpSpPr>
        <p:grpSpPr>
          <a:xfrm>
            <a:off x="609480" y="1381680"/>
            <a:ext cx="6095160" cy="5795280"/>
            <a:chOff x="609480" y="1381680"/>
            <a:chExt cx="6095160" cy="5795280"/>
          </a:xfrm>
        </p:grpSpPr>
        <p:pic>
          <p:nvPicPr>
            <p:cNvPr id="734" name="Google Shape;1151;p101" descr="missing-mechanisms"/>
            <p:cNvPicPr/>
            <p:nvPr/>
          </p:nvPicPr>
          <p:blipFill>
            <a:blip r:embed="rId1"/>
            <a:stretch/>
          </p:blipFill>
          <p:spPr>
            <a:xfrm>
              <a:off x="609480" y="2478960"/>
              <a:ext cx="6095160" cy="1712520"/>
            </a:xfrm>
            <a:prstGeom prst="rect">
              <a:avLst/>
            </a:prstGeom>
            <a:ln w="0">
              <a:noFill/>
            </a:ln>
          </p:spPr>
        </p:pic>
        <p:sp>
          <p:nvSpPr>
            <p:cNvPr id="735" name="Google Shape;1152;p101"/>
            <p:cNvSpPr/>
            <p:nvPr/>
          </p:nvSpPr>
          <p:spPr>
            <a:xfrm>
              <a:off x="861120" y="1716480"/>
              <a:ext cx="2017080" cy="800640"/>
            </a:xfrm>
            <a:prstGeom prst="rect">
              <a:avLst/>
            </a:prstGeom>
            <a:solidFill>
              <a:srgbClr val="7a7a7a"/>
            </a:solidFill>
            <a:ln w="28440">
              <a:solidFill>
                <a:srgbClr val="595959"/>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Learned Model</a:t>
              </a:r>
              <a:endParaRPr b="0" lang="en-US" sz="1800" spc="-1" strike="noStrike">
                <a:latin typeface="Arial"/>
              </a:endParaRPr>
            </a:p>
          </p:txBody>
        </p:sp>
        <p:sp>
          <p:nvSpPr>
            <p:cNvPr id="736" name="Google Shape;1153;p101"/>
            <p:cNvSpPr/>
            <p:nvPr/>
          </p:nvSpPr>
          <p:spPr>
            <a:xfrm>
              <a:off x="1074600" y="4708800"/>
              <a:ext cx="1803600" cy="1474200"/>
            </a:xfrm>
            <a:prstGeom prst="ellipse">
              <a:avLst/>
            </a:prstGeom>
            <a:solidFill>
              <a:srgbClr val="7a7a7a"/>
            </a:solidFill>
            <a:ln w="28440">
              <a:solidFill>
                <a:srgbClr val="595959"/>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Population</a:t>
              </a:r>
              <a:endParaRPr b="0" lang="en-US" sz="1800" spc="-1" strike="noStrike">
                <a:latin typeface="Arial"/>
              </a:endParaRPr>
            </a:p>
          </p:txBody>
        </p:sp>
        <p:sp>
          <p:nvSpPr>
            <p:cNvPr id="737" name="Google Shape;1154;p101"/>
            <p:cNvSpPr/>
            <p:nvPr/>
          </p:nvSpPr>
          <p:spPr>
            <a:xfrm>
              <a:off x="3853440" y="4554000"/>
              <a:ext cx="960480" cy="1108800"/>
            </a:xfrm>
            <a:prstGeom prst="roundRect">
              <a:avLst>
                <a:gd name="adj" fmla="val 16667"/>
              </a:avLst>
            </a:prstGeom>
            <a:solidFill>
              <a:srgbClr val="7a7a7a"/>
            </a:solidFill>
            <a:ln w="28440">
              <a:solidFill>
                <a:srgbClr val="595959"/>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400" spc="-1" strike="noStrike">
                  <a:solidFill>
                    <a:srgbClr val="ffffff"/>
                  </a:solidFill>
                  <a:latin typeface="Arial"/>
                  <a:ea typeface="Arial"/>
                </a:rPr>
                <a:t>Sample</a:t>
              </a:r>
              <a:endParaRPr b="0" lang="en-US" sz="1400" spc="-1" strike="noStrike">
                <a:latin typeface="Arial"/>
              </a:endParaRPr>
            </a:p>
          </p:txBody>
        </p:sp>
        <p:sp>
          <p:nvSpPr>
            <p:cNvPr id="738" name="Google Shape;1155;p101"/>
            <p:cNvSpPr/>
            <p:nvPr/>
          </p:nvSpPr>
          <p:spPr>
            <a:xfrm flipH="1" rot="16200000">
              <a:off x="1718280" y="4448520"/>
              <a:ext cx="510120" cy="5040"/>
            </a:xfrm>
            <a:prstGeom prst="bentConnector3">
              <a:avLst>
                <a:gd name="adj1" fmla="val 50000"/>
              </a:avLst>
            </a:prstGeom>
            <a:noFill/>
            <a:ln w="69840">
              <a:solidFill>
                <a:srgbClr val="777777"/>
              </a:solidFill>
              <a:round/>
              <a:headEnd len="med" type="triangle" w="med"/>
              <a:tailEnd len="med" type="triangle" w="med"/>
            </a:ln>
          </p:spPr>
          <p:style>
            <a:lnRef idx="0"/>
            <a:fillRef idx="0"/>
            <a:effectRef idx="0"/>
            <a:fontRef idx="minor"/>
          </p:style>
        </p:sp>
        <p:sp>
          <p:nvSpPr>
            <p:cNvPr id="739" name="Google Shape;1156;p101"/>
            <p:cNvSpPr/>
            <p:nvPr/>
          </p:nvSpPr>
          <p:spPr>
            <a:xfrm rot="20869800">
              <a:off x="3030480" y="5137200"/>
              <a:ext cx="669240" cy="339840"/>
            </a:xfrm>
            <a:prstGeom prst="rightArrow">
              <a:avLst>
                <a:gd name="adj1" fmla="val 50000"/>
                <a:gd name="adj2" fmla="val 50000"/>
              </a:avLst>
            </a:prstGeom>
            <a:solidFill>
              <a:srgbClr val="7a7a7a"/>
            </a:solidFill>
            <a:ln w="28440">
              <a:solidFill>
                <a:srgbClr val="595959"/>
              </a:solidFill>
              <a:round/>
            </a:ln>
          </p:spPr>
          <p:style>
            <a:lnRef idx="0"/>
            <a:fillRef idx="0"/>
            <a:effectRef idx="0"/>
            <a:fontRef idx="minor"/>
          </p:style>
        </p:sp>
        <p:sp>
          <p:nvSpPr>
            <p:cNvPr id="740" name="Google Shape;1157;p101"/>
            <p:cNvSpPr/>
            <p:nvPr/>
          </p:nvSpPr>
          <p:spPr>
            <a:xfrm flipH="1" rot="10800000">
              <a:off x="4951800" y="4333680"/>
              <a:ext cx="836280" cy="638280"/>
            </a:xfrm>
            <a:custGeom>
              <a:avLst/>
              <a:gdLst/>
              <a:ahLst/>
              <a:rect l="l" t="t" r="r" b="b"/>
              <a:pathLst>
                <a:path w="21600" h="21600">
                  <a:moveTo>
                    <a:pt x="0" y="0"/>
                  </a:moveTo>
                  <a:lnTo>
                    <a:pt x="21600" y="21600"/>
                  </a:lnTo>
                </a:path>
              </a:pathLst>
            </a:custGeom>
            <a:noFill/>
            <a:ln w="76320">
              <a:solidFill>
                <a:srgbClr val="777777"/>
              </a:solidFill>
              <a:round/>
              <a:tailEnd len="med" type="triangle" w="med"/>
            </a:ln>
          </p:spPr>
          <p:style>
            <a:lnRef idx="0"/>
            <a:fillRef idx="0"/>
            <a:effectRef idx="0"/>
            <a:fontRef idx="minor"/>
          </p:style>
        </p:sp>
        <p:sp>
          <p:nvSpPr>
            <p:cNvPr id="741" name="Google Shape;1158;p101"/>
            <p:cNvSpPr/>
            <p:nvPr/>
          </p:nvSpPr>
          <p:spPr>
            <a:xfrm rot="10800000">
              <a:off x="2879280" y="2117160"/>
              <a:ext cx="3490200" cy="595080"/>
            </a:xfrm>
            <a:prstGeom prst="bentConnector3">
              <a:avLst>
                <a:gd name="adj1" fmla="val 5170"/>
              </a:avLst>
            </a:prstGeom>
            <a:noFill/>
            <a:ln w="79200">
              <a:solidFill>
                <a:srgbClr val="215c4e"/>
              </a:solidFill>
              <a:round/>
              <a:tailEnd len="med" type="triangle" w="med"/>
            </a:ln>
          </p:spPr>
          <p:style>
            <a:lnRef idx="0"/>
            <a:fillRef idx="0"/>
            <a:effectRef idx="0"/>
            <a:fontRef idx="minor"/>
          </p:style>
        </p:sp>
        <p:sp>
          <p:nvSpPr>
            <p:cNvPr id="742" name="Google Shape;1159;p101"/>
            <p:cNvSpPr/>
            <p:nvPr/>
          </p:nvSpPr>
          <p:spPr>
            <a:xfrm>
              <a:off x="3090600" y="1381680"/>
              <a:ext cx="3544560" cy="91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Machine Learning: </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Prediction/Regression/Classification</a:t>
              </a:r>
              <a:endParaRPr b="0" lang="en-US" sz="1800" spc="-1" strike="noStrike">
                <a:latin typeface="Arial"/>
              </a:endParaRPr>
            </a:p>
          </p:txBody>
        </p:sp>
        <p:sp>
          <p:nvSpPr>
            <p:cNvPr id="743" name="Google Shape;1160;p101"/>
            <p:cNvSpPr/>
            <p:nvPr/>
          </p:nvSpPr>
          <p:spPr>
            <a:xfrm flipH="1">
              <a:off x="2871360" y="4451760"/>
              <a:ext cx="3495960" cy="1523520"/>
            </a:xfrm>
            <a:prstGeom prst="curvedConnector3">
              <a:avLst>
                <a:gd name="adj1" fmla="val 2910"/>
              </a:avLst>
            </a:prstGeom>
            <a:noFill/>
            <a:ln w="85680">
              <a:solidFill>
                <a:srgbClr val="215c4e"/>
              </a:solidFill>
              <a:round/>
              <a:tailEnd len="med" type="triangle" w="med"/>
            </a:ln>
          </p:spPr>
          <p:style>
            <a:lnRef idx="0"/>
            <a:fillRef idx="0"/>
            <a:effectRef idx="0"/>
            <a:fontRef idx="minor"/>
          </p:style>
        </p:sp>
        <p:sp>
          <p:nvSpPr>
            <p:cNvPr id="744" name="Google Shape;1161;p101"/>
            <p:cNvSpPr/>
            <p:nvPr/>
          </p:nvSpPr>
          <p:spPr>
            <a:xfrm>
              <a:off x="1540440" y="6263640"/>
              <a:ext cx="4662720" cy="91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Statistical Inference: </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Experiments/Significance Testing/Bootstrapping</a:t>
              </a:r>
              <a:endParaRPr b="0" lang="en-US" sz="1800" spc="-1" strike="noStrike">
                <a:latin typeface="Arial"/>
              </a:endParaRPr>
            </a:p>
          </p:txBody>
        </p:sp>
      </p:grpSp>
      <p:sp>
        <p:nvSpPr>
          <p:cNvPr id="745" name="Google Shape;1162;p101"/>
          <p:cNvSpPr/>
          <p:nvPr/>
        </p:nvSpPr>
        <p:spPr>
          <a:xfrm>
            <a:off x="10558440" y="6435360"/>
            <a:ext cx="114264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800" spc="-1" strike="noStrike">
                <a:solidFill>
                  <a:srgbClr val="7f7f7f"/>
                </a:solidFill>
                <a:latin typeface="Arial"/>
                <a:ea typeface="Arial"/>
              </a:rPr>
              <a:t>[NM]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1. </a:t>
            </a:r>
            <a:r>
              <a:rPr b="0" lang="en-US" sz="3600" spc="-1" strike="noStrike">
                <a:solidFill>
                  <a:srgbClr val="d1282e"/>
                </a:solidFill>
                <a:latin typeface="Arial Black"/>
                <a:ea typeface="Arial Black"/>
              </a:rPr>
              <a:t>SEL</a:t>
            </a:r>
            <a:r>
              <a:rPr b="0" lang="en-US" sz="3600" spc="-1" strike="noStrike">
                <a:solidFill>
                  <a:srgbClr val="d1282e"/>
                </a:solidFill>
                <a:latin typeface="Arial Black"/>
                <a:ea typeface="Arial Black"/>
              </a:rPr>
              <a:t>ECT/</a:t>
            </a:r>
            <a:r>
              <a:rPr b="0" lang="en-US" sz="3600" spc="-1" strike="noStrike">
                <a:solidFill>
                  <a:srgbClr val="d1282e"/>
                </a:solidFill>
                <a:latin typeface="Arial Black"/>
                <a:ea typeface="Arial Black"/>
              </a:rPr>
              <a:t>SLI</a:t>
            </a:r>
            <a:r>
              <a:rPr b="0" lang="en-US" sz="3600" spc="-1" strike="noStrike">
                <a:solidFill>
                  <a:srgbClr val="d1282e"/>
                </a:solidFill>
                <a:latin typeface="Arial Black"/>
                <a:ea typeface="Arial Black"/>
              </a:rPr>
              <a:t>CIN</a:t>
            </a:r>
            <a:r>
              <a:rPr b="0" lang="en-US" sz="3600" spc="-1" strike="noStrike">
                <a:solidFill>
                  <a:srgbClr val="d1282e"/>
                </a:solidFill>
                <a:latin typeface="Arial Black"/>
                <a:ea typeface="Arial Black"/>
              </a:rPr>
              <a:t>G</a:t>
            </a:r>
            <a:endParaRPr b="0" lang="en-US" sz="3600" spc="-1" strike="noStrike">
              <a:latin typeface="Arial"/>
            </a:endParaRPr>
          </a:p>
        </p:txBody>
      </p:sp>
      <p:sp>
        <p:nvSpPr>
          <p:cNvPr id="146" name="PlaceHolder 2"/>
          <p:cNvSpPr>
            <a:spLocks noGrp="1"/>
          </p:cNvSpPr>
          <p:nvPr>
            <p:ph/>
          </p:nvPr>
        </p:nvSpPr>
        <p:spPr>
          <a:xfrm>
            <a:off x="609480" y="1752480"/>
            <a:ext cx="614304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Select only some of the rows, or some of the columns, or a combination</a:t>
            </a:r>
            <a:endParaRPr b="0" lang="en-US" sz="2000" spc="-1" strike="noStrike">
              <a:latin typeface="Arial"/>
            </a:endParaRPr>
          </a:p>
        </p:txBody>
      </p:sp>
      <p:sp>
        <p:nvSpPr>
          <p:cNvPr id="147" name="PlaceHolder 3"/>
          <p:cNvSpPr>
            <a:spLocks noGrp="1"/>
          </p:cNvSpPr>
          <p:nvPr>
            <p:ph type="sldNum" idx="18"/>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30CDB35F-73DB-455B-AD62-2B49E93A08AB}" type="slidenum">
              <a:rPr b="1" lang="en-US" sz="2400" spc="-1" strike="noStrike">
                <a:solidFill>
                  <a:srgbClr val="d1282e"/>
                </a:solidFill>
                <a:latin typeface="Arial"/>
                <a:ea typeface="Arial"/>
              </a:rPr>
              <a:t>9</a:t>
            </a:fld>
            <a:endParaRPr b="0" lang="en-US" sz="2400" spc="-1" strike="noStrike">
              <a:latin typeface="Times New Roman"/>
            </a:endParaRPr>
          </a:p>
        </p:txBody>
      </p:sp>
      <p:graphicFrame>
        <p:nvGraphicFramePr>
          <p:cNvPr id="148" name="Google Shape;204;p21"/>
          <p:cNvGraphicFramePr/>
          <p:nvPr/>
        </p:nvGraphicFramePr>
        <p:xfrm>
          <a:off x="1565640" y="2468520"/>
          <a:ext cx="4155840" cy="1897200"/>
        </p:xfrm>
        <a:graphic>
          <a:graphicData uri="http://schemas.openxmlformats.org/drawingml/2006/table">
            <a:tbl>
              <a:tblPr/>
              <a:tblGrid>
                <a:gridCol w="1038960"/>
                <a:gridCol w="1038960"/>
                <a:gridCol w="1038960"/>
                <a:gridCol w="1039320"/>
              </a:tblGrid>
              <a:tr h="37944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40.8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143.8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44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7980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149" name="Google Shape;205;p21"/>
          <p:cNvGraphicFramePr/>
          <p:nvPr/>
        </p:nvGraphicFramePr>
        <p:xfrm>
          <a:off x="8324280" y="1940040"/>
          <a:ext cx="1989720" cy="1931040"/>
        </p:xfrm>
        <a:graphic>
          <a:graphicData uri="http://schemas.openxmlformats.org/drawingml/2006/table">
            <a:tbl>
              <a:tblPr/>
              <a:tblGrid>
                <a:gridCol w="995040"/>
                <a:gridCol w="995040"/>
              </a:tblGrid>
              <a:tr h="38628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8628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86280">
                <a:tc>
                  <a:txBody>
                    <a:bodyPr anchor="t">
                      <a:noAutofit/>
                    </a:bodyPr>
                    <a:p>
                      <a:pPr>
                        <a:lnSpc>
                          <a:spcPct val="100000"/>
                        </a:lnSpc>
                        <a:buNone/>
                        <a:tabLst>
                          <a:tab algn="l" pos="0"/>
                        </a:tabLst>
                      </a:pPr>
                      <a:r>
                        <a:rPr b="0" lang="en-US" sz="1800" spc="-1" strike="noStrike">
                          <a:solidFill>
                            <a:srgbClr val="000000"/>
                          </a:solidFill>
                          <a:latin typeface="Arial"/>
                          <a:ea typeface="Arial"/>
                        </a:rPr>
                        <a:t>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11.0</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8628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8628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50" name="Google Shape;206;p21"/>
          <p:cNvSpPr/>
          <p:nvPr/>
        </p:nvSpPr>
        <p:spPr>
          <a:xfrm>
            <a:off x="6189840" y="2332800"/>
            <a:ext cx="158184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Only columns</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ID and Age</a:t>
            </a:r>
            <a:endParaRPr b="0" lang="en-US" sz="1800" spc="-1" strike="noStrike">
              <a:latin typeface="Arial"/>
            </a:endParaRPr>
          </a:p>
        </p:txBody>
      </p:sp>
      <p:sp>
        <p:nvSpPr>
          <p:cNvPr id="151" name="Google Shape;207;p21"/>
          <p:cNvSpPr/>
          <p:nvPr/>
        </p:nvSpPr>
        <p:spPr>
          <a:xfrm>
            <a:off x="1894320" y="4530240"/>
            <a:ext cx="162072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Only rows with wgt &gt; 41</a:t>
            </a:r>
            <a:endParaRPr b="0" lang="en-US" sz="1800" spc="-1" strike="noStrike">
              <a:latin typeface="Arial"/>
            </a:endParaRPr>
          </a:p>
        </p:txBody>
      </p:sp>
      <p:sp>
        <p:nvSpPr>
          <p:cNvPr id="152" name="Google Shape;208;p21"/>
          <p:cNvSpPr/>
          <p:nvPr/>
        </p:nvSpPr>
        <p:spPr>
          <a:xfrm>
            <a:off x="6651720" y="4370760"/>
            <a:ext cx="6584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Both</a:t>
            </a:r>
            <a:endParaRPr b="0" lang="en-US" sz="1800" spc="-1" strike="noStrike">
              <a:latin typeface="Arial"/>
            </a:endParaRPr>
          </a:p>
        </p:txBody>
      </p:sp>
      <p:graphicFrame>
        <p:nvGraphicFramePr>
          <p:cNvPr id="153" name="Google Shape;209;p21"/>
          <p:cNvGraphicFramePr/>
          <p:nvPr/>
        </p:nvGraphicFramePr>
        <p:xfrm>
          <a:off x="1565640" y="5385240"/>
          <a:ext cx="4142520" cy="1472040"/>
        </p:xfrm>
        <a:graphic>
          <a:graphicData uri="http://schemas.openxmlformats.org/drawingml/2006/table">
            <a:tbl>
              <a:tblPr/>
              <a:tblGrid>
                <a:gridCol w="1035720"/>
                <a:gridCol w="1035720"/>
                <a:gridCol w="1035720"/>
                <a:gridCol w="1035720"/>
              </a:tblGrid>
              <a:tr h="36792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wgt_kg</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hgt_cm</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6792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42.3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145.1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6792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165.3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36864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84.2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185.8</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graphicFrame>
        <p:nvGraphicFramePr>
          <p:cNvPr id="154" name="Google Shape;210;p21"/>
          <p:cNvGraphicFramePr/>
          <p:nvPr/>
        </p:nvGraphicFramePr>
        <p:xfrm>
          <a:off x="8035200" y="5025240"/>
          <a:ext cx="2071080" cy="1699920"/>
        </p:xfrm>
        <a:graphic>
          <a:graphicData uri="http://schemas.openxmlformats.org/drawingml/2006/table">
            <a:tbl>
              <a:tblPr/>
              <a:tblGrid>
                <a:gridCol w="1035720"/>
                <a:gridCol w="1035720"/>
              </a:tblGrid>
              <a:tr h="424800">
                <a:tc>
                  <a:txBody>
                    <a:bodyPr anchor="t">
                      <a:noAutofit/>
                    </a:bodyPr>
                    <a:p>
                      <a:pPr>
                        <a:lnSpc>
                          <a:spcPct val="100000"/>
                        </a:lnSpc>
                        <a:buNone/>
                        <a:tabLst>
                          <a:tab algn="l" pos="0"/>
                        </a:tabLst>
                      </a:pPr>
                      <a:r>
                        <a:rPr b="1" lang="en-US" sz="1800" spc="-1" strike="noStrike">
                          <a:solidFill>
                            <a:srgbClr val="ffffff"/>
                          </a:solidFill>
                          <a:latin typeface="Arial"/>
                          <a:ea typeface="Arial"/>
                        </a:rPr>
                        <a:t>ID</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nchor="t">
                      <a:noAutofit/>
                    </a:bodyPr>
                    <a:p>
                      <a:pPr>
                        <a:lnSpc>
                          <a:spcPct val="100000"/>
                        </a:lnSpc>
                        <a:buNone/>
                        <a:tabLst>
                          <a:tab algn="l" pos="0"/>
                        </a:tabLst>
                      </a:pPr>
                      <a:r>
                        <a:rPr b="1" lang="en-US" sz="1800" spc="-1" strike="noStrike">
                          <a:solidFill>
                            <a:srgbClr val="ffffff"/>
                          </a:solidFill>
                          <a:latin typeface="Arial"/>
                          <a:ea typeface="Arial"/>
                        </a:rPr>
                        <a:t>age</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12.2</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4800">
                <a:tc>
                  <a:txBody>
                    <a:bodyPr anchor="t">
                      <a:noAutofit/>
                    </a:bodyPr>
                    <a:p>
                      <a:pPr>
                        <a:lnSpc>
                          <a:spcPct val="100000"/>
                        </a:lnSpc>
                        <a:buNone/>
                        <a:tabLst>
                          <a:tab algn="l" pos="0"/>
                        </a:tabLst>
                      </a:pPr>
                      <a:r>
                        <a:rPr b="0" lang="en-US" sz="1800" spc="-1" strike="noStrike">
                          <a:solidFill>
                            <a:srgbClr val="000000"/>
                          </a:solidFill>
                          <a:latin typeface="Arial"/>
                          <a:ea typeface="Arial"/>
                        </a:rPr>
                        <a:t>3</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15.6</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r h="425880">
                <a:tc>
                  <a:txBody>
                    <a:bodyPr anchor="t">
                      <a:noAutofit/>
                    </a:bodyPr>
                    <a:p>
                      <a:pPr>
                        <a:lnSpc>
                          <a:spcPct val="100000"/>
                        </a:lnSpc>
                        <a:buNone/>
                        <a:tabLst>
                          <a:tab algn="l" pos="0"/>
                        </a:tabLst>
                      </a:pPr>
                      <a:r>
                        <a:rPr b="0" lang="en-US" sz="1800" spc="-1" strike="noStrike">
                          <a:solidFill>
                            <a:srgbClr val="000000"/>
                          </a:solidFill>
                          <a:latin typeface="Arial"/>
                          <a:ea typeface="Arial"/>
                        </a:rPr>
                        <a:t>4</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t">
                      <a:noAutofit/>
                    </a:bodyPr>
                    <a:p>
                      <a:pPr>
                        <a:lnSpc>
                          <a:spcPct val="100000"/>
                        </a:lnSpc>
                        <a:buNone/>
                        <a:tabLst>
                          <a:tab algn="l" pos="0"/>
                        </a:tabLst>
                      </a:pPr>
                      <a:r>
                        <a:rPr b="0" lang="en-US" sz="1800" spc="-1" strike="noStrike">
                          <a:solidFill>
                            <a:srgbClr val="000000"/>
                          </a:solidFill>
                          <a:latin typeface="Arial"/>
                          <a:ea typeface="Arial"/>
                        </a:rPr>
                        <a:t>35.1</a:t>
                      </a:r>
                      <a:endParaRPr b="0" lang="en-US" sz="1800" spc="-1" strike="noStrike">
                        <a:latin typeface="Arial"/>
                      </a:endParaRPr>
                    </a:p>
                  </a:txBody>
                  <a:tcPr anchor="t"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55" name="Google Shape;211;p21"/>
          <p:cNvSpPr/>
          <p:nvPr/>
        </p:nvSpPr>
        <p:spPr>
          <a:xfrm>
            <a:off x="3637080" y="4519800"/>
            <a:ext cx="360" cy="6660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156" name="Google Shape;212;p21"/>
          <p:cNvSpPr/>
          <p:nvPr/>
        </p:nvSpPr>
        <p:spPr>
          <a:xfrm>
            <a:off x="5722200" y="4366440"/>
            <a:ext cx="2312280" cy="80928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
        <p:nvSpPr>
          <p:cNvPr id="157" name="Google Shape;213;p21"/>
          <p:cNvSpPr/>
          <p:nvPr/>
        </p:nvSpPr>
        <p:spPr>
          <a:xfrm flipH="1" rot="10800000">
            <a:off x="5790960" y="2714040"/>
            <a:ext cx="2507760" cy="568800"/>
          </a:xfrm>
          <a:custGeom>
            <a:avLst/>
            <a:gdLst/>
            <a:ahLst/>
            <a:rect l="l" t="t" r="r" b="b"/>
            <a:pathLst>
              <a:path w="21600" h="21600">
                <a:moveTo>
                  <a:pt x="0" y="0"/>
                </a:moveTo>
                <a:lnTo>
                  <a:pt x="21600" y="21600"/>
                </a:lnTo>
              </a:path>
            </a:pathLst>
          </a:custGeom>
          <a:noFill/>
          <a:ln w="38160">
            <a:solidFill>
              <a:srgbClr val="777777"/>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nodeType="withEffect" fill="hold" presetClass="entr" presetID="1">
                                  <p:stCondLst>
                                    <p:cond delay="0"/>
                                  </p:stCondLst>
                                  <p:childTnLst>
                                    <p:set>
                                      <p:cBhvr>
                                        <p:cTn id="80" dur="1" fill="hold">
                                          <p:stCondLst>
                                            <p:cond delay="0"/>
                                          </p:stCondLst>
                                        </p:cTn>
                                        <p:tgtEl>
                                          <p:spTgt spid="157"/>
                                        </p:tgtEl>
                                        <p:attrNameLst>
                                          <p:attrName>style.visibility</p:attrName>
                                        </p:attrNameLst>
                                      </p:cBhvr>
                                      <p:to>
                                        <p:strVal val="visible"/>
                                      </p:to>
                                    </p:set>
                                  </p:childTnLst>
                                </p:cTn>
                              </p:par>
                              <p:par>
                                <p:cTn id="81" nodeType="withEffect" fill="hold" presetClass="entr" presetID="1">
                                  <p:stCondLst>
                                    <p:cond delay="0"/>
                                  </p:stCondLst>
                                  <p:childTnLst>
                                    <p:set>
                                      <p:cBhvr>
                                        <p:cTn id="82" dur="1" fill="hold">
                                          <p:stCondLst>
                                            <p:cond delay="0"/>
                                          </p:stCondLst>
                                        </p:cTn>
                                        <p:tgtEl>
                                          <p:spTgt spid="14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55"/>
                                        </p:tgtEl>
                                        <p:attrNameLst>
                                          <p:attrName>style.visibility</p:attrName>
                                        </p:attrNameLst>
                                      </p:cBhvr>
                                      <p:to>
                                        <p:strVal val="visible"/>
                                      </p:to>
                                    </p:set>
                                  </p:childTnLst>
                                </p:cTn>
                              </p:par>
                              <p:par>
                                <p:cTn id="87" nodeType="withEffect" fill="hold" presetClass="entr" presetID="1">
                                  <p:stCondLst>
                                    <p:cond delay="0"/>
                                  </p:stCondLst>
                                  <p:childTnLst>
                                    <p:set>
                                      <p:cBhvr>
                                        <p:cTn id="88" dur="1" fill="hold">
                                          <p:stCondLst>
                                            <p:cond delay="0"/>
                                          </p:stCondLst>
                                        </p:cTn>
                                        <p:tgtEl>
                                          <p:spTgt spid="151"/>
                                        </p:tgtEl>
                                        <p:attrNameLst>
                                          <p:attrName>style.visibility</p:attrName>
                                        </p:attrNameLst>
                                      </p:cBhvr>
                                      <p:to>
                                        <p:strVal val="visible"/>
                                      </p:to>
                                    </p:set>
                                  </p:childTnLst>
                                </p:cTn>
                              </p:par>
                              <p:par>
                                <p:cTn id="89" nodeType="withEffect" fill="hold" presetClass="entr" presetID="1">
                                  <p:stCondLst>
                                    <p:cond delay="0"/>
                                  </p:stCondLst>
                                  <p:childTnLst>
                                    <p:set>
                                      <p:cBhvr>
                                        <p:cTn id="90" dur="1" fill="hold">
                                          <p:stCondLst>
                                            <p:cond delay="0"/>
                                          </p:stCondLst>
                                        </p:cTn>
                                        <p:tgtEl>
                                          <p:spTgt spid="15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54"/>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152"/>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HOW DATA AND MODELS INTERACT: EXAMPLE 2</a:t>
            </a:r>
            <a:endParaRPr b="0" lang="en-US" sz="3600" spc="-1" strike="noStrike">
              <a:latin typeface="Arial"/>
            </a:endParaRPr>
          </a:p>
        </p:txBody>
      </p:sp>
      <p:sp>
        <p:nvSpPr>
          <p:cNvPr id="747" name="PlaceHolder 2"/>
          <p:cNvSpPr>
            <a:spLocks noGrp="1"/>
          </p:cNvSpPr>
          <p:nvPr>
            <p:ph/>
          </p:nvPr>
        </p:nvSpPr>
        <p:spPr>
          <a:xfrm>
            <a:off x="7308720" y="755280"/>
            <a:ext cx="4386600" cy="5159520"/>
          </a:xfrm>
          <a:prstGeom prst="rect">
            <a:avLst/>
          </a:prstGeom>
          <a:noFill/>
          <a:ln w="0">
            <a:noFill/>
          </a:ln>
        </p:spPr>
        <p:txBody>
          <a:bodyPr lIns="90000" rIns="90000" tIns="45000" bIns="45000" anchor="t">
            <a:normAutofit fontScale="73000"/>
          </a:bodyPr>
          <a:p>
            <a:pPr>
              <a:lnSpc>
                <a:spcPct val="100000"/>
              </a:lnSpc>
              <a:buNone/>
              <a:tabLst>
                <a:tab algn="l" pos="0"/>
              </a:tabLst>
            </a:pPr>
            <a:r>
              <a:rPr b="1" lang="en-US" sz="2000" spc="-1" strike="noStrike">
                <a:solidFill>
                  <a:srgbClr val="000000"/>
                </a:solidFill>
                <a:latin typeface="Arial"/>
                <a:ea typeface="Arial"/>
              </a:rPr>
              <a:t>A Model: theory or explanation of the data generating process (relationships).</a:t>
            </a:r>
            <a:endParaRPr b="0" lang="en-US" sz="2000" spc="-1" strike="noStrike">
              <a:latin typeface="Arial"/>
            </a:endParaRPr>
          </a:p>
          <a:p>
            <a:pPr>
              <a:lnSpc>
                <a:spcPct val="100000"/>
              </a:lnSpc>
              <a:spcBef>
                <a:spcPts val="910"/>
              </a:spcBef>
              <a:buNone/>
              <a:tabLst>
                <a:tab algn="l" pos="0"/>
              </a:tabLst>
            </a:pPr>
            <a:r>
              <a:rPr b="1" lang="en-US" sz="2000" spc="-1" strike="noStrike">
                <a:solidFill>
                  <a:srgbClr val="000000"/>
                </a:solidFill>
                <a:latin typeface="Arial"/>
                <a:ea typeface="Arial"/>
              </a:rPr>
              <a:t>Fit Model: an instance of a model that is likely to explain a fixed dataset.</a:t>
            </a:r>
            <a:endParaRPr b="0" lang="en-US" sz="2000" spc="-1" strike="noStrike">
              <a:latin typeface="Arial"/>
            </a:endParaRPr>
          </a:p>
          <a:p>
            <a:pPr>
              <a:lnSpc>
                <a:spcPct val="100000"/>
              </a:lnSpc>
              <a:spcBef>
                <a:spcPts val="910"/>
              </a:spcBef>
              <a:buNone/>
              <a:tabLst>
                <a:tab algn="l" pos="0"/>
              </a:tabLst>
            </a:pPr>
            <a:r>
              <a:rPr b="1" lang="en-US" sz="2000" spc="-1" strike="noStrike">
                <a:solidFill>
                  <a:srgbClr val="000000"/>
                </a:solidFill>
                <a:latin typeface="Arial"/>
                <a:ea typeface="Arial"/>
              </a:rPr>
              <a:t>Example: What is the relationship between the number of parking tickets and the weather?</a:t>
            </a:r>
            <a:endParaRPr b="0" lang="en-US" sz="2000" spc="-1" strike="noStrike">
              <a:latin typeface="Arial"/>
            </a:endParaRPr>
          </a:p>
          <a:p>
            <a:pPr>
              <a:lnSpc>
                <a:spcPct val="100000"/>
              </a:lnSpc>
              <a:spcBef>
                <a:spcPts val="910"/>
              </a:spcBef>
              <a:buNone/>
              <a:tabLst>
                <a:tab algn="l" pos="0"/>
              </a:tabLst>
            </a:pPr>
            <a:r>
              <a:rPr b="1" lang="en-US" sz="2000" spc="-1" strike="noStrike">
                <a:solidFill>
                  <a:srgbClr val="000000"/>
                </a:solidFill>
                <a:latin typeface="Arial"/>
                <a:ea typeface="Arial"/>
              </a:rPr>
              <a:t>Data Generating Process: data recorded of  parking ticket and weather; noisy observations!</a:t>
            </a:r>
            <a:endParaRPr b="0" lang="en-US" sz="2000" spc="-1" strike="noStrike">
              <a:latin typeface="Arial"/>
            </a:endParaRPr>
          </a:p>
          <a:p>
            <a:pPr>
              <a:lnSpc>
                <a:spcPct val="100000"/>
              </a:lnSpc>
              <a:spcBef>
                <a:spcPts val="910"/>
              </a:spcBef>
              <a:buNone/>
              <a:tabLst>
                <a:tab algn="l" pos="0"/>
              </a:tabLst>
            </a:pPr>
            <a:r>
              <a:rPr b="1" lang="en-US" sz="2000" spc="-1" strike="noStrike">
                <a:solidFill>
                  <a:srgbClr val="000000"/>
                </a:solidFill>
                <a:latin typeface="Arial"/>
                <a:ea typeface="Arial"/>
              </a:rPr>
              <a:t>Model: more parking tickets are issued when the weather is temperate (neither hot nor cold).</a:t>
            </a:r>
            <a:endParaRPr b="0" lang="en-US" sz="2000" spc="-1" strike="noStrike">
              <a:latin typeface="Arial"/>
            </a:endParaRPr>
          </a:p>
          <a:p>
            <a:pPr>
              <a:lnSpc>
                <a:spcPct val="100000"/>
              </a:lnSpc>
              <a:spcBef>
                <a:spcPts val="910"/>
              </a:spcBef>
              <a:buNone/>
              <a:tabLst>
                <a:tab algn="l" pos="0"/>
              </a:tabLst>
            </a:pPr>
            <a:r>
              <a:rPr b="1" lang="en-US" sz="2000" spc="-1" strike="noStrike">
                <a:solidFill>
                  <a:srgbClr val="000000"/>
                </a:solidFill>
                <a:latin typeface="Arial"/>
                <a:ea typeface="Arial"/>
              </a:rPr>
              <a:t>Fit Model: quantitative relationship for a  dataset: </a:t>
            </a:r>
            <a:endParaRPr b="0" lang="en-US" sz="2000" spc="-1" strike="noStrike">
              <a:latin typeface="Arial"/>
            </a:endParaRPr>
          </a:p>
          <a:p>
            <a:pPr lvl="1" marL="457200" indent="-182880">
              <a:lnSpc>
                <a:spcPct val="100000"/>
              </a:lnSpc>
              <a:spcBef>
                <a:spcPts val="910"/>
              </a:spcBef>
              <a:buClr>
                <a:srgbClr val="d1282e"/>
              </a:buClr>
              <a:buFont typeface="Arial"/>
              <a:buChar char="•"/>
              <a:tabLst>
                <a:tab algn="l" pos="0"/>
              </a:tabLst>
            </a:pPr>
            <a:r>
              <a:rPr b="0" lang="en-US" sz="2000" spc="-1" strike="noStrike">
                <a:solidFill>
                  <a:srgbClr val="000000"/>
                </a:solidFill>
                <a:latin typeface="Arial"/>
                <a:ea typeface="Arial"/>
              </a:rPr>
              <a:t>E.g, On data of tickets and weather in San Diego, a car is 5x more likely to get a ticket when the weather is temperate.</a:t>
            </a:r>
            <a:endParaRPr b="0" lang="en-US" sz="2000" spc="-1" strike="noStrike">
              <a:latin typeface="Arial"/>
            </a:endParaRPr>
          </a:p>
          <a:p>
            <a:pPr lvl="1" marL="457200" indent="-182880">
              <a:lnSpc>
                <a:spcPct val="100000"/>
              </a:lnSpc>
              <a:spcBef>
                <a:spcPts val="309"/>
              </a:spcBef>
              <a:buClr>
                <a:srgbClr val="d1282e"/>
              </a:buClr>
              <a:buFont typeface="Arial"/>
              <a:buChar char="•"/>
              <a:tabLst>
                <a:tab algn="l" pos="0"/>
              </a:tabLst>
            </a:pPr>
            <a:r>
              <a:rPr b="0" lang="en-US" sz="2000" spc="-1" strike="noStrike">
                <a:solidFill>
                  <a:srgbClr val="000000"/>
                </a:solidFill>
                <a:latin typeface="Arial"/>
                <a:ea typeface="Arial"/>
              </a:rPr>
              <a:t>Model fit on data from Minneapolis might specify a different quantity (e.g. 3x) but same structure.</a:t>
            </a:r>
            <a:endParaRPr b="0" lang="en-US" sz="2000" spc="-1" strike="noStrike">
              <a:latin typeface="Arial"/>
            </a:endParaRPr>
          </a:p>
          <a:p>
            <a:pPr>
              <a:lnSpc>
                <a:spcPct val="100000"/>
              </a:lnSpc>
              <a:spcBef>
                <a:spcPts val="309"/>
              </a:spcBef>
              <a:buNone/>
              <a:tabLst>
                <a:tab algn="l" pos="0"/>
              </a:tabLst>
            </a:pPr>
            <a:endParaRPr b="0" lang="en-US" sz="2000" spc="-1" strike="noStrike">
              <a:latin typeface="Arial"/>
            </a:endParaRPr>
          </a:p>
        </p:txBody>
      </p:sp>
      <p:sp>
        <p:nvSpPr>
          <p:cNvPr id="748" name="PlaceHolder 3"/>
          <p:cNvSpPr>
            <a:spLocks noGrp="1"/>
          </p:cNvSpPr>
          <p:nvPr>
            <p:ph type="sldNum" idx="99"/>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86308D71-61B7-4143-8189-5C295B201FB3}" type="slidenum">
              <a:rPr b="1" lang="en-US" sz="2400" spc="-1" strike="noStrike">
                <a:solidFill>
                  <a:srgbClr val="d1282e"/>
                </a:solidFill>
                <a:latin typeface="Arial"/>
                <a:ea typeface="Arial"/>
              </a:rPr>
              <a:t>&lt;number&gt;</a:t>
            </a:fld>
            <a:endParaRPr b="0" lang="en-US" sz="2400" spc="-1" strike="noStrike">
              <a:latin typeface="Times New Roman"/>
            </a:endParaRPr>
          </a:p>
        </p:txBody>
      </p:sp>
      <p:grpSp>
        <p:nvGrpSpPr>
          <p:cNvPr id="749" name="Google Shape;1170;p102"/>
          <p:cNvGrpSpPr/>
          <p:nvPr/>
        </p:nvGrpSpPr>
        <p:grpSpPr>
          <a:xfrm>
            <a:off x="609480" y="1381680"/>
            <a:ext cx="6095160" cy="5795280"/>
            <a:chOff x="609480" y="1381680"/>
            <a:chExt cx="6095160" cy="5795280"/>
          </a:xfrm>
        </p:grpSpPr>
        <p:pic>
          <p:nvPicPr>
            <p:cNvPr id="750" name="Google Shape;1171;p102" descr="missing-mechanisms"/>
            <p:cNvPicPr/>
            <p:nvPr/>
          </p:nvPicPr>
          <p:blipFill>
            <a:blip r:embed="rId1"/>
            <a:stretch/>
          </p:blipFill>
          <p:spPr>
            <a:xfrm>
              <a:off x="609480" y="2478960"/>
              <a:ext cx="6095160" cy="1712520"/>
            </a:xfrm>
            <a:prstGeom prst="rect">
              <a:avLst/>
            </a:prstGeom>
            <a:ln w="0">
              <a:noFill/>
            </a:ln>
          </p:spPr>
        </p:pic>
        <p:sp>
          <p:nvSpPr>
            <p:cNvPr id="751" name="Google Shape;1172;p102"/>
            <p:cNvSpPr/>
            <p:nvPr/>
          </p:nvSpPr>
          <p:spPr>
            <a:xfrm>
              <a:off x="861120" y="1716480"/>
              <a:ext cx="2017080" cy="800640"/>
            </a:xfrm>
            <a:prstGeom prst="rect">
              <a:avLst/>
            </a:prstGeom>
            <a:solidFill>
              <a:srgbClr val="7a7a7a"/>
            </a:solidFill>
            <a:ln w="28440">
              <a:solidFill>
                <a:srgbClr val="595959"/>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Learned Model</a:t>
              </a:r>
              <a:endParaRPr b="0" lang="en-US" sz="1800" spc="-1" strike="noStrike">
                <a:latin typeface="Arial"/>
              </a:endParaRPr>
            </a:p>
          </p:txBody>
        </p:sp>
        <p:sp>
          <p:nvSpPr>
            <p:cNvPr id="752" name="Google Shape;1173;p102"/>
            <p:cNvSpPr/>
            <p:nvPr/>
          </p:nvSpPr>
          <p:spPr>
            <a:xfrm>
              <a:off x="1074600" y="4708800"/>
              <a:ext cx="1803600" cy="1474200"/>
            </a:xfrm>
            <a:prstGeom prst="ellipse">
              <a:avLst/>
            </a:prstGeom>
            <a:solidFill>
              <a:srgbClr val="7a7a7a"/>
            </a:solidFill>
            <a:ln w="28440">
              <a:solidFill>
                <a:srgbClr val="595959"/>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800" spc="-1" strike="noStrike">
                  <a:solidFill>
                    <a:srgbClr val="ffffff"/>
                  </a:solidFill>
                  <a:latin typeface="Arial"/>
                  <a:ea typeface="Arial"/>
                </a:rPr>
                <a:t>Population</a:t>
              </a:r>
              <a:endParaRPr b="0" lang="en-US" sz="1800" spc="-1" strike="noStrike">
                <a:latin typeface="Arial"/>
              </a:endParaRPr>
            </a:p>
          </p:txBody>
        </p:sp>
        <p:sp>
          <p:nvSpPr>
            <p:cNvPr id="753" name="Google Shape;1174;p102"/>
            <p:cNvSpPr/>
            <p:nvPr/>
          </p:nvSpPr>
          <p:spPr>
            <a:xfrm>
              <a:off x="3853440" y="4554000"/>
              <a:ext cx="960480" cy="1108800"/>
            </a:xfrm>
            <a:prstGeom prst="roundRect">
              <a:avLst>
                <a:gd name="adj" fmla="val 16667"/>
              </a:avLst>
            </a:prstGeom>
            <a:solidFill>
              <a:srgbClr val="7a7a7a"/>
            </a:solidFill>
            <a:ln w="28440">
              <a:solidFill>
                <a:srgbClr val="595959"/>
              </a:solidFill>
              <a:round/>
            </a:ln>
          </p:spPr>
          <p:style>
            <a:lnRef idx="0"/>
            <a:fillRef idx="0"/>
            <a:effectRef idx="0"/>
            <a:fontRef idx="minor"/>
          </p:style>
          <p:txBody>
            <a:bodyPr lIns="90000" rIns="90000" tIns="45000" bIns="45000" anchor="ctr">
              <a:noAutofit/>
            </a:bodyPr>
            <a:p>
              <a:pPr algn="ctr">
                <a:lnSpc>
                  <a:spcPct val="100000"/>
                </a:lnSpc>
                <a:buNone/>
                <a:tabLst>
                  <a:tab algn="l" pos="0"/>
                </a:tabLst>
              </a:pPr>
              <a:r>
                <a:rPr b="0" lang="en-US" sz="1400" spc="-1" strike="noStrike">
                  <a:solidFill>
                    <a:srgbClr val="ffffff"/>
                  </a:solidFill>
                  <a:latin typeface="Arial"/>
                  <a:ea typeface="Arial"/>
                </a:rPr>
                <a:t>Sample</a:t>
              </a:r>
              <a:endParaRPr b="0" lang="en-US" sz="1400" spc="-1" strike="noStrike">
                <a:latin typeface="Arial"/>
              </a:endParaRPr>
            </a:p>
          </p:txBody>
        </p:sp>
        <p:sp>
          <p:nvSpPr>
            <p:cNvPr id="754" name="Google Shape;1175;p102"/>
            <p:cNvSpPr/>
            <p:nvPr/>
          </p:nvSpPr>
          <p:spPr>
            <a:xfrm flipH="1" rot="16200000">
              <a:off x="1718280" y="4448520"/>
              <a:ext cx="510120" cy="5040"/>
            </a:xfrm>
            <a:prstGeom prst="bentConnector3">
              <a:avLst>
                <a:gd name="adj1" fmla="val 50000"/>
              </a:avLst>
            </a:prstGeom>
            <a:noFill/>
            <a:ln w="69840">
              <a:solidFill>
                <a:srgbClr val="777777"/>
              </a:solidFill>
              <a:round/>
              <a:headEnd len="med" type="triangle" w="med"/>
              <a:tailEnd len="med" type="triangle" w="med"/>
            </a:ln>
          </p:spPr>
          <p:style>
            <a:lnRef idx="0"/>
            <a:fillRef idx="0"/>
            <a:effectRef idx="0"/>
            <a:fontRef idx="minor"/>
          </p:style>
        </p:sp>
        <p:sp>
          <p:nvSpPr>
            <p:cNvPr id="755" name="Google Shape;1176;p102"/>
            <p:cNvSpPr/>
            <p:nvPr/>
          </p:nvSpPr>
          <p:spPr>
            <a:xfrm rot="20869800">
              <a:off x="3030480" y="5137200"/>
              <a:ext cx="669240" cy="339840"/>
            </a:xfrm>
            <a:prstGeom prst="rightArrow">
              <a:avLst>
                <a:gd name="adj1" fmla="val 50000"/>
                <a:gd name="adj2" fmla="val 50000"/>
              </a:avLst>
            </a:prstGeom>
            <a:solidFill>
              <a:srgbClr val="7a7a7a"/>
            </a:solidFill>
            <a:ln w="28440">
              <a:solidFill>
                <a:srgbClr val="595959"/>
              </a:solidFill>
              <a:round/>
            </a:ln>
          </p:spPr>
          <p:style>
            <a:lnRef idx="0"/>
            <a:fillRef idx="0"/>
            <a:effectRef idx="0"/>
            <a:fontRef idx="minor"/>
          </p:style>
        </p:sp>
        <p:sp>
          <p:nvSpPr>
            <p:cNvPr id="756" name="Google Shape;1177;p102"/>
            <p:cNvSpPr/>
            <p:nvPr/>
          </p:nvSpPr>
          <p:spPr>
            <a:xfrm flipH="1" rot="10800000">
              <a:off x="4951800" y="4333680"/>
              <a:ext cx="836280" cy="638280"/>
            </a:xfrm>
            <a:custGeom>
              <a:avLst/>
              <a:gdLst/>
              <a:ahLst/>
              <a:rect l="l" t="t" r="r" b="b"/>
              <a:pathLst>
                <a:path w="21600" h="21600">
                  <a:moveTo>
                    <a:pt x="0" y="0"/>
                  </a:moveTo>
                  <a:lnTo>
                    <a:pt x="21600" y="21600"/>
                  </a:lnTo>
                </a:path>
              </a:pathLst>
            </a:custGeom>
            <a:noFill/>
            <a:ln w="76320">
              <a:solidFill>
                <a:srgbClr val="777777"/>
              </a:solidFill>
              <a:round/>
              <a:tailEnd len="med" type="triangle" w="med"/>
            </a:ln>
          </p:spPr>
          <p:style>
            <a:lnRef idx="0"/>
            <a:fillRef idx="0"/>
            <a:effectRef idx="0"/>
            <a:fontRef idx="minor"/>
          </p:style>
        </p:sp>
        <p:sp>
          <p:nvSpPr>
            <p:cNvPr id="757" name="Google Shape;1178;p102"/>
            <p:cNvSpPr/>
            <p:nvPr/>
          </p:nvSpPr>
          <p:spPr>
            <a:xfrm rot="10800000">
              <a:off x="2879280" y="2117160"/>
              <a:ext cx="3490200" cy="595080"/>
            </a:xfrm>
            <a:prstGeom prst="bentConnector3">
              <a:avLst>
                <a:gd name="adj1" fmla="val 5170"/>
              </a:avLst>
            </a:prstGeom>
            <a:noFill/>
            <a:ln w="79200">
              <a:solidFill>
                <a:srgbClr val="215c4e"/>
              </a:solidFill>
              <a:round/>
              <a:tailEnd len="med" type="triangle" w="med"/>
            </a:ln>
          </p:spPr>
          <p:style>
            <a:lnRef idx="0"/>
            <a:fillRef idx="0"/>
            <a:effectRef idx="0"/>
            <a:fontRef idx="minor"/>
          </p:style>
        </p:sp>
        <p:sp>
          <p:nvSpPr>
            <p:cNvPr id="758" name="Google Shape;1179;p102"/>
            <p:cNvSpPr/>
            <p:nvPr/>
          </p:nvSpPr>
          <p:spPr>
            <a:xfrm>
              <a:off x="3090600" y="1381680"/>
              <a:ext cx="3544560" cy="91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Machine Learning: </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Prediction/Regression/Classification</a:t>
              </a:r>
              <a:endParaRPr b="0" lang="en-US" sz="1800" spc="-1" strike="noStrike">
                <a:latin typeface="Arial"/>
              </a:endParaRPr>
            </a:p>
          </p:txBody>
        </p:sp>
        <p:sp>
          <p:nvSpPr>
            <p:cNvPr id="759" name="Google Shape;1180;p102"/>
            <p:cNvSpPr/>
            <p:nvPr/>
          </p:nvSpPr>
          <p:spPr>
            <a:xfrm flipH="1">
              <a:off x="2871360" y="4451760"/>
              <a:ext cx="3495960" cy="1523520"/>
            </a:xfrm>
            <a:prstGeom prst="curvedConnector3">
              <a:avLst>
                <a:gd name="adj1" fmla="val 2910"/>
              </a:avLst>
            </a:prstGeom>
            <a:noFill/>
            <a:ln w="85680">
              <a:solidFill>
                <a:srgbClr val="215c4e"/>
              </a:solidFill>
              <a:round/>
              <a:tailEnd len="med" type="triangle" w="med"/>
            </a:ln>
          </p:spPr>
          <p:style>
            <a:lnRef idx="0"/>
            <a:fillRef idx="0"/>
            <a:effectRef idx="0"/>
            <a:fontRef idx="minor"/>
          </p:style>
        </p:sp>
        <p:sp>
          <p:nvSpPr>
            <p:cNvPr id="760" name="Google Shape;1181;p102"/>
            <p:cNvSpPr/>
            <p:nvPr/>
          </p:nvSpPr>
          <p:spPr>
            <a:xfrm>
              <a:off x="1540440" y="6263640"/>
              <a:ext cx="4662720" cy="91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000000"/>
                  </a:solidFill>
                  <a:latin typeface="Arial"/>
                  <a:ea typeface="Arial"/>
                </a:rPr>
                <a:t>Statistical Inference: </a:t>
              </a:r>
              <a:endParaRPr b="0" lang="en-US"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Experiments/Significance Testing/Bootstrapping</a:t>
              </a:r>
              <a:endParaRPr b="0" lang="en-US" sz="1800" spc="-1" strike="noStrike">
                <a:latin typeface="Arial"/>
              </a:endParaRPr>
            </a:p>
          </p:txBody>
        </p:sp>
      </p:grpSp>
      <p:sp>
        <p:nvSpPr>
          <p:cNvPr id="761" name="Google Shape;1182;p102"/>
          <p:cNvSpPr/>
          <p:nvPr/>
        </p:nvSpPr>
        <p:spPr>
          <a:xfrm>
            <a:off x="10558440" y="6435360"/>
            <a:ext cx="114264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1800" spc="-1" strike="noStrike">
                <a:solidFill>
                  <a:srgbClr val="7f7f7f"/>
                </a:solidFill>
                <a:latin typeface="Arial"/>
                <a:ea typeface="Arial"/>
              </a:rPr>
              <a:t>[NM]</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721" dur="indefinite" restart="never" nodeType="tmRoot">
          <p:childTnLst>
            <p:seq>
              <p:cTn id="1722" dur="indefinite" nodeType="mainSeq">
                <p:childTnLst>
                  <p:par>
                    <p:cTn id="1723" fill="hold">
                      <p:stCondLst>
                        <p:cond delay="indefinite"/>
                      </p:stCondLst>
                      <p:childTnLst>
                        <p:par>
                          <p:cTn id="1724" fill="hold">
                            <p:stCondLst>
                              <p:cond delay="0"/>
                            </p:stCondLst>
                            <p:childTnLst>
                              <p:par>
                                <p:cTn id="1725" nodeType="clickEffect" fill="hold" presetClass="entr" presetID="1">
                                  <p:stCondLst>
                                    <p:cond delay="0"/>
                                  </p:stCondLst>
                                  <p:childTnLst>
                                    <p:set>
                                      <p:cBhvr>
                                        <p:cTn id="1726" dur="1" fill="hold">
                                          <p:stCondLst>
                                            <p:cond delay="0"/>
                                          </p:stCondLst>
                                        </p:cTn>
                                        <p:tgtEl>
                                          <p:spTgt spid="747">
                                            <p:txEl>
                                              <p:pRg st="0" end="0"/>
                                            </p:txEl>
                                          </p:spTgt>
                                        </p:tgtEl>
                                        <p:attrNameLst>
                                          <p:attrName>style.visibility</p:attrName>
                                        </p:attrNameLst>
                                      </p:cBhvr>
                                      <p:to>
                                        <p:strVal val="visible"/>
                                      </p:to>
                                    </p:set>
                                  </p:childTnLst>
                                </p:cTn>
                              </p:par>
                            </p:childTnLst>
                          </p:cTn>
                        </p:par>
                      </p:childTnLst>
                    </p:cTn>
                  </p:par>
                  <p:par>
                    <p:cTn id="1727" fill="hold">
                      <p:stCondLst>
                        <p:cond delay="indefinite"/>
                      </p:stCondLst>
                      <p:childTnLst>
                        <p:par>
                          <p:cTn id="1728" fill="hold">
                            <p:stCondLst>
                              <p:cond delay="0"/>
                            </p:stCondLst>
                            <p:childTnLst>
                              <p:par>
                                <p:cTn id="1729" nodeType="clickEffect" fill="hold" presetClass="entr" presetID="1">
                                  <p:stCondLst>
                                    <p:cond delay="0"/>
                                  </p:stCondLst>
                                  <p:childTnLst>
                                    <p:set>
                                      <p:cBhvr>
                                        <p:cTn id="1730" dur="1" fill="hold">
                                          <p:stCondLst>
                                            <p:cond delay="0"/>
                                          </p:stCondLst>
                                        </p:cTn>
                                        <p:tgtEl>
                                          <p:spTgt spid="747">
                                            <p:txEl>
                                              <p:pRg st="1" end="1"/>
                                            </p:txEl>
                                          </p:spTgt>
                                        </p:tgtEl>
                                        <p:attrNameLst>
                                          <p:attrName>style.visibility</p:attrName>
                                        </p:attrNameLst>
                                      </p:cBhvr>
                                      <p:to>
                                        <p:strVal val="visible"/>
                                      </p:to>
                                    </p:set>
                                  </p:childTnLst>
                                </p:cTn>
                              </p:par>
                            </p:childTnLst>
                          </p:cTn>
                        </p:par>
                      </p:childTnLst>
                    </p:cTn>
                  </p:par>
                  <p:par>
                    <p:cTn id="1731" fill="hold">
                      <p:stCondLst>
                        <p:cond delay="indefinite"/>
                      </p:stCondLst>
                      <p:childTnLst>
                        <p:par>
                          <p:cTn id="1732" fill="hold">
                            <p:stCondLst>
                              <p:cond delay="0"/>
                            </p:stCondLst>
                            <p:childTnLst>
                              <p:par>
                                <p:cTn id="1733" nodeType="clickEffect" fill="hold" presetClass="entr" presetID="1">
                                  <p:stCondLst>
                                    <p:cond delay="0"/>
                                  </p:stCondLst>
                                  <p:childTnLst>
                                    <p:set>
                                      <p:cBhvr>
                                        <p:cTn id="1734" dur="1" fill="hold">
                                          <p:stCondLst>
                                            <p:cond delay="0"/>
                                          </p:stCondLst>
                                        </p:cTn>
                                        <p:tgtEl>
                                          <p:spTgt spid="747">
                                            <p:txEl>
                                              <p:pRg st="2" end="2"/>
                                            </p:txEl>
                                          </p:spTgt>
                                        </p:tgtEl>
                                        <p:attrNameLst>
                                          <p:attrName>style.visibility</p:attrName>
                                        </p:attrNameLst>
                                      </p:cBhvr>
                                      <p:to>
                                        <p:strVal val="visible"/>
                                      </p:to>
                                    </p:set>
                                  </p:childTnLst>
                                </p:cTn>
                              </p:par>
                            </p:childTnLst>
                          </p:cTn>
                        </p:par>
                      </p:childTnLst>
                    </p:cTn>
                  </p:par>
                  <p:par>
                    <p:cTn id="1735" fill="hold">
                      <p:stCondLst>
                        <p:cond delay="indefinite"/>
                      </p:stCondLst>
                      <p:childTnLst>
                        <p:par>
                          <p:cTn id="1736" fill="hold">
                            <p:stCondLst>
                              <p:cond delay="0"/>
                            </p:stCondLst>
                            <p:childTnLst>
                              <p:par>
                                <p:cTn id="1737" nodeType="clickEffect" fill="hold" presetClass="entr" presetID="1">
                                  <p:stCondLst>
                                    <p:cond delay="0"/>
                                  </p:stCondLst>
                                  <p:childTnLst>
                                    <p:set>
                                      <p:cBhvr>
                                        <p:cTn id="1738" dur="1" fill="hold">
                                          <p:stCondLst>
                                            <p:cond delay="0"/>
                                          </p:stCondLst>
                                        </p:cTn>
                                        <p:tgtEl>
                                          <p:spTgt spid="747">
                                            <p:txEl>
                                              <p:pRg st="3" end="3"/>
                                            </p:txEl>
                                          </p:spTgt>
                                        </p:tgtEl>
                                        <p:attrNameLst>
                                          <p:attrName>style.visibility</p:attrName>
                                        </p:attrNameLst>
                                      </p:cBhvr>
                                      <p:to>
                                        <p:strVal val="visible"/>
                                      </p:to>
                                    </p:set>
                                  </p:childTnLst>
                                </p:cTn>
                              </p:par>
                            </p:childTnLst>
                          </p:cTn>
                        </p:par>
                      </p:childTnLst>
                    </p:cTn>
                  </p:par>
                  <p:par>
                    <p:cTn id="1739" fill="hold">
                      <p:stCondLst>
                        <p:cond delay="indefinite"/>
                      </p:stCondLst>
                      <p:childTnLst>
                        <p:par>
                          <p:cTn id="1740" fill="hold">
                            <p:stCondLst>
                              <p:cond delay="0"/>
                            </p:stCondLst>
                            <p:childTnLst>
                              <p:par>
                                <p:cTn id="1741" nodeType="clickEffect" fill="hold" presetClass="entr" presetID="1">
                                  <p:stCondLst>
                                    <p:cond delay="0"/>
                                  </p:stCondLst>
                                  <p:childTnLst>
                                    <p:set>
                                      <p:cBhvr>
                                        <p:cTn id="1742" dur="1" fill="hold">
                                          <p:stCondLst>
                                            <p:cond delay="0"/>
                                          </p:stCondLst>
                                        </p:cTn>
                                        <p:tgtEl>
                                          <p:spTgt spid="747">
                                            <p:txEl>
                                              <p:pRg st="4" end="4"/>
                                            </p:txEl>
                                          </p:spTgt>
                                        </p:tgtEl>
                                        <p:attrNameLst>
                                          <p:attrName>style.visibility</p:attrName>
                                        </p:attrNameLst>
                                      </p:cBhvr>
                                      <p:to>
                                        <p:strVal val="visible"/>
                                      </p:to>
                                    </p:set>
                                  </p:childTnLst>
                                </p:cTn>
                              </p:par>
                            </p:childTnLst>
                          </p:cTn>
                        </p:par>
                      </p:childTnLst>
                    </p:cTn>
                  </p:par>
                  <p:par>
                    <p:cTn id="1743" fill="hold">
                      <p:stCondLst>
                        <p:cond delay="indefinite"/>
                      </p:stCondLst>
                      <p:childTnLst>
                        <p:par>
                          <p:cTn id="1744" fill="hold">
                            <p:stCondLst>
                              <p:cond delay="0"/>
                            </p:stCondLst>
                            <p:childTnLst>
                              <p:par>
                                <p:cTn id="1745" nodeType="clickEffect" fill="hold" presetClass="entr" presetID="1">
                                  <p:stCondLst>
                                    <p:cond delay="0"/>
                                  </p:stCondLst>
                                  <p:childTnLst>
                                    <p:set>
                                      <p:cBhvr>
                                        <p:cTn id="1746" dur="1" fill="hold">
                                          <p:stCondLst>
                                            <p:cond delay="0"/>
                                          </p:stCondLst>
                                        </p:cTn>
                                        <p:tgtEl>
                                          <p:spTgt spid="747">
                                            <p:txEl>
                                              <p:pRg st="5" end="5"/>
                                            </p:txEl>
                                          </p:spTgt>
                                        </p:tgtEl>
                                        <p:attrNameLst>
                                          <p:attrName>style.visibility</p:attrName>
                                        </p:attrNameLst>
                                      </p:cBhvr>
                                      <p:to>
                                        <p:strVal val="visible"/>
                                      </p:to>
                                    </p:set>
                                  </p:childTnLst>
                                </p:cTn>
                              </p:par>
                            </p:childTnLst>
                          </p:cTn>
                        </p:par>
                      </p:childTnLst>
                    </p:cTn>
                  </p:par>
                  <p:par>
                    <p:cTn id="1747" fill="hold">
                      <p:stCondLst>
                        <p:cond delay="indefinite"/>
                      </p:stCondLst>
                      <p:childTnLst>
                        <p:par>
                          <p:cTn id="1748" fill="hold">
                            <p:stCondLst>
                              <p:cond delay="0"/>
                            </p:stCondLst>
                            <p:childTnLst>
                              <p:par>
                                <p:cTn id="1749" nodeType="clickEffect" fill="hold" presetClass="entr" presetID="1">
                                  <p:stCondLst>
                                    <p:cond delay="0"/>
                                  </p:stCondLst>
                                  <p:childTnLst>
                                    <p:set>
                                      <p:cBhvr>
                                        <p:cTn id="1750" dur="1" fill="hold">
                                          <p:stCondLst>
                                            <p:cond delay="0"/>
                                          </p:stCondLst>
                                        </p:cTn>
                                        <p:tgtEl>
                                          <p:spTgt spid="747">
                                            <p:txEl>
                                              <p:pRg st="6" end="6"/>
                                            </p:txEl>
                                          </p:spTgt>
                                        </p:tgtEl>
                                        <p:attrNameLst>
                                          <p:attrName>style.visibility</p:attrName>
                                        </p:attrNameLst>
                                      </p:cBhvr>
                                      <p:to>
                                        <p:strVal val="visible"/>
                                      </p:to>
                                    </p:set>
                                  </p:childTnLst>
                                </p:cTn>
                              </p:par>
                            </p:childTnLst>
                          </p:cTn>
                        </p:par>
                      </p:childTnLst>
                    </p:cTn>
                  </p:par>
                  <p:par>
                    <p:cTn id="1751" fill="hold">
                      <p:stCondLst>
                        <p:cond delay="indefinite"/>
                      </p:stCondLst>
                      <p:childTnLst>
                        <p:par>
                          <p:cTn id="1752" fill="hold">
                            <p:stCondLst>
                              <p:cond delay="0"/>
                            </p:stCondLst>
                            <p:childTnLst>
                              <p:par>
                                <p:cTn id="1753" nodeType="clickEffect" fill="hold" presetClass="entr" presetID="1">
                                  <p:stCondLst>
                                    <p:cond delay="0"/>
                                  </p:stCondLst>
                                  <p:childTnLst>
                                    <p:set>
                                      <p:cBhvr>
                                        <p:cTn id="1754" dur="1" fill="hold">
                                          <p:stCondLst>
                                            <p:cond delay="0"/>
                                          </p:stCondLst>
                                        </p:cTn>
                                        <p:tgtEl>
                                          <p:spTgt spid="747">
                                            <p:txEl>
                                              <p:pRg st="7" end="7"/>
                                            </p:txEl>
                                          </p:spTgt>
                                        </p:tgtEl>
                                        <p:attrNameLst>
                                          <p:attrName>style.visibility</p:attrName>
                                        </p:attrNameLst>
                                      </p:cBhvr>
                                      <p:to>
                                        <p:strVal val="visible"/>
                                      </p:to>
                                    </p:set>
                                  </p:childTnLst>
                                </p:cTn>
                              </p:par>
                            </p:childTnLst>
                          </p:cTn>
                        </p:par>
                      </p:childTnLst>
                    </p:cTn>
                  </p:par>
                  <p:par>
                    <p:cTn id="1755" fill="hold">
                      <p:stCondLst>
                        <p:cond delay="indefinite"/>
                      </p:stCondLst>
                      <p:childTnLst>
                        <p:par>
                          <p:cTn id="1756" fill="hold">
                            <p:stCondLst>
                              <p:cond delay="0"/>
                            </p:stCondLst>
                            <p:childTnLst>
                              <p:par>
                                <p:cTn id="1757" nodeType="clickEffect" fill="hold" presetClass="entr" presetID="1">
                                  <p:stCondLst>
                                    <p:cond delay="0"/>
                                  </p:stCondLst>
                                  <p:childTnLst>
                                    <p:set>
                                      <p:cBhvr>
                                        <p:cTn id="1758" dur="1" fill="hold">
                                          <p:stCondLst>
                                            <p:cond delay="0"/>
                                          </p:stCondLst>
                                        </p:cTn>
                                        <p:tgtEl>
                                          <p:spTgt spid="74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WHAT MAKES A MODEL GOOD?</a:t>
            </a:r>
            <a:endParaRPr b="0" lang="en-US" sz="3600" spc="-1" strike="noStrike">
              <a:latin typeface="Arial"/>
            </a:endParaRPr>
          </a:p>
        </p:txBody>
      </p:sp>
      <p:sp>
        <p:nvSpPr>
          <p:cNvPr id="763" name="PlaceHolder 2"/>
          <p:cNvSpPr>
            <a:spLocks noGrp="1"/>
          </p:cNvSpPr>
          <p:nvPr>
            <p:ph/>
          </p:nvPr>
        </p:nvSpPr>
        <p:spPr>
          <a:xfrm>
            <a:off x="609480" y="1752480"/>
            <a:ext cx="6518880" cy="4372920"/>
          </a:xfrm>
          <a:prstGeom prst="rect">
            <a:avLst/>
          </a:prstGeom>
          <a:noFill/>
          <a:ln w="0">
            <a:noFill/>
          </a:ln>
        </p:spPr>
        <p:txBody>
          <a:bodyPr lIns="90000" rIns="90000" tIns="45000" bIns="45000" anchor="t">
            <a:normAutofit fontScale="76000"/>
          </a:bodyPr>
          <a:p>
            <a:pPr>
              <a:lnSpc>
                <a:spcPct val="100000"/>
              </a:lnSpc>
              <a:buNone/>
              <a:tabLst>
                <a:tab algn="l" pos="0"/>
              </a:tabLst>
            </a:pPr>
            <a:r>
              <a:rPr b="1" lang="en-US" sz="2000" spc="-1" strike="noStrike">
                <a:solidFill>
                  <a:srgbClr val="000000"/>
                </a:solidFill>
                <a:latin typeface="Arial"/>
                <a:ea typeface="Arial"/>
              </a:rPr>
              <a:t>A fit model finds the most likely parameters that explain the observed data under the given model. </a:t>
            </a:r>
            <a:endParaRPr b="0" lang="en-US" sz="2000" spc="-1" strike="noStrike">
              <a:latin typeface="Arial"/>
            </a:endParaRPr>
          </a:p>
          <a:p>
            <a:pPr>
              <a:lnSpc>
                <a:spcPct val="100000"/>
              </a:lnSpc>
              <a:spcBef>
                <a:spcPts val="910"/>
              </a:spcBef>
              <a:buNone/>
              <a:tabLst>
                <a:tab algn="l" pos="0"/>
              </a:tabLst>
            </a:pPr>
            <a:r>
              <a:rPr b="1" lang="en-US" sz="2000" spc="-1" strike="noStrike">
                <a:solidFill>
                  <a:srgbClr val="000000"/>
                </a:solidFill>
                <a:latin typeface="Arial"/>
                <a:ea typeface="Arial"/>
              </a:rPr>
              <a:t>These parameters are found by minimizing a loss function – typically some notion of ‘error’ or ‘cost’.</a:t>
            </a:r>
            <a:endParaRPr b="0" lang="en-US" sz="2000" spc="-1" strike="noStrike">
              <a:latin typeface="Arial"/>
            </a:endParaRPr>
          </a:p>
          <a:p>
            <a:pPr>
              <a:lnSpc>
                <a:spcPct val="100000"/>
              </a:lnSpc>
              <a:spcBef>
                <a:spcPts val="910"/>
              </a:spcBef>
              <a:buNone/>
              <a:tabLst>
                <a:tab algn="l" pos="0"/>
              </a:tabLst>
            </a:pPr>
            <a:r>
              <a:rPr b="1" lang="en-US" sz="2000" spc="-1" strike="noStrike">
                <a:solidFill>
                  <a:srgbClr val="000000"/>
                </a:solidFill>
                <a:latin typeface="Arial"/>
                <a:ea typeface="Arial"/>
              </a:rPr>
              <a:t>A model is good if it effectively explains the phenomenon under investigation. Two questions:</a:t>
            </a:r>
            <a:endParaRPr b="0" lang="en-US" sz="2000" spc="-1" strike="noStrike">
              <a:latin typeface="Arial"/>
            </a:endParaRPr>
          </a:p>
          <a:p>
            <a:pPr lvl="1" marL="731520" indent="-457200">
              <a:lnSpc>
                <a:spcPct val="100000"/>
              </a:lnSpc>
              <a:spcBef>
                <a:spcPts val="910"/>
              </a:spcBef>
              <a:buClr>
                <a:srgbClr val="d1282e"/>
              </a:buClr>
              <a:buFont typeface="StarSymbol"/>
              <a:buAutoNum type="arabicPeriod"/>
              <a:tabLst>
                <a:tab algn="l" pos="0"/>
              </a:tabLst>
            </a:pPr>
            <a:r>
              <a:rPr b="0" lang="en-US" sz="2000" spc="-1" strike="noStrike">
                <a:solidFill>
                  <a:srgbClr val="000000"/>
                </a:solidFill>
                <a:latin typeface="Arial"/>
                <a:ea typeface="Arial"/>
              </a:rPr>
              <a:t>Is the model choice reasonable? Does the structure of the model capture the general understanding of how the Data Generating Process behaves?</a:t>
            </a:r>
            <a:endParaRPr b="0" lang="en-US" sz="2000" spc="-1" strike="noStrike">
              <a:latin typeface="Arial"/>
            </a:endParaRPr>
          </a:p>
          <a:p>
            <a:pPr lvl="1" marL="731520" indent="-457200">
              <a:lnSpc>
                <a:spcPct val="100000"/>
              </a:lnSpc>
              <a:spcBef>
                <a:spcPts val="309"/>
              </a:spcBef>
              <a:buClr>
                <a:srgbClr val="d1282e"/>
              </a:buClr>
              <a:buFont typeface="StarSymbol"/>
              <a:buAutoNum type="arabicPeriod"/>
              <a:tabLst>
                <a:tab algn="l" pos="0"/>
              </a:tabLst>
            </a:pPr>
            <a:r>
              <a:rPr b="0" lang="en-US" sz="2000" spc="-1" strike="noStrike">
                <a:solidFill>
                  <a:srgbClr val="000000"/>
                </a:solidFill>
                <a:latin typeface="Arial"/>
                <a:ea typeface="Arial"/>
              </a:rPr>
              <a:t>Does the fit model describe the data well? How small is the error?</a:t>
            </a:r>
            <a:endParaRPr b="0" lang="en-US" sz="2000" spc="-1" strike="noStrike">
              <a:latin typeface="Arial"/>
            </a:endParaRPr>
          </a:p>
          <a:p>
            <a:pPr marL="457200" indent="-84600">
              <a:lnSpc>
                <a:spcPct val="100000"/>
              </a:lnSpc>
              <a:spcBef>
                <a:spcPts val="309"/>
              </a:spcBef>
              <a:buNone/>
              <a:tabLst>
                <a:tab algn="l" pos="0"/>
              </a:tabLst>
            </a:pPr>
            <a:endParaRPr b="0" lang="en-US" sz="2000" spc="-1" strike="noStrike">
              <a:latin typeface="Arial"/>
            </a:endParaRPr>
          </a:p>
          <a:p>
            <a:pPr marL="457200" indent="-84600">
              <a:lnSpc>
                <a:spcPct val="100000"/>
              </a:lnSpc>
              <a:spcBef>
                <a:spcPts val="309"/>
              </a:spcBef>
              <a:buNone/>
              <a:tabLst>
                <a:tab algn="l" pos="0"/>
              </a:tabLst>
            </a:pPr>
            <a:r>
              <a:rPr b="1" lang="en-US" sz="2000" spc="-1" strike="noStrike">
                <a:solidFill>
                  <a:srgbClr val="000000"/>
                </a:solidFill>
                <a:latin typeface="Arial"/>
                <a:ea typeface="Arial"/>
              </a:rPr>
              <a:t>(1) is about the applicability of the model to new observations (bias).</a:t>
            </a:r>
            <a:endParaRPr b="0" lang="en-US" sz="2000" spc="-1" strike="noStrike">
              <a:latin typeface="Arial"/>
            </a:endParaRPr>
          </a:p>
          <a:p>
            <a:pPr marL="457200" indent="-84600">
              <a:lnSpc>
                <a:spcPct val="100000"/>
              </a:lnSpc>
              <a:spcBef>
                <a:spcPts val="910"/>
              </a:spcBef>
              <a:buNone/>
              <a:tabLst>
                <a:tab algn="l" pos="0"/>
              </a:tabLst>
            </a:pPr>
            <a:r>
              <a:rPr b="1" lang="en-US" sz="2000" spc="-1" strike="noStrike">
                <a:solidFill>
                  <a:srgbClr val="000000"/>
                </a:solidFill>
                <a:latin typeface="Arial"/>
                <a:ea typeface="Arial"/>
              </a:rPr>
              <a:t>(2) is about the ability of a model to explain the observed data (variance).</a:t>
            </a:r>
            <a:endParaRPr b="0" lang="en-US" sz="2000" spc="-1" strike="noStrike">
              <a:latin typeface="Arial"/>
            </a:endParaRPr>
          </a:p>
          <a:p>
            <a:pPr lvl="1" marL="457200" indent="-182880">
              <a:lnSpc>
                <a:spcPct val="100000"/>
              </a:lnSpc>
              <a:spcBef>
                <a:spcPts val="910"/>
              </a:spcBef>
              <a:buClr>
                <a:srgbClr val="d1282e"/>
              </a:buClr>
              <a:buFont typeface="Arial"/>
              <a:buChar char="•"/>
              <a:tabLst>
                <a:tab algn="l" pos="0"/>
              </a:tabLst>
            </a:pPr>
            <a:r>
              <a:rPr b="0" lang="en-US" sz="2000" spc="-1" strike="noStrike">
                <a:solidFill>
                  <a:srgbClr val="000000"/>
                </a:solidFill>
                <a:latin typeface="Arial"/>
                <a:ea typeface="Arial"/>
              </a:rPr>
              <a:t>More later on this semester!</a:t>
            </a:r>
            <a:endParaRPr b="0" lang="en-US" sz="2000" spc="-1" strike="noStrike">
              <a:latin typeface="Arial"/>
            </a:endParaRPr>
          </a:p>
        </p:txBody>
      </p:sp>
      <p:pic>
        <p:nvPicPr>
          <p:cNvPr id="764" name="Google Shape;1189;p103" descr=""/>
          <p:cNvPicPr/>
          <p:nvPr/>
        </p:nvPicPr>
        <p:blipFill>
          <a:blip r:embed="rId1"/>
          <a:stretch/>
        </p:blipFill>
        <p:spPr>
          <a:xfrm>
            <a:off x="7129440" y="732960"/>
            <a:ext cx="4452480" cy="2509200"/>
          </a:xfrm>
          <a:prstGeom prst="rect">
            <a:avLst/>
          </a:prstGeom>
          <a:ln w="0">
            <a:noFill/>
          </a:ln>
        </p:spPr>
      </p:pic>
      <p:pic>
        <p:nvPicPr>
          <p:cNvPr id="765" name="Google Shape;1190;p103" descr=""/>
          <p:cNvPicPr/>
          <p:nvPr/>
        </p:nvPicPr>
        <p:blipFill>
          <a:blip r:embed="rId2"/>
          <a:stretch/>
        </p:blipFill>
        <p:spPr>
          <a:xfrm>
            <a:off x="7129440" y="3429000"/>
            <a:ext cx="4452480" cy="2469960"/>
          </a:xfrm>
          <a:prstGeom prst="rect">
            <a:avLst/>
          </a:prstGeom>
          <a:ln w="0">
            <a:noFill/>
          </a:ln>
        </p:spPr>
      </p:pic>
      <p:sp>
        <p:nvSpPr>
          <p:cNvPr id="766" name="PlaceHolder 3"/>
          <p:cNvSpPr>
            <a:spLocks noGrp="1"/>
          </p:cNvSpPr>
          <p:nvPr>
            <p:ph type="sldNum" idx="100"/>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83EE5297-7A6D-487B-ADF7-B5C7996AFF87}"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759" dur="indefinite" restart="never" nodeType="tmRoot">
          <p:childTnLst>
            <p:seq>
              <p:cTn id="1760" dur="indefinite" nodeType="mainSeq">
                <p:childTnLst>
                  <p:par>
                    <p:cTn id="1761" fill="hold">
                      <p:stCondLst>
                        <p:cond delay="indefinite"/>
                      </p:stCondLst>
                      <p:childTnLst>
                        <p:par>
                          <p:cTn id="1762" fill="hold">
                            <p:stCondLst>
                              <p:cond delay="0"/>
                            </p:stCondLst>
                            <p:childTnLst>
                              <p:par>
                                <p:cTn id="1763" nodeType="clickEffect" fill="hold" presetClass="entr" presetID="1">
                                  <p:stCondLst>
                                    <p:cond delay="0"/>
                                  </p:stCondLst>
                                  <p:childTnLst>
                                    <p:set>
                                      <p:cBhvr>
                                        <p:cTn id="1764" dur="1" fill="hold">
                                          <p:stCondLst>
                                            <p:cond delay="0"/>
                                          </p:stCondLst>
                                        </p:cTn>
                                        <p:tgtEl>
                                          <p:spTgt spid="763">
                                            <p:txEl>
                                              <p:pRg st="0" end="0"/>
                                            </p:txEl>
                                          </p:spTgt>
                                        </p:tgtEl>
                                        <p:attrNameLst>
                                          <p:attrName>style.visibility</p:attrName>
                                        </p:attrNameLst>
                                      </p:cBhvr>
                                      <p:to>
                                        <p:strVal val="visible"/>
                                      </p:to>
                                    </p:set>
                                  </p:childTnLst>
                                </p:cTn>
                              </p:par>
                            </p:childTnLst>
                          </p:cTn>
                        </p:par>
                      </p:childTnLst>
                    </p:cTn>
                  </p:par>
                  <p:par>
                    <p:cTn id="1765" fill="hold">
                      <p:stCondLst>
                        <p:cond delay="indefinite"/>
                      </p:stCondLst>
                      <p:childTnLst>
                        <p:par>
                          <p:cTn id="1766" fill="hold">
                            <p:stCondLst>
                              <p:cond delay="0"/>
                            </p:stCondLst>
                            <p:childTnLst>
                              <p:par>
                                <p:cTn id="1767" nodeType="clickEffect" fill="hold" presetClass="entr" presetID="1">
                                  <p:stCondLst>
                                    <p:cond delay="0"/>
                                  </p:stCondLst>
                                  <p:childTnLst>
                                    <p:set>
                                      <p:cBhvr>
                                        <p:cTn id="1768" dur="1" fill="hold">
                                          <p:stCondLst>
                                            <p:cond delay="0"/>
                                          </p:stCondLst>
                                        </p:cTn>
                                        <p:tgtEl>
                                          <p:spTgt spid="763">
                                            <p:txEl>
                                              <p:pRg st="1" end="1"/>
                                            </p:txEl>
                                          </p:spTgt>
                                        </p:tgtEl>
                                        <p:attrNameLst>
                                          <p:attrName>style.visibility</p:attrName>
                                        </p:attrNameLst>
                                      </p:cBhvr>
                                      <p:to>
                                        <p:strVal val="visible"/>
                                      </p:to>
                                    </p:set>
                                  </p:childTnLst>
                                </p:cTn>
                              </p:par>
                            </p:childTnLst>
                          </p:cTn>
                        </p:par>
                      </p:childTnLst>
                    </p:cTn>
                  </p:par>
                  <p:par>
                    <p:cTn id="1769" fill="hold">
                      <p:stCondLst>
                        <p:cond delay="indefinite"/>
                      </p:stCondLst>
                      <p:childTnLst>
                        <p:par>
                          <p:cTn id="1770" fill="hold">
                            <p:stCondLst>
                              <p:cond delay="0"/>
                            </p:stCondLst>
                            <p:childTnLst>
                              <p:par>
                                <p:cTn id="1771" nodeType="clickEffect" fill="hold" presetClass="entr" presetID="1">
                                  <p:stCondLst>
                                    <p:cond delay="0"/>
                                  </p:stCondLst>
                                  <p:childTnLst>
                                    <p:set>
                                      <p:cBhvr>
                                        <p:cTn id="1772" dur="1" fill="hold">
                                          <p:stCondLst>
                                            <p:cond delay="0"/>
                                          </p:stCondLst>
                                        </p:cTn>
                                        <p:tgtEl>
                                          <p:spTgt spid="763">
                                            <p:txEl>
                                              <p:pRg st="2" end="2"/>
                                            </p:txEl>
                                          </p:spTgt>
                                        </p:tgtEl>
                                        <p:attrNameLst>
                                          <p:attrName>style.visibility</p:attrName>
                                        </p:attrNameLst>
                                      </p:cBhvr>
                                      <p:to>
                                        <p:strVal val="visible"/>
                                      </p:to>
                                    </p:set>
                                  </p:childTnLst>
                                </p:cTn>
                              </p:par>
                            </p:childTnLst>
                          </p:cTn>
                        </p:par>
                      </p:childTnLst>
                    </p:cTn>
                  </p:par>
                  <p:par>
                    <p:cTn id="1773" fill="hold">
                      <p:stCondLst>
                        <p:cond delay="indefinite"/>
                      </p:stCondLst>
                      <p:childTnLst>
                        <p:par>
                          <p:cTn id="1774" fill="hold">
                            <p:stCondLst>
                              <p:cond delay="0"/>
                            </p:stCondLst>
                            <p:childTnLst>
                              <p:par>
                                <p:cTn id="1775" nodeType="clickEffect" fill="hold" presetClass="entr" presetID="1">
                                  <p:stCondLst>
                                    <p:cond delay="0"/>
                                  </p:stCondLst>
                                  <p:childTnLst>
                                    <p:set>
                                      <p:cBhvr>
                                        <p:cTn id="1776" dur="1" fill="hold">
                                          <p:stCondLst>
                                            <p:cond delay="0"/>
                                          </p:stCondLst>
                                        </p:cTn>
                                        <p:tgtEl>
                                          <p:spTgt spid="763">
                                            <p:txEl>
                                              <p:pRg st="3" end="3"/>
                                            </p:txEl>
                                          </p:spTgt>
                                        </p:tgtEl>
                                        <p:attrNameLst>
                                          <p:attrName>style.visibility</p:attrName>
                                        </p:attrNameLst>
                                      </p:cBhvr>
                                      <p:to>
                                        <p:strVal val="visible"/>
                                      </p:to>
                                    </p:set>
                                  </p:childTnLst>
                                </p:cTn>
                              </p:par>
                            </p:childTnLst>
                          </p:cTn>
                        </p:par>
                      </p:childTnLst>
                    </p:cTn>
                  </p:par>
                  <p:par>
                    <p:cTn id="1777" fill="hold">
                      <p:stCondLst>
                        <p:cond delay="indefinite"/>
                      </p:stCondLst>
                      <p:childTnLst>
                        <p:par>
                          <p:cTn id="1778" fill="hold">
                            <p:stCondLst>
                              <p:cond delay="0"/>
                            </p:stCondLst>
                            <p:childTnLst>
                              <p:par>
                                <p:cTn id="1779" nodeType="clickEffect" fill="hold" presetClass="entr" presetID="1">
                                  <p:stCondLst>
                                    <p:cond delay="0"/>
                                  </p:stCondLst>
                                  <p:childTnLst>
                                    <p:set>
                                      <p:cBhvr>
                                        <p:cTn id="1780" dur="1" fill="hold">
                                          <p:stCondLst>
                                            <p:cond delay="0"/>
                                          </p:stCondLst>
                                        </p:cTn>
                                        <p:tgtEl>
                                          <p:spTgt spid="763">
                                            <p:txEl>
                                              <p:pRg st="4" end="4"/>
                                            </p:txEl>
                                          </p:spTgt>
                                        </p:tgtEl>
                                        <p:attrNameLst>
                                          <p:attrName>style.visibility</p:attrName>
                                        </p:attrNameLst>
                                      </p:cBhvr>
                                      <p:to>
                                        <p:strVal val="visible"/>
                                      </p:to>
                                    </p:set>
                                  </p:childTnLst>
                                </p:cTn>
                              </p:par>
                            </p:childTnLst>
                          </p:cTn>
                        </p:par>
                      </p:childTnLst>
                    </p:cTn>
                  </p:par>
                  <p:par>
                    <p:cTn id="1781" fill="hold">
                      <p:stCondLst>
                        <p:cond delay="indefinite"/>
                      </p:stCondLst>
                      <p:childTnLst>
                        <p:par>
                          <p:cTn id="1782" fill="hold">
                            <p:stCondLst>
                              <p:cond delay="0"/>
                            </p:stCondLst>
                            <p:childTnLst>
                              <p:par>
                                <p:cTn id="1783" nodeType="clickEffect" fill="hold" presetClass="entr" presetID="1">
                                  <p:stCondLst>
                                    <p:cond delay="0"/>
                                  </p:stCondLst>
                                  <p:childTnLst>
                                    <p:set>
                                      <p:cBhvr>
                                        <p:cTn id="1784" dur="1" fill="hold">
                                          <p:stCondLst>
                                            <p:cond delay="0"/>
                                          </p:stCondLst>
                                        </p:cTn>
                                        <p:tgtEl>
                                          <p:spTgt spid="763">
                                            <p:txEl>
                                              <p:pRg st="5" end="5"/>
                                            </p:txEl>
                                          </p:spTgt>
                                        </p:tgtEl>
                                        <p:attrNameLst>
                                          <p:attrName>style.visibility</p:attrName>
                                        </p:attrNameLst>
                                      </p:cBhvr>
                                      <p:to>
                                        <p:strVal val="visible"/>
                                      </p:to>
                                    </p:set>
                                  </p:childTnLst>
                                </p:cTn>
                              </p:par>
                            </p:childTnLst>
                          </p:cTn>
                        </p:par>
                      </p:childTnLst>
                    </p:cTn>
                  </p:par>
                  <p:par>
                    <p:cTn id="1785" fill="hold">
                      <p:stCondLst>
                        <p:cond delay="indefinite"/>
                      </p:stCondLst>
                      <p:childTnLst>
                        <p:par>
                          <p:cTn id="1786" fill="hold">
                            <p:stCondLst>
                              <p:cond delay="0"/>
                            </p:stCondLst>
                            <p:childTnLst>
                              <p:par>
                                <p:cTn id="1787" nodeType="clickEffect" fill="hold" presetClass="entr" presetID="1">
                                  <p:stCondLst>
                                    <p:cond delay="0"/>
                                  </p:stCondLst>
                                  <p:childTnLst>
                                    <p:set>
                                      <p:cBhvr>
                                        <p:cTn id="1788" dur="1" fill="hold">
                                          <p:stCondLst>
                                            <p:cond delay="0"/>
                                          </p:stCondLst>
                                        </p:cTn>
                                        <p:tgtEl>
                                          <p:spTgt spid="763">
                                            <p:txEl>
                                              <p:pRg st="6" end="6"/>
                                            </p:txEl>
                                          </p:spTgt>
                                        </p:tgtEl>
                                        <p:attrNameLst>
                                          <p:attrName>style.visibility</p:attrName>
                                        </p:attrNameLst>
                                      </p:cBhvr>
                                      <p:to>
                                        <p:strVal val="visible"/>
                                      </p:to>
                                    </p:set>
                                  </p:childTnLst>
                                </p:cTn>
                              </p:par>
                            </p:childTnLst>
                          </p:cTn>
                        </p:par>
                      </p:childTnLst>
                    </p:cTn>
                  </p:par>
                  <p:par>
                    <p:cTn id="1789" fill="hold">
                      <p:stCondLst>
                        <p:cond delay="indefinite"/>
                      </p:stCondLst>
                      <p:childTnLst>
                        <p:par>
                          <p:cTn id="1790" fill="hold">
                            <p:stCondLst>
                              <p:cond delay="0"/>
                            </p:stCondLst>
                            <p:childTnLst>
                              <p:par>
                                <p:cTn id="1791" nodeType="clickEffect" fill="hold" presetClass="entr" presetID="1">
                                  <p:stCondLst>
                                    <p:cond delay="0"/>
                                  </p:stCondLst>
                                  <p:childTnLst>
                                    <p:set>
                                      <p:cBhvr>
                                        <p:cTn id="1792" dur="1" fill="hold">
                                          <p:stCondLst>
                                            <p:cond delay="0"/>
                                          </p:stCondLst>
                                        </p:cTn>
                                        <p:tgtEl>
                                          <p:spTgt spid="763">
                                            <p:txEl>
                                              <p:pRg st="7" end="7"/>
                                            </p:txEl>
                                          </p:spTgt>
                                        </p:tgtEl>
                                        <p:attrNameLst>
                                          <p:attrName>style.visibility</p:attrName>
                                        </p:attrNameLst>
                                      </p:cBhvr>
                                      <p:to>
                                        <p:strVal val="visible"/>
                                      </p:to>
                                    </p:set>
                                  </p:childTnLst>
                                </p:cTn>
                              </p:par>
                            </p:childTnLst>
                          </p:cTn>
                        </p:par>
                      </p:childTnLst>
                    </p:cTn>
                  </p:par>
                  <p:par>
                    <p:cTn id="1793" fill="hold">
                      <p:stCondLst>
                        <p:cond delay="indefinite"/>
                      </p:stCondLst>
                      <p:childTnLst>
                        <p:par>
                          <p:cTn id="1794" fill="hold">
                            <p:stCondLst>
                              <p:cond delay="0"/>
                            </p:stCondLst>
                            <p:childTnLst>
                              <p:par>
                                <p:cTn id="1795" nodeType="clickEffect" fill="hold" presetClass="entr" presetID="1">
                                  <p:stCondLst>
                                    <p:cond delay="0"/>
                                  </p:stCondLst>
                                  <p:childTnLst>
                                    <p:set>
                                      <p:cBhvr>
                                        <p:cTn id="1796" dur="1" fill="hold">
                                          <p:stCondLst>
                                            <p:cond delay="0"/>
                                          </p:stCondLst>
                                        </p:cTn>
                                        <p:tgtEl>
                                          <p:spTgt spid="763">
                                            <p:txEl>
                                              <p:pRg st="8" end="8"/>
                                            </p:txEl>
                                          </p:spTgt>
                                        </p:tgtEl>
                                        <p:attrNameLst>
                                          <p:attrName>style.visibility</p:attrName>
                                        </p:attrNameLst>
                                      </p:cBhvr>
                                      <p:to>
                                        <p:strVal val="visible"/>
                                      </p:to>
                                    </p:set>
                                  </p:childTnLst>
                                </p:cTn>
                              </p:par>
                            </p:childTnLst>
                          </p:cTn>
                        </p:par>
                      </p:childTnLst>
                    </p:cTn>
                  </p:par>
                  <p:par>
                    <p:cTn id="1797" fill="hold">
                      <p:stCondLst>
                        <p:cond delay="indefinite"/>
                      </p:stCondLst>
                      <p:childTnLst>
                        <p:par>
                          <p:cTn id="1798" fill="hold">
                            <p:stCondLst>
                              <p:cond delay="0"/>
                            </p:stCondLst>
                            <p:childTnLst>
                              <p:par>
                                <p:cTn id="1799" nodeType="clickEffect" fill="hold" presetClass="entr" presetID="1">
                                  <p:stCondLst>
                                    <p:cond delay="0"/>
                                  </p:stCondLst>
                                  <p:childTnLst>
                                    <p:set>
                                      <p:cBhvr>
                                        <p:cTn id="1800" dur="1" fill="hold">
                                          <p:stCondLst>
                                            <p:cond delay="0"/>
                                          </p:stCondLst>
                                        </p:cTn>
                                        <p:tgtEl>
                                          <p:spTgt spid="764"/>
                                        </p:tgtEl>
                                        <p:attrNameLst>
                                          <p:attrName>style.visibility</p:attrName>
                                        </p:attrNameLst>
                                      </p:cBhvr>
                                      <p:to>
                                        <p:strVal val="visible"/>
                                      </p:to>
                                    </p:set>
                                  </p:childTnLst>
                                </p:cTn>
                              </p:par>
                              <p:par>
                                <p:cTn id="1801" nodeType="withEffect" fill="hold" presetClass="entr" presetID="1">
                                  <p:stCondLst>
                                    <p:cond delay="0"/>
                                  </p:stCondLst>
                                  <p:childTnLst>
                                    <p:set>
                                      <p:cBhvr>
                                        <p:cTn id="1802" dur="1" fill="hold">
                                          <p:stCondLst>
                                            <p:cond delay="0"/>
                                          </p:stCondLst>
                                        </p:cTn>
                                        <p:tgtEl>
                                          <p:spTgt spid="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STATISTICAL MODEL: INFERENCE</a:t>
            </a:r>
            <a:endParaRPr b="0" lang="en-US" sz="3600" spc="-1" strike="noStrike">
              <a:latin typeface="Arial"/>
            </a:endParaRPr>
          </a:p>
        </p:txBody>
      </p:sp>
      <p:sp>
        <p:nvSpPr>
          <p:cNvPr id="768" name="PlaceHolder 2"/>
          <p:cNvSpPr>
            <a:spLocks noGrp="1"/>
          </p:cNvSpPr>
          <p:nvPr>
            <p:ph/>
          </p:nvPr>
        </p:nvSpPr>
        <p:spPr>
          <a:xfrm>
            <a:off x="609480" y="1752480"/>
            <a:ext cx="6780240" cy="4372920"/>
          </a:xfrm>
          <a:prstGeom prst="rect">
            <a:avLst/>
          </a:prstGeom>
          <a:noFill/>
          <a:ln w="0">
            <a:noFill/>
          </a:ln>
        </p:spPr>
        <p:txBody>
          <a:bodyPr lIns="90000" rIns="90000" tIns="45000" bIns="45000" anchor="t">
            <a:normAutofit fontScale="74000"/>
          </a:bodyPr>
          <a:p>
            <a:pPr>
              <a:lnSpc>
                <a:spcPct val="100000"/>
              </a:lnSpc>
              <a:buNone/>
              <a:tabLst>
                <a:tab algn="l" pos="0"/>
              </a:tabLst>
            </a:pPr>
            <a:r>
              <a:rPr b="1" lang="en-US" sz="2000" spc="-1" strike="noStrike">
                <a:solidFill>
                  <a:srgbClr val="000000"/>
                </a:solidFill>
                <a:latin typeface="Arial"/>
                <a:ea typeface="Arial"/>
              </a:rPr>
              <a:t>A statistical model is a quantitative relationship between properties in observed data.</a:t>
            </a:r>
            <a:endParaRPr b="0" lang="en-US" sz="2000" spc="-1" strike="noStrike">
              <a:latin typeface="Arial"/>
            </a:endParaRPr>
          </a:p>
          <a:p>
            <a:pPr>
              <a:lnSpc>
                <a:spcPct val="100000"/>
              </a:lnSpc>
              <a:spcBef>
                <a:spcPts val="910"/>
              </a:spcBef>
              <a:buNone/>
              <a:tabLst>
                <a:tab algn="l" pos="0"/>
              </a:tabLst>
            </a:pPr>
            <a:endParaRPr b="0" lang="en-US" sz="2000" spc="-1" strike="noStrike">
              <a:latin typeface="Arial"/>
            </a:endParaRPr>
          </a:p>
          <a:p>
            <a:pPr>
              <a:lnSpc>
                <a:spcPct val="100000"/>
              </a:lnSpc>
              <a:spcBef>
                <a:spcPts val="910"/>
              </a:spcBef>
              <a:buNone/>
              <a:tabLst>
                <a:tab algn="l" pos="0"/>
              </a:tabLst>
            </a:pPr>
            <a:r>
              <a:rPr b="1" lang="en-US" sz="2000" spc="-1" strike="noStrike">
                <a:solidFill>
                  <a:srgbClr val="000000"/>
                </a:solidFill>
                <a:latin typeface="Arial"/>
                <a:ea typeface="Arial"/>
              </a:rPr>
              <a:t>A statistical model is a function </a:t>
            </a:r>
            <a:r>
              <a:rPr b="1" lang="en-US" sz="2000" spc="-1" strike="noStrike" u="sng">
                <a:solidFill>
                  <a:srgbClr val="d1282e"/>
                </a:solidFill>
                <a:uFillTx/>
                <a:latin typeface="Arial"/>
                <a:ea typeface="Arial"/>
              </a:rPr>
              <a:t>S</a:t>
            </a:r>
            <a:r>
              <a:rPr b="1" lang="en-US" sz="2000" spc="-1" strike="noStrike">
                <a:solidFill>
                  <a:srgbClr val="000000"/>
                </a:solidFill>
                <a:latin typeface="Arial"/>
                <a:ea typeface="Arial"/>
              </a:rPr>
              <a:t> : X → R</a:t>
            </a:r>
            <a:r>
              <a:rPr b="1" lang="en-US" sz="2000" spc="-1" strike="noStrike" baseline="30000">
                <a:solidFill>
                  <a:srgbClr val="000000"/>
                </a:solidFill>
                <a:latin typeface="Arial"/>
                <a:ea typeface="Arial"/>
              </a:rPr>
              <a:t>n</a:t>
            </a:r>
            <a:r>
              <a:rPr b="1" lang="en-US" sz="2000" spc="-1" strike="noStrike">
                <a:solidFill>
                  <a:srgbClr val="000000"/>
                </a:solidFill>
                <a:latin typeface="Arial"/>
                <a:ea typeface="Arial"/>
              </a:rPr>
              <a:t> that measures properties of X.</a:t>
            </a:r>
            <a:endParaRPr b="0" lang="en-US" sz="2000" spc="-1" strike="noStrike">
              <a:latin typeface="Arial"/>
            </a:endParaRPr>
          </a:p>
          <a:p>
            <a:pPr>
              <a:lnSpc>
                <a:spcPct val="100000"/>
              </a:lnSpc>
              <a:spcBef>
                <a:spcPts val="910"/>
              </a:spcBef>
              <a:buNone/>
              <a:tabLst>
                <a:tab algn="l" pos="0"/>
              </a:tabLst>
            </a:pPr>
            <a:endParaRPr b="0" lang="en-US" sz="2000" spc="-1" strike="noStrike">
              <a:latin typeface="Arial"/>
            </a:endParaRPr>
          </a:p>
          <a:p>
            <a:pPr>
              <a:lnSpc>
                <a:spcPct val="100000"/>
              </a:lnSpc>
              <a:spcBef>
                <a:spcPts val="910"/>
              </a:spcBef>
              <a:buNone/>
              <a:tabLst>
                <a:tab algn="l" pos="0"/>
              </a:tabLst>
            </a:pPr>
            <a:r>
              <a:rPr b="1" lang="en-US" sz="2000" spc="-1" strike="noStrike">
                <a:solidFill>
                  <a:srgbClr val="000000"/>
                </a:solidFill>
                <a:latin typeface="Arial"/>
                <a:ea typeface="Arial"/>
              </a:rPr>
              <a:t>Example: Is there a linear relationship between </a:t>
            </a:r>
            <a:br/>
            <a:r>
              <a:rPr b="1" lang="en-US" sz="2000" spc="-1" strike="noStrike">
                <a:solidFill>
                  <a:srgbClr val="000000"/>
                </a:solidFill>
                <a:latin typeface="Arial"/>
                <a:ea typeface="Arial"/>
              </a:rPr>
              <a:t>the heights of children and the height of their </a:t>
            </a:r>
            <a:br/>
            <a:r>
              <a:rPr b="1" lang="en-US" sz="2000" spc="-1" strike="noStrike">
                <a:solidFill>
                  <a:srgbClr val="000000"/>
                </a:solidFill>
                <a:latin typeface="Arial"/>
                <a:ea typeface="Arial"/>
              </a:rPr>
              <a:t>biological mother?</a:t>
            </a:r>
            <a:endParaRPr b="0" lang="en-US" sz="2000" spc="-1" strike="noStrike">
              <a:latin typeface="Arial"/>
            </a:endParaRPr>
          </a:p>
          <a:p>
            <a:pPr lvl="1" marL="457200" indent="-182880">
              <a:lnSpc>
                <a:spcPct val="100000"/>
              </a:lnSpc>
              <a:spcBef>
                <a:spcPts val="910"/>
              </a:spcBef>
              <a:buClr>
                <a:srgbClr val="d1282e"/>
              </a:buClr>
              <a:buFont typeface="Arial"/>
              <a:buChar char="•"/>
              <a:tabLst>
                <a:tab algn="l" pos="0"/>
              </a:tabLst>
            </a:pPr>
            <a:r>
              <a:rPr b="0" lang="en-US" sz="2000" spc="-1" strike="noStrike">
                <a:solidFill>
                  <a:srgbClr val="000000"/>
                </a:solidFill>
                <a:latin typeface="Arial"/>
                <a:ea typeface="Arial"/>
              </a:rPr>
              <a:t>X = mother_height ∈ R</a:t>
            </a:r>
            <a:endParaRPr b="0" lang="en-US" sz="2000" spc="-1" strike="noStrike">
              <a:latin typeface="Arial"/>
            </a:endParaRPr>
          </a:p>
          <a:p>
            <a:pPr lvl="1" marL="457200" indent="-182880">
              <a:lnSpc>
                <a:spcPct val="100000"/>
              </a:lnSpc>
              <a:spcBef>
                <a:spcPts val="309"/>
              </a:spcBef>
              <a:buClr>
                <a:srgbClr val="d1282e"/>
              </a:buClr>
              <a:buFont typeface="Arial"/>
              <a:buChar char="•"/>
              <a:tabLst>
                <a:tab algn="l" pos="0"/>
              </a:tabLst>
            </a:pPr>
            <a:r>
              <a:rPr b="0" lang="en-US" sz="2000" spc="-1" strike="noStrike">
                <a:solidFill>
                  <a:srgbClr val="000000"/>
                </a:solidFill>
                <a:latin typeface="Arial"/>
                <a:ea typeface="Arial"/>
              </a:rPr>
              <a:t>Y = child_height ∈ R</a:t>
            </a:r>
            <a:endParaRPr b="0" lang="en-US" sz="2000" spc="-1" strike="noStrike">
              <a:latin typeface="Arial"/>
            </a:endParaRPr>
          </a:p>
          <a:p>
            <a:pPr lvl="1" marL="457200" indent="-182880">
              <a:lnSpc>
                <a:spcPct val="100000"/>
              </a:lnSpc>
              <a:spcBef>
                <a:spcPts val="309"/>
              </a:spcBef>
              <a:buClr>
                <a:srgbClr val="d1282e"/>
              </a:buClr>
              <a:buFont typeface="Arial"/>
              <a:buChar char="•"/>
              <a:tabLst>
                <a:tab algn="l" pos="0"/>
              </a:tabLst>
            </a:pPr>
            <a:r>
              <a:rPr b="1" lang="en-US" sz="2000" spc="-1" strike="noStrike" u="sng">
                <a:solidFill>
                  <a:srgbClr val="d1282e"/>
                </a:solidFill>
                <a:uFillTx/>
                <a:latin typeface="Arial"/>
                <a:ea typeface="Arial"/>
              </a:rPr>
              <a:t>S</a:t>
            </a:r>
            <a:r>
              <a:rPr b="0" lang="en-US" sz="2000" spc="-1" strike="noStrike">
                <a:solidFill>
                  <a:srgbClr val="000000"/>
                </a:solidFill>
                <a:latin typeface="Arial"/>
                <a:ea typeface="Arial"/>
              </a:rPr>
              <a:t> is the </a:t>
            </a:r>
            <a:r>
              <a:rPr b="0" i="1" lang="en-US" sz="2000" spc="-1" strike="noStrike">
                <a:solidFill>
                  <a:srgbClr val="000000"/>
                </a:solidFill>
                <a:latin typeface="Arial"/>
                <a:ea typeface="Arial"/>
              </a:rPr>
              <a:t>correlation coefficient</a:t>
            </a:r>
            <a:r>
              <a:rPr b="0" lang="en-US" sz="2000" spc="-1" strike="noStrike">
                <a:solidFill>
                  <a:srgbClr val="000000"/>
                </a:solidFill>
                <a:latin typeface="Arial"/>
                <a:ea typeface="Arial"/>
              </a:rPr>
              <a:t> (measure of strength of relationship between the relative movement of mother_height and child_height)</a:t>
            </a:r>
            <a:endParaRPr b="0" lang="en-US" sz="2000" spc="-1" strike="noStrike">
              <a:latin typeface="Arial"/>
            </a:endParaRPr>
          </a:p>
          <a:p>
            <a:pPr marL="457200" indent="-84600">
              <a:lnSpc>
                <a:spcPct val="100000"/>
              </a:lnSpc>
              <a:spcBef>
                <a:spcPts val="309"/>
              </a:spcBef>
              <a:buNone/>
              <a:tabLst>
                <a:tab algn="l" pos="0"/>
              </a:tabLst>
            </a:pPr>
            <a:endParaRPr b="0" lang="en-US" sz="2000" spc="-1" strike="noStrike">
              <a:latin typeface="Arial"/>
            </a:endParaRPr>
          </a:p>
          <a:p>
            <a:pPr marL="457200" indent="-84600">
              <a:lnSpc>
                <a:spcPct val="100000"/>
              </a:lnSpc>
              <a:spcBef>
                <a:spcPts val="309"/>
              </a:spcBef>
              <a:buNone/>
              <a:tabLst>
                <a:tab algn="l" pos="0"/>
              </a:tabLst>
            </a:pPr>
            <a:r>
              <a:rPr b="1" lang="en-US" sz="2000" spc="-1" strike="noStrike">
                <a:solidFill>
                  <a:srgbClr val="000000"/>
                </a:solidFill>
                <a:latin typeface="Arial"/>
                <a:ea typeface="Arial"/>
              </a:rPr>
              <a:t>Inference results in interpreting properties (e.g., significance) of the data generating process from the parameters of the model (e.g. correlation).</a:t>
            </a:r>
            <a:endParaRPr b="0" lang="en-US" sz="2000" spc="-1" strike="noStrike">
              <a:latin typeface="Arial"/>
            </a:endParaRPr>
          </a:p>
        </p:txBody>
      </p:sp>
      <p:pic>
        <p:nvPicPr>
          <p:cNvPr id="769" name="Google Shape;1198;p104" descr="What is Linear Regression?"/>
          <p:cNvPicPr/>
          <p:nvPr/>
        </p:nvPicPr>
        <p:blipFill>
          <a:blip r:embed="rId1"/>
          <a:stretch/>
        </p:blipFill>
        <p:spPr>
          <a:xfrm>
            <a:off x="7390440" y="1122840"/>
            <a:ext cx="4608360" cy="3551040"/>
          </a:xfrm>
          <a:prstGeom prst="rect">
            <a:avLst/>
          </a:prstGeom>
          <a:ln w="0">
            <a:noFill/>
          </a:ln>
        </p:spPr>
      </p:pic>
      <p:sp>
        <p:nvSpPr>
          <p:cNvPr id="770" name="PlaceHolder 3"/>
          <p:cNvSpPr>
            <a:spLocks noGrp="1"/>
          </p:cNvSpPr>
          <p:nvPr>
            <p:ph type="sldNum" idx="101"/>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F8C5319A-F123-4120-94DA-89DFB4F31DE2}"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803" dur="indefinite" restart="never" nodeType="tmRoot">
          <p:childTnLst>
            <p:seq>
              <p:cTn id="1804" dur="indefinite" nodeType="mainSeq">
                <p:childTnLst>
                  <p:par>
                    <p:cTn id="1805" fill="hold">
                      <p:stCondLst>
                        <p:cond delay="indefinite"/>
                      </p:stCondLst>
                      <p:childTnLst>
                        <p:par>
                          <p:cTn id="1806" fill="hold">
                            <p:stCondLst>
                              <p:cond delay="0"/>
                            </p:stCondLst>
                            <p:childTnLst>
                              <p:par>
                                <p:cTn id="1807" nodeType="clickEffect" fill="hold" presetClass="entr" presetID="1">
                                  <p:stCondLst>
                                    <p:cond delay="0"/>
                                  </p:stCondLst>
                                  <p:childTnLst>
                                    <p:set>
                                      <p:cBhvr>
                                        <p:cTn id="1808" dur="1" fill="hold">
                                          <p:stCondLst>
                                            <p:cond delay="0"/>
                                          </p:stCondLst>
                                        </p:cTn>
                                        <p:tgtEl>
                                          <p:spTgt spid="768">
                                            <p:txEl>
                                              <p:pRg st="0" end="0"/>
                                            </p:txEl>
                                          </p:spTgt>
                                        </p:tgtEl>
                                        <p:attrNameLst>
                                          <p:attrName>style.visibility</p:attrName>
                                        </p:attrNameLst>
                                      </p:cBhvr>
                                      <p:to>
                                        <p:strVal val="visible"/>
                                      </p:to>
                                    </p:set>
                                  </p:childTnLst>
                                </p:cTn>
                              </p:par>
                            </p:childTnLst>
                          </p:cTn>
                        </p:par>
                      </p:childTnLst>
                    </p:cTn>
                  </p:par>
                  <p:par>
                    <p:cTn id="1809" fill="hold">
                      <p:stCondLst>
                        <p:cond delay="indefinite"/>
                      </p:stCondLst>
                      <p:childTnLst>
                        <p:par>
                          <p:cTn id="1810" fill="hold">
                            <p:stCondLst>
                              <p:cond delay="0"/>
                            </p:stCondLst>
                            <p:childTnLst>
                              <p:par>
                                <p:cTn id="1811" nodeType="clickEffect" fill="hold" presetClass="entr" presetID="1">
                                  <p:stCondLst>
                                    <p:cond delay="0"/>
                                  </p:stCondLst>
                                  <p:childTnLst>
                                    <p:set>
                                      <p:cBhvr>
                                        <p:cTn id="1812" dur="1" fill="hold">
                                          <p:stCondLst>
                                            <p:cond delay="0"/>
                                          </p:stCondLst>
                                        </p:cTn>
                                        <p:tgtEl>
                                          <p:spTgt spid="768">
                                            <p:txEl>
                                              <p:pRg st="1" end="1"/>
                                            </p:txEl>
                                          </p:spTgt>
                                        </p:tgtEl>
                                        <p:attrNameLst>
                                          <p:attrName>style.visibility</p:attrName>
                                        </p:attrNameLst>
                                      </p:cBhvr>
                                      <p:to>
                                        <p:strVal val="visible"/>
                                      </p:to>
                                    </p:set>
                                  </p:childTnLst>
                                </p:cTn>
                              </p:par>
                            </p:childTnLst>
                          </p:cTn>
                        </p:par>
                      </p:childTnLst>
                    </p:cTn>
                  </p:par>
                  <p:par>
                    <p:cTn id="1813" fill="hold">
                      <p:stCondLst>
                        <p:cond delay="indefinite"/>
                      </p:stCondLst>
                      <p:childTnLst>
                        <p:par>
                          <p:cTn id="1814" fill="hold">
                            <p:stCondLst>
                              <p:cond delay="0"/>
                            </p:stCondLst>
                            <p:childTnLst>
                              <p:par>
                                <p:cTn id="1815" nodeType="clickEffect" fill="hold" presetClass="entr" presetID="1">
                                  <p:stCondLst>
                                    <p:cond delay="0"/>
                                  </p:stCondLst>
                                  <p:childTnLst>
                                    <p:set>
                                      <p:cBhvr>
                                        <p:cTn id="1816" dur="1" fill="hold">
                                          <p:stCondLst>
                                            <p:cond delay="0"/>
                                          </p:stCondLst>
                                        </p:cTn>
                                        <p:tgtEl>
                                          <p:spTgt spid="768">
                                            <p:txEl>
                                              <p:pRg st="2" end="2"/>
                                            </p:txEl>
                                          </p:spTgt>
                                        </p:tgtEl>
                                        <p:attrNameLst>
                                          <p:attrName>style.visibility</p:attrName>
                                        </p:attrNameLst>
                                      </p:cBhvr>
                                      <p:to>
                                        <p:strVal val="visible"/>
                                      </p:to>
                                    </p:set>
                                  </p:childTnLst>
                                </p:cTn>
                              </p:par>
                            </p:childTnLst>
                          </p:cTn>
                        </p:par>
                      </p:childTnLst>
                    </p:cTn>
                  </p:par>
                  <p:par>
                    <p:cTn id="1817" fill="hold">
                      <p:stCondLst>
                        <p:cond delay="indefinite"/>
                      </p:stCondLst>
                      <p:childTnLst>
                        <p:par>
                          <p:cTn id="1818" fill="hold">
                            <p:stCondLst>
                              <p:cond delay="0"/>
                            </p:stCondLst>
                            <p:childTnLst>
                              <p:par>
                                <p:cTn id="1819" nodeType="clickEffect" fill="hold" presetClass="entr" presetID="1">
                                  <p:stCondLst>
                                    <p:cond delay="0"/>
                                  </p:stCondLst>
                                  <p:childTnLst>
                                    <p:set>
                                      <p:cBhvr>
                                        <p:cTn id="1820" dur="1" fill="hold">
                                          <p:stCondLst>
                                            <p:cond delay="0"/>
                                          </p:stCondLst>
                                        </p:cTn>
                                        <p:tgtEl>
                                          <p:spTgt spid="768">
                                            <p:txEl>
                                              <p:pRg st="3" end="3"/>
                                            </p:txEl>
                                          </p:spTgt>
                                        </p:tgtEl>
                                        <p:attrNameLst>
                                          <p:attrName>style.visibility</p:attrName>
                                        </p:attrNameLst>
                                      </p:cBhvr>
                                      <p:to>
                                        <p:strVal val="visible"/>
                                      </p:to>
                                    </p:set>
                                  </p:childTnLst>
                                </p:cTn>
                              </p:par>
                            </p:childTnLst>
                          </p:cTn>
                        </p:par>
                      </p:childTnLst>
                    </p:cTn>
                  </p:par>
                  <p:par>
                    <p:cTn id="1821" fill="hold">
                      <p:stCondLst>
                        <p:cond delay="indefinite"/>
                      </p:stCondLst>
                      <p:childTnLst>
                        <p:par>
                          <p:cTn id="1822" fill="hold">
                            <p:stCondLst>
                              <p:cond delay="0"/>
                            </p:stCondLst>
                            <p:childTnLst>
                              <p:par>
                                <p:cTn id="1823" nodeType="clickEffect" fill="hold" presetClass="entr" presetID="1">
                                  <p:stCondLst>
                                    <p:cond delay="0"/>
                                  </p:stCondLst>
                                  <p:childTnLst>
                                    <p:set>
                                      <p:cBhvr>
                                        <p:cTn id="1824" dur="1" fill="hold">
                                          <p:stCondLst>
                                            <p:cond delay="0"/>
                                          </p:stCondLst>
                                        </p:cTn>
                                        <p:tgtEl>
                                          <p:spTgt spid="768">
                                            <p:txEl>
                                              <p:pRg st="4" end="4"/>
                                            </p:txEl>
                                          </p:spTgt>
                                        </p:tgtEl>
                                        <p:attrNameLst>
                                          <p:attrName>style.visibility</p:attrName>
                                        </p:attrNameLst>
                                      </p:cBhvr>
                                      <p:to>
                                        <p:strVal val="visible"/>
                                      </p:to>
                                    </p:set>
                                  </p:childTnLst>
                                </p:cTn>
                              </p:par>
                            </p:childTnLst>
                          </p:cTn>
                        </p:par>
                      </p:childTnLst>
                    </p:cTn>
                  </p:par>
                  <p:par>
                    <p:cTn id="1825" fill="hold">
                      <p:stCondLst>
                        <p:cond delay="indefinite"/>
                      </p:stCondLst>
                      <p:childTnLst>
                        <p:par>
                          <p:cTn id="1826" fill="hold">
                            <p:stCondLst>
                              <p:cond delay="0"/>
                            </p:stCondLst>
                            <p:childTnLst>
                              <p:par>
                                <p:cTn id="1827" nodeType="clickEffect" fill="hold" presetClass="entr" presetID="1">
                                  <p:stCondLst>
                                    <p:cond delay="0"/>
                                  </p:stCondLst>
                                  <p:childTnLst>
                                    <p:set>
                                      <p:cBhvr>
                                        <p:cTn id="1828" dur="1" fill="hold">
                                          <p:stCondLst>
                                            <p:cond delay="0"/>
                                          </p:stCondLst>
                                        </p:cTn>
                                        <p:tgtEl>
                                          <p:spTgt spid="768">
                                            <p:txEl>
                                              <p:pRg st="5" end="5"/>
                                            </p:txEl>
                                          </p:spTgt>
                                        </p:tgtEl>
                                        <p:attrNameLst>
                                          <p:attrName>style.visibility</p:attrName>
                                        </p:attrNameLst>
                                      </p:cBhvr>
                                      <p:to>
                                        <p:strVal val="visible"/>
                                      </p:to>
                                    </p:set>
                                  </p:childTnLst>
                                </p:cTn>
                              </p:par>
                            </p:childTnLst>
                          </p:cTn>
                        </p:par>
                      </p:childTnLst>
                    </p:cTn>
                  </p:par>
                  <p:par>
                    <p:cTn id="1829" fill="hold">
                      <p:stCondLst>
                        <p:cond delay="indefinite"/>
                      </p:stCondLst>
                      <p:childTnLst>
                        <p:par>
                          <p:cTn id="1830" fill="hold">
                            <p:stCondLst>
                              <p:cond delay="0"/>
                            </p:stCondLst>
                            <p:childTnLst>
                              <p:par>
                                <p:cTn id="1831" nodeType="clickEffect" fill="hold" presetClass="entr" presetID="1">
                                  <p:stCondLst>
                                    <p:cond delay="0"/>
                                  </p:stCondLst>
                                  <p:childTnLst>
                                    <p:set>
                                      <p:cBhvr>
                                        <p:cTn id="1832" dur="1" fill="hold">
                                          <p:stCondLst>
                                            <p:cond delay="0"/>
                                          </p:stCondLst>
                                        </p:cTn>
                                        <p:tgtEl>
                                          <p:spTgt spid="768">
                                            <p:txEl>
                                              <p:pRg st="6" end="6"/>
                                            </p:txEl>
                                          </p:spTgt>
                                        </p:tgtEl>
                                        <p:attrNameLst>
                                          <p:attrName>style.visibility</p:attrName>
                                        </p:attrNameLst>
                                      </p:cBhvr>
                                      <p:to>
                                        <p:strVal val="visible"/>
                                      </p:to>
                                    </p:set>
                                  </p:childTnLst>
                                </p:cTn>
                              </p:par>
                            </p:childTnLst>
                          </p:cTn>
                        </p:par>
                      </p:childTnLst>
                    </p:cTn>
                  </p:par>
                  <p:par>
                    <p:cTn id="1833" fill="hold">
                      <p:stCondLst>
                        <p:cond delay="indefinite"/>
                      </p:stCondLst>
                      <p:childTnLst>
                        <p:par>
                          <p:cTn id="1834" fill="hold">
                            <p:stCondLst>
                              <p:cond delay="0"/>
                            </p:stCondLst>
                            <p:childTnLst>
                              <p:par>
                                <p:cTn id="1835" nodeType="clickEffect" fill="hold" presetClass="entr" presetID="1">
                                  <p:stCondLst>
                                    <p:cond delay="0"/>
                                  </p:stCondLst>
                                  <p:childTnLst>
                                    <p:set>
                                      <p:cBhvr>
                                        <p:cTn id="1836" dur="1" fill="hold">
                                          <p:stCondLst>
                                            <p:cond delay="0"/>
                                          </p:stCondLst>
                                        </p:cTn>
                                        <p:tgtEl>
                                          <p:spTgt spid="768">
                                            <p:txEl>
                                              <p:pRg st="7" end="7"/>
                                            </p:txEl>
                                          </p:spTgt>
                                        </p:tgtEl>
                                        <p:attrNameLst>
                                          <p:attrName>style.visibility</p:attrName>
                                        </p:attrNameLst>
                                      </p:cBhvr>
                                      <p:to>
                                        <p:strVal val="visible"/>
                                      </p:to>
                                    </p:set>
                                  </p:childTnLst>
                                </p:cTn>
                              </p:par>
                            </p:childTnLst>
                          </p:cTn>
                        </p:par>
                      </p:childTnLst>
                    </p:cTn>
                  </p:par>
                  <p:par>
                    <p:cTn id="1837" fill="hold">
                      <p:stCondLst>
                        <p:cond delay="indefinite"/>
                      </p:stCondLst>
                      <p:childTnLst>
                        <p:par>
                          <p:cTn id="1838" fill="hold">
                            <p:stCondLst>
                              <p:cond delay="0"/>
                            </p:stCondLst>
                            <p:childTnLst>
                              <p:par>
                                <p:cTn id="1839" nodeType="clickEffect" fill="hold" presetClass="entr" presetID="1">
                                  <p:stCondLst>
                                    <p:cond delay="0"/>
                                  </p:stCondLst>
                                  <p:childTnLst>
                                    <p:set>
                                      <p:cBhvr>
                                        <p:cTn id="1840" dur="1" fill="hold">
                                          <p:stCondLst>
                                            <p:cond delay="0"/>
                                          </p:stCondLst>
                                        </p:cTn>
                                        <p:tgtEl>
                                          <p:spTgt spid="768">
                                            <p:txEl>
                                              <p:pRg st="8" end="8"/>
                                            </p:txEl>
                                          </p:spTgt>
                                        </p:tgtEl>
                                        <p:attrNameLst>
                                          <p:attrName>style.visibility</p:attrName>
                                        </p:attrNameLst>
                                      </p:cBhvr>
                                      <p:to>
                                        <p:strVal val="visible"/>
                                      </p:to>
                                    </p:set>
                                  </p:childTnLst>
                                </p:cTn>
                              </p:par>
                            </p:childTnLst>
                          </p:cTn>
                        </p:par>
                      </p:childTnLst>
                    </p:cTn>
                  </p:par>
                  <p:par>
                    <p:cTn id="1841" fill="hold">
                      <p:stCondLst>
                        <p:cond delay="indefinite"/>
                      </p:stCondLst>
                      <p:childTnLst>
                        <p:par>
                          <p:cTn id="1842" fill="hold">
                            <p:stCondLst>
                              <p:cond delay="0"/>
                            </p:stCondLst>
                            <p:childTnLst>
                              <p:par>
                                <p:cTn id="1843" nodeType="clickEffect" fill="hold" presetClass="entr" presetID="1">
                                  <p:stCondLst>
                                    <p:cond delay="0"/>
                                  </p:stCondLst>
                                  <p:childTnLst>
                                    <p:set>
                                      <p:cBhvr>
                                        <p:cTn id="1844" dur="1" fill="hold">
                                          <p:stCondLst>
                                            <p:cond delay="0"/>
                                          </p:stCondLst>
                                        </p:cTn>
                                        <p:tgtEl>
                                          <p:spTgt spid="768">
                                            <p:txEl>
                                              <p:pRg st="9" end="9"/>
                                            </p:txEl>
                                          </p:spTgt>
                                        </p:tgtEl>
                                        <p:attrNameLst>
                                          <p:attrName>style.visibility</p:attrName>
                                        </p:attrNameLst>
                                      </p:cBhvr>
                                      <p:to>
                                        <p:strVal val="visible"/>
                                      </p:to>
                                    </p:set>
                                  </p:childTnLst>
                                </p:cTn>
                              </p:par>
                            </p:childTnLst>
                          </p:cTn>
                        </p:par>
                      </p:childTnLst>
                    </p:cTn>
                  </p:par>
                  <p:par>
                    <p:cTn id="1845" fill="hold">
                      <p:stCondLst>
                        <p:cond delay="indefinite"/>
                      </p:stCondLst>
                      <p:childTnLst>
                        <p:par>
                          <p:cTn id="1846" fill="hold">
                            <p:stCondLst>
                              <p:cond delay="0"/>
                            </p:stCondLst>
                            <p:childTnLst>
                              <p:par>
                                <p:cTn id="1847" nodeType="clickEffect" fill="hold" presetClass="entr" presetID="1">
                                  <p:stCondLst>
                                    <p:cond delay="0"/>
                                  </p:stCondLst>
                                  <p:childTnLst>
                                    <p:set>
                                      <p:cBhvr>
                                        <p:cTn id="1848" dur="1" fill="hold">
                                          <p:stCondLst>
                                            <p:cond delay="0"/>
                                          </p:stCondLst>
                                        </p:cTn>
                                        <p:tgtEl>
                                          <p:spTgt spid="7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PREDICTION MODEL: REGRESSION</a:t>
            </a:r>
            <a:endParaRPr b="0" lang="en-US" sz="3600" spc="-1" strike="noStrike">
              <a:latin typeface="Arial"/>
            </a:endParaRPr>
          </a:p>
        </p:txBody>
      </p:sp>
      <p:sp>
        <p:nvSpPr>
          <p:cNvPr id="772" name="PlaceHolder 2"/>
          <p:cNvSpPr>
            <a:spLocks noGrp="1"/>
          </p:cNvSpPr>
          <p:nvPr>
            <p:ph/>
          </p:nvPr>
        </p:nvSpPr>
        <p:spPr>
          <a:xfrm>
            <a:off x="609480" y="1752480"/>
            <a:ext cx="6070320" cy="4372920"/>
          </a:xfrm>
          <a:prstGeom prst="rect">
            <a:avLst/>
          </a:prstGeom>
          <a:noFill/>
          <a:ln w="0">
            <a:noFill/>
          </a:ln>
        </p:spPr>
        <p:txBody>
          <a:bodyPr lIns="90000" rIns="90000" tIns="45000" bIns="45000" anchor="t">
            <a:normAutofit fontScale="79000"/>
          </a:bodyPr>
          <a:p>
            <a:pPr>
              <a:lnSpc>
                <a:spcPct val="100000"/>
              </a:lnSpc>
              <a:buNone/>
              <a:tabLst>
                <a:tab algn="l" pos="0"/>
              </a:tabLst>
            </a:pPr>
            <a:r>
              <a:rPr b="1" lang="en-US" sz="2000" spc="-1" strike="noStrike">
                <a:solidFill>
                  <a:srgbClr val="000000"/>
                </a:solidFill>
                <a:latin typeface="Arial"/>
                <a:ea typeface="Arial"/>
              </a:rPr>
              <a:t>Regression models attempt to predict the most likely quantitative value associated to an observation (set of input features).</a:t>
            </a:r>
            <a:endParaRPr b="0" lang="en-US" sz="2000" spc="-1" strike="noStrike">
              <a:latin typeface="Arial"/>
            </a:endParaRPr>
          </a:p>
          <a:p>
            <a:pPr>
              <a:lnSpc>
                <a:spcPct val="100000"/>
              </a:lnSpc>
              <a:spcBef>
                <a:spcPts val="941"/>
              </a:spcBef>
              <a:buNone/>
              <a:tabLst>
                <a:tab algn="l" pos="0"/>
              </a:tabLst>
            </a:pP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A regressor is a function </a:t>
            </a:r>
            <a:r>
              <a:rPr b="1" lang="en-US" sz="2000" spc="-1" strike="noStrike" u="sng">
                <a:solidFill>
                  <a:srgbClr val="d1282e"/>
                </a:solidFill>
                <a:uFillTx/>
                <a:latin typeface="Arial"/>
                <a:ea typeface="Arial"/>
              </a:rPr>
              <a:t>F</a:t>
            </a:r>
            <a:r>
              <a:rPr b="1" lang="en-US" sz="2000" spc="-1" strike="noStrike">
                <a:solidFill>
                  <a:srgbClr val="000000"/>
                </a:solidFill>
                <a:latin typeface="Arial"/>
                <a:ea typeface="Arial"/>
              </a:rPr>
              <a:t>: X→R that predicts the value y∈R of an observation x∈X.</a:t>
            </a:r>
            <a:endParaRPr b="0" lang="en-US" sz="2000" spc="-1" strike="noStrike">
              <a:latin typeface="Arial"/>
            </a:endParaRPr>
          </a:p>
          <a:p>
            <a:pPr>
              <a:lnSpc>
                <a:spcPct val="100000"/>
              </a:lnSpc>
              <a:spcBef>
                <a:spcPts val="941"/>
              </a:spcBef>
              <a:buNone/>
              <a:tabLst>
                <a:tab algn="l" pos="0"/>
              </a:tabLst>
            </a:pP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Example: Given the heights of a child’s parents, </a:t>
            </a:r>
            <a:br/>
            <a:r>
              <a:rPr b="1" lang="en-US" sz="2000" spc="-1" strike="noStrike">
                <a:solidFill>
                  <a:srgbClr val="000000"/>
                </a:solidFill>
                <a:latin typeface="Arial"/>
                <a:ea typeface="Arial"/>
              </a:rPr>
              <a:t>what is the height of their child?</a:t>
            </a:r>
            <a:endParaRPr b="0" lang="en-US" sz="2000" spc="-1" strike="noStrike">
              <a:latin typeface="Arial"/>
            </a:endParaRPr>
          </a:p>
          <a:p>
            <a:pPr lvl="1" marL="457200" indent="-182880">
              <a:lnSpc>
                <a:spcPct val="100000"/>
              </a:lnSpc>
              <a:spcBef>
                <a:spcPts val="941"/>
              </a:spcBef>
              <a:buClr>
                <a:srgbClr val="d1282e"/>
              </a:buClr>
              <a:buFont typeface="Arial"/>
              <a:buChar char="•"/>
              <a:tabLst>
                <a:tab algn="l" pos="0"/>
              </a:tabLst>
            </a:pPr>
            <a:r>
              <a:rPr b="0" lang="en-US" sz="2000" spc="-1" strike="noStrike">
                <a:solidFill>
                  <a:srgbClr val="000000"/>
                </a:solidFill>
                <a:latin typeface="Arial"/>
                <a:ea typeface="Arial"/>
              </a:rPr>
              <a:t>X = (father_height, mother_height) ∈ R</a:t>
            </a:r>
            <a:r>
              <a:rPr b="0" lang="en-US" sz="2000" spc="-1" strike="noStrike" baseline="30000">
                <a:solidFill>
                  <a:srgbClr val="000000"/>
                </a:solidFill>
                <a:latin typeface="Arial"/>
                <a:ea typeface="Arial"/>
              </a:rPr>
              <a:t>2</a:t>
            </a:r>
            <a:endParaRPr b="0" lang="en-US" sz="2000" spc="-1" strike="noStrike">
              <a:latin typeface="Arial"/>
            </a:endParaRPr>
          </a:p>
          <a:p>
            <a:pPr lvl="1" marL="457200" indent="-182880">
              <a:lnSpc>
                <a:spcPct val="100000"/>
              </a:lnSpc>
              <a:spcBef>
                <a:spcPts val="340"/>
              </a:spcBef>
              <a:buClr>
                <a:srgbClr val="d1282e"/>
              </a:buClr>
              <a:buFont typeface="Arial"/>
              <a:buChar char="•"/>
              <a:tabLst>
                <a:tab algn="l" pos="0"/>
              </a:tabLst>
            </a:pPr>
            <a:r>
              <a:rPr b="0" lang="en-US" sz="2000" spc="-1" strike="noStrike">
                <a:solidFill>
                  <a:srgbClr val="000000"/>
                </a:solidFill>
                <a:latin typeface="Arial"/>
                <a:ea typeface="Arial"/>
              </a:rPr>
              <a:t>Y = child_height ∈ R</a:t>
            </a:r>
            <a:endParaRPr b="0" lang="en-US" sz="2000" spc="-1" strike="noStrike">
              <a:latin typeface="Arial"/>
            </a:endParaRPr>
          </a:p>
          <a:p>
            <a:pPr lvl="1" marL="457200" indent="-182880">
              <a:lnSpc>
                <a:spcPct val="100000"/>
              </a:lnSpc>
              <a:spcBef>
                <a:spcPts val="340"/>
              </a:spcBef>
              <a:buClr>
                <a:srgbClr val="d1282e"/>
              </a:buClr>
              <a:buFont typeface="Arial"/>
              <a:buChar char="•"/>
              <a:tabLst>
                <a:tab algn="l" pos="0"/>
              </a:tabLst>
            </a:pPr>
            <a:r>
              <a:rPr b="1" lang="en-US" sz="2000" spc="-1" strike="noStrike" u="sng">
                <a:solidFill>
                  <a:srgbClr val="d1282e"/>
                </a:solidFill>
                <a:uFillTx/>
                <a:latin typeface="Arial"/>
                <a:ea typeface="Arial"/>
              </a:rPr>
              <a:t>F</a:t>
            </a:r>
            <a:r>
              <a:rPr b="0" lang="en-US" sz="2000" spc="-1" strike="noStrike">
                <a:solidFill>
                  <a:srgbClr val="000000"/>
                </a:solidFill>
                <a:latin typeface="Arial"/>
                <a:ea typeface="Arial"/>
              </a:rPr>
              <a:t> predicts child heights.</a:t>
            </a:r>
            <a:endParaRPr b="0" lang="en-US" sz="2000" spc="-1" strike="noStrike">
              <a:latin typeface="Arial"/>
            </a:endParaRPr>
          </a:p>
          <a:p>
            <a:pPr>
              <a:lnSpc>
                <a:spcPct val="100000"/>
              </a:lnSpc>
              <a:spcBef>
                <a:spcPts val="340"/>
              </a:spcBef>
              <a:buNone/>
              <a:tabLst>
                <a:tab algn="l" pos="0"/>
              </a:tabLst>
            </a:pP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Regression results in having a model that we can use to predict a numerical value for data that we have not see yet.</a:t>
            </a:r>
            <a:endParaRPr b="0" lang="en-US" sz="2000" spc="-1" strike="noStrike">
              <a:latin typeface="Arial"/>
            </a:endParaRPr>
          </a:p>
        </p:txBody>
      </p:sp>
      <p:sp>
        <p:nvSpPr>
          <p:cNvPr id="773" name="Google Shape;1206;p105"/>
          <p:cNvSpPr/>
          <p:nvPr/>
        </p:nvSpPr>
        <p:spPr>
          <a:xfrm>
            <a:off x="6800400" y="1890720"/>
            <a:ext cx="4992480" cy="3541320"/>
          </a:xfrm>
          <a:prstGeom prst="roundRect">
            <a:avLst>
              <a:gd name="adj" fmla="val 8594"/>
            </a:avLst>
          </a:prstGeom>
          <a:blipFill rotWithShape="0">
            <a:blip r:embed="rId1"/>
            <a:srcRect/>
            <a:stretch/>
          </a:blipFill>
          <a:ln w="0">
            <a:noFill/>
          </a:ln>
        </p:spPr>
        <p:style>
          <a:lnRef idx="0"/>
          <a:fillRef idx="0"/>
          <a:effectRef idx="0"/>
          <a:fontRef idx="minor"/>
        </p:style>
      </p:sp>
      <p:sp>
        <p:nvSpPr>
          <p:cNvPr id="774" name="PlaceHolder 3"/>
          <p:cNvSpPr>
            <a:spLocks noGrp="1"/>
          </p:cNvSpPr>
          <p:nvPr>
            <p:ph type="sldNum" idx="102"/>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3971BCBC-6A4E-4649-911C-F4A840764203}"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849" dur="indefinite" restart="never" nodeType="tmRoot">
          <p:childTnLst>
            <p:seq>
              <p:cTn id="1850" dur="indefinite" nodeType="mainSeq">
                <p:childTnLst>
                  <p:par>
                    <p:cTn id="1851" fill="hold">
                      <p:stCondLst>
                        <p:cond delay="indefinite"/>
                      </p:stCondLst>
                      <p:childTnLst>
                        <p:par>
                          <p:cTn id="1852" fill="hold">
                            <p:stCondLst>
                              <p:cond delay="0"/>
                            </p:stCondLst>
                            <p:childTnLst>
                              <p:par>
                                <p:cTn id="1853" nodeType="clickEffect" fill="hold" presetClass="entr" presetID="1">
                                  <p:stCondLst>
                                    <p:cond delay="0"/>
                                  </p:stCondLst>
                                  <p:childTnLst>
                                    <p:set>
                                      <p:cBhvr>
                                        <p:cTn id="1854" dur="1" fill="hold">
                                          <p:stCondLst>
                                            <p:cond delay="0"/>
                                          </p:stCondLst>
                                        </p:cTn>
                                        <p:tgtEl>
                                          <p:spTgt spid="772">
                                            <p:txEl>
                                              <p:pRg st="0" end="0"/>
                                            </p:txEl>
                                          </p:spTgt>
                                        </p:tgtEl>
                                        <p:attrNameLst>
                                          <p:attrName>style.visibility</p:attrName>
                                        </p:attrNameLst>
                                      </p:cBhvr>
                                      <p:to>
                                        <p:strVal val="visible"/>
                                      </p:to>
                                    </p:set>
                                  </p:childTnLst>
                                </p:cTn>
                              </p:par>
                            </p:childTnLst>
                          </p:cTn>
                        </p:par>
                      </p:childTnLst>
                    </p:cTn>
                  </p:par>
                  <p:par>
                    <p:cTn id="1855" fill="hold">
                      <p:stCondLst>
                        <p:cond delay="indefinite"/>
                      </p:stCondLst>
                      <p:childTnLst>
                        <p:par>
                          <p:cTn id="1856" fill="hold">
                            <p:stCondLst>
                              <p:cond delay="0"/>
                            </p:stCondLst>
                            <p:childTnLst>
                              <p:par>
                                <p:cTn id="1857" nodeType="clickEffect" fill="hold" presetClass="entr" presetID="1">
                                  <p:stCondLst>
                                    <p:cond delay="0"/>
                                  </p:stCondLst>
                                  <p:childTnLst>
                                    <p:set>
                                      <p:cBhvr>
                                        <p:cTn id="1858" dur="1" fill="hold">
                                          <p:stCondLst>
                                            <p:cond delay="0"/>
                                          </p:stCondLst>
                                        </p:cTn>
                                        <p:tgtEl>
                                          <p:spTgt spid="772">
                                            <p:txEl>
                                              <p:pRg st="1" end="1"/>
                                            </p:txEl>
                                          </p:spTgt>
                                        </p:tgtEl>
                                        <p:attrNameLst>
                                          <p:attrName>style.visibility</p:attrName>
                                        </p:attrNameLst>
                                      </p:cBhvr>
                                      <p:to>
                                        <p:strVal val="visible"/>
                                      </p:to>
                                    </p:set>
                                  </p:childTnLst>
                                </p:cTn>
                              </p:par>
                            </p:childTnLst>
                          </p:cTn>
                        </p:par>
                      </p:childTnLst>
                    </p:cTn>
                  </p:par>
                  <p:par>
                    <p:cTn id="1859" fill="hold">
                      <p:stCondLst>
                        <p:cond delay="indefinite"/>
                      </p:stCondLst>
                      <p:childTnLst>
                        <p:par>
                          <p:cTn id="1860" fill="hold">
                            <p:stCondLst>
                              <p:cond delay="0"/>
                            </p:stCondLst>
                            <p:childTnLst>
                              <p:par>
                                <p:cTn id="1861" nodeType="clickEffect" fill="hold" presetClass="entr" presetID="1">
                                  <p:stCondLst>
                                    <p:cond delay="0"/>
                                  </p:stCondLst>
                                  <p:childTnLst>
                                    <p:set>
                                      <p:cBhvr>
                                        <p:cTn id="1862" dur="1" fill="hold">
                                          <p:stCondLst>
                                            <p:cond delay="0"/>
                                          </p:stCondLst>
                                        </p:cTn>
                                        <p:tgtEl>
                                          <p:spTgt spid="772">
                                            <p:txEl>
                                              <p:pRg st="2" end="2"/>
                                            </p:txEl>
                                          </p:spTgt>
                                        </p:tgtEl>
                                        <p:attrNameLst>
                                          <p:attrName>style.visibility</p:attrName>
                                        </p:attrNameLst>
                                      </p:cBhvr>
                                      <p:to>
                                        <p:strVal val="visible"/>
                                      </p:to>
                                    </p:set>
                                  </p:childTnLst>
                                </p:cTn>
                              </p:par>
                            </p:childTnLst>
                          </p:cTn>
                        </p:par>
                      </p:childTnLst>
                    </p:cTn>
                  </p:par>
                  <p:par>
                    <p:cTn id="1863" fill="hold">
                      <p:stCondLst>
                        <p:cond delay="indefinite"/>
                      </p:stCondLst>
                      <p:childTnLst>
                        <p:par>
                          <p:cTn id="1864" fill="hold">
                            <p:stCondLst>
                              <p:cond delay="0"/>
                            </p:stCondLst>
                            <p:childTnLst>
                              <p:par>
                                <p:cTn id="1865" nodeType="clickEffect" fill="hold" presetClass="entr" presetID="1">
                                  <p:stCondLst>
                                    <p:cond delay="0"/>
                                  </p:stCondLst>
                                  <p:childTnLst>
                                    <p:set>
                                      <p:cBhvr>
                                        <p:cTn id="1866" dur="1" fill="hold">
                                          <p:stCondLst>
                                            <p:cond delay="0"/>
                                          </p:stCondLst>
                                        </p:cTn>
                                        <p:tgtEl>
                                          <p:spTgt spid="772">
                                            <p:txEl>
                                              <p:pRg st="3" end="3"/>
                                            </p:txEl>
                                          </p:spTgt>
                                        </p:tgtEl>
                                        <p:attrNameLst>
                                          <p:attrName>style.visibility</p:attrName>
                                        </p:attrNameLst>
                                      </p:cBhvr>
                                      <p:to>
                                        <p:strVal val="visible"/>
                                      </p:to>
                                    </p:set>
                                  </p:childTnLst>
                                </p:cTn>
                              </p:par>
                            </p:childTnLst>
                          </p:cTn>
                        </p:par>
                      </p:childTnLst>
                    </p:cTn>
                  </p:par>
                  <p:par>
                    <p:cTn id="1867" fill="hold">
                      <p:stCondLst>
                        <p:cond delay="indefinite"/>
                      </p:stCondLst>
                      <p:childTnLst>
                        <p:par>
                          <p:cTn id="1868" fill="hold">
                            <p:stCondLst>
                              <p:cond delay="0"/>
                            </p:stCondLst>
                            <p:childTnLst>
                              <p:par>
                                <p:cTn id="1869" nodeType="clickEffect" fill="hold" presetClass="entr" presetID="1">
                                  <p:stCondLst>
                                    <p:cond delay="0"/>
                                  </p:stCondLst>
                                  <p:childTnLst>
                                    <p:set>
                                      <p:cBhvr>
                                        <p:cTn id="1870" dur="1" fill="hold">
                                          <p:stCondLst>
                                            <p:cond delay="0"/>
                                          </p:stCondLst>
                                        </p:cTn>
                                        <p:tgtEl>
                                          <p:spTgt spid="772">
                                            <p:txEl>
                                              <p:pRg st="4" end="4"/>
                                            </p:txEl>
                                          </p:spTgt>
                                        </p:tgtEl>
                                        <p:attrNameLst>
                                          <p:attrName>style.visibility</p:attrName>
                                        </p:attrNameLst>
                                      </p:cBhvr>
                                      <p:to>
                                        <p:strVal val="visible"/>
                                      </p:to>
                                    </p:set>
                                  </p:childTnLst>
                                </p:cTn>
                              </p:par>
                            </p:childTnLst>
                          </p:cTn>
                        </p:par>
                      </p:childTnLst>
                    </p:cTn>
                  </p:par>
                  <p:par>
                    <p:cTn id="1871" fill="hold">
                      <p:stCondLst>
                        <p:cond delay="indefinite"/>
                      </p:stCondLst>
                      <p:childTnLst>
                        <p:par>
                          <p:cTn id="1872" fill="hold">
                            <p:stCondLst>
                              <p:cond delay="0"/>
                            </p:stCondLst>
                            <p:childTnLst>
                              <p:par>
                                <p:cTn id="1873" nodeType="clickEffect" fill="hold" presetClass="entr" presetID="1">
                                  <p:stCondLst>
                                    <p:cond delay="0"/>
                                  </p:stCondLst>
                                  <p:childTnLst>
                                    <p:set>
                                      <p:cBhvr>
                                        <p:cTn id="1874" dur="1" fill="hold">
                                          <p:stCondLst>
                                            <p:cond delay="0"/>
                                          </p:stCondLst>
                                        </p:cTn>
                                        <p:tgtEl>
                                          <p:spTgt spid="772">
                                            <p:txEl>
                                              <p:pRg st="5" end="5"/>
                                            </p:txEl>
                                          </p:spTgt>
                                        </p:tgtEl>
                                        <p:attrNameLst>
                                          <p:attrName>style.visibility</p:attrName>
                                        </p:attrNameLst>
                                      </p:cBhvr>
                                      <p:to>
                                        <p:strVal val="visible"/>
                                      </p:to>
                                    </p:set>
                                  </p:childTnLst>
                                </p:cTn>
                              </p:par>
                            </p:childTnLst>
                          </p:cTn>
                        </p:par>
                      </p:childTnLst>
                    </p:cTn>
                  </p:par>
                  <p:par>
                    <p:cTn id="1875" fill="hold">
                      <p:stCondLst>
                        <p:cond delay="indefinite"/>
                      </p:stCondLst>
                      <p:childTnLst>
                        <p:par>
                          <p:cTn id="1876" fill="hold">
                            <p:stCondLst>
                              <p:cond delay="0"/>
                            </p:stCondLst>
                            <p:childTnLst>
                              <p:par>
                                <p:cTn id="1877" nodeType="clickEffect" fill="hold" presetClass="entr" presetID="1">
                                  <p:stCondLst>
                                    <p:cond delay="0"/>
                                  </p:stCondLst>
                                  <p:childTnLst>
                                    <p:set>
                                      <p:cBhvr>
                                        <p:cTn id="1878" dur="1" fill="hold">
                                          <p:stCondLst>
                                            <p:cond delay="0"/>
                                          </p:stCondLst>
                                        </p:cTn>
                                        <p:tgtEl>
                                          <p:spTgt spid="772">
                                            <p:txEl>
                                              <p:pRg st="6" end="6"/>
                                            </p:txEl>
                                          </p:spTgt>
                                        </p:tgtEl>
                                        <p:attrNameLst>
                                          <p:attrName>style.visibility</p:attrName>
                                        </p:attrNameLst>
                                      </p:cBhvr>
                                      <p:to>
                                        <p:strVal val="visible"/>
                                      </p:to>
                                    </p:set>
                                  </p:childTnLst>
                                </p:cTn>
                              </p:par>
                            </p:childTnLst>
                          </p:cTn>
                        </p:par>
                      </p:childTnLst>
                    </p:cTn>
                  </p:par>
                  <p:par>
                    <p:cTn id="1879" fill="hold">
                      <p:stCondLst>
                        <p:cond delay="indefinite"/>
                      </p:stCondLst>
                      <p:childTnLst>
                        <p:par>
                          <p:cTn id="1880" fill="hold">
                            <p:stCondLst>
                              <p:cond delay="0"/>
                            </p:stCondLst>
                            <p:childTnLst>
                              <p:par>
                                <p:cTn id="1881" nodeType="clickEffect" fill="hold" presetClass="entr" presetID="1">
                                  <p:stCondLst>
                                    <p:cond delay="0"/>
                                  </p:stCondLst>
                                  <p:childTnLst>
                                    <p:set>
                                      <p:cBhvr>
                                        <p:cTn id="1882" dur="1" fill="hold">
                                          <p:stCondLst>
                                            <p:cond delay="0"/>
                                          </p:stCondLst>
                                        </p:cTn>
                                        <p:tgtEl>
                                          <p:spTgt spid="772">
                                            <p:txEl>
                                              <p:pRg st="7" end="7"/>
                                            </p:txEl>
                                          </p:spTgt>
                                        </p:tgtEl>
                                        <p:attrNameLst>
                                          <p:attrName>style.visibility</p:attrName>
                                        </p:attrNameLst>
                                      </p:cBhvr>
                                      <p:to>
                                        <p:strVal val="visible"/>
                                      </p:to>
                                    </p:set>
                                  </p:childTnLst>
                                </p:cTn>
                              </p:par>
                            </p:childTnLst>
                          </p:cTn>
                        </p:par>
                      </p:childTnLst>
                    </p:cTn>
                  </p:par>
                  <p:par>
                    <p:cTn id="1883" fill="hold">
                      <p:stCondLst>
                        <p:cond delay="indefinite"/>
                      </p:stCondLst>
                      <p:childTnLst>
                        <p:par>
                          <p:cTn id="1884" fill="hold">
                            <p:stCondLst>
                              <p:cond delay="0"/>
                            </p:stCondLst>
                            <p:childTnLst>
                              <p:par>
                                <p:cTn id="1885" nodeType="clickEffect" fill="hold" presetClass="entr" presetID="1">
                                  <p:stCondLst>
                                    <p:cond delay="0"/>
                                  </p:stCondLst>
                                  <p:childTnLst>
                                    <p:set>
                                      <p:cBhvr>
                                        <p:cTn id="1886" dur="1" fill="hold">
                                          <p:stCondLst>
                                            <p:cond delay="0"/>
                                          </p:stCondLst>
                                        </p:cTn>
                                        <p:tgtEl>
                                          <p:spTgt spid="772">
                                            <p:txEl>
                                              <p:pRg st="8" end="8"/>
                                            </p:txEl>
                                          </p:spTgt>
                                        </p:tgtEl>
                                        <p:attrNameLst>
                                          <p:attrName>style.visibility</p:attrName>
                                        </p:attrNameLst>
                                      </p:cBhvr>
                                      <p:to>
                                        <p:strVal val="visible"/>
                                      </p:to>
                                    </p:set>
                                  </p:childTnLst>
                                </p:cTn>
                              </p:par>
                            </p:childTnLst>
                          </p:cTn>
                        </p:par>
                      </p:childTnLst>
                    </p:cTn>
                  </p:par>
                  <p:par>
                    <p:cTn id="1887" fill="hold">
                      <p:stCondLst>
                        <p:cond delay="indefinite"/>
                      </p:stCondLst>
                      <p:childTnLst>
                        <p:par>
                          <p:cTn id="1888" fill="hold">
                            <p:stCondLst>
                              <p:cond delay="0"/>
                            </p:stCondLst>
                            <p:childTnLst>
                              <p:par>
                                <p:cTn id="1889" nodeType="clickEffect" fill="hold" presetClass="entr" presetID="1">
                                  <p:stCondLst>
                                    <p:cond delay="0"/>
                                  </p:stCondLst>
                                  <p:childTnLst>
                                    <p:set>
                                      <p:cBhvr>
                                        <p:cTn id="1890" dur="1" fill="hold">
                                          <p:stCondLst>
                                            <p:cond delay="0"/>
                                          </p:stCondLst>
                                        </p:cTn>
                                        <p:tgtEl>
                                          <p:spTgt spid="772">
                                            <p:txEl>
                                              <p:pRg st="9" end="9"/>
                                            </p:txEl>
                                          </p:spTgt>
                                        </p:tgtEl>
                                        <p:attrNameLst>
                                          <p:attrName>style.visibility</p:attrName>
                                        </p:attrNameLst>
                                      </p:cBhvr>
                                      <p:to>
                                        <p:strVal val="visible"/>
                                      </p:to>
                                    </p:set>
                                  </p:childTnLst>
                                </p:cTn>
                              </p:par>
                            </p:childTnLst>
                          </p:cTn>
                        </p:par>
                      </p:childTnLst>
                    </p:cTn>
                  </p:par>
                  <p:par>
                    <p:cTn id="1891" fill="hold">
                      <p:stCondLst>
                        <p:cond delay="indefinite"/>
                      </p:stCondLst>
                      <p:childTnLst>
                        <p:par>
                          <p:cTn id="1892" fill="hold">
                            <p:stCondLst>
                              <p:cond delay="0"/>
                            </p:stCondLst>
                            <p:childTnLst>
                              <p:par>
                                <p:cTn id="1893" nodeType="clickEffect" fill="hold" presetClass="entr" presetID="1">
                                  <p:stCondLst>
                                    <p:cond delay="0"/>
                                  </p:stCondLst>
                                  <p:childTnLst>
                                    <p:set>
                                      <p:cBhvr>
                                        <p:cTn id="1894" dur="1" fill="hold">
                                          <p:stCondLst>
                                            <p:cond delay="0"/>
                                          </p:stCondLst>
                                        </p:cTn>
                                        <p:tgtEl>
                                          <p:spTgt spid="7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PREDICTION MODEL: CLASSIFICATION</a:t>
            </a:r>
            <a:endParaRPr b="0" lang="en-US" sz="3600" spc="-1" strike="noStrike">
              <a:latin typeface="Arial"/>
            </a:endParaRPr>
          </a:p>
        </p:txBody>
      </p:sp>
      <p:sp>
        <p:nvSpPr>
          <p:cNvPr id="776" name="PlaceHolder 2"/>
          <p:cNvSpPr>
            <a:spLocks noGrp="1"/>
          </p:cNvSpPr>
          <p:nvPr>
            <p:ph/>
          </p:nvPr>
        </p:nvSpPr>
        <p:spPr>
          <a:xfrm>
            <a:off x="609480" y="1752480"/>
            <a:ext cx="6102360" cy="4372920"/>
          </a:xfrm>
          <a:prstGeom prst="rect">
            <a:avLst/>
          </a:prstGeom>
          <a:noFill/>
          <a:ln w="0">
            <a:noFill/>
          </a:ln>
        </p:spPr>
        <p:txBody>
          <a:bodyPr lIns="90000" rIns="90000" tIns="45000" bIns="45000" anchor="t">
            <a:normAutofit fontScale="82000"/>
          </a:bodyPr>
          <a:p>
            <a:pPr>
              <a:lnSpc>
                <a:spcPct val="100000"/>
              </a:lnSpc>
              <a:buNone/>
              <a:tabLst>
                <a:tab algn="l" pos="0"/>
              </a:tabLst>
            </a:pPr>
            <a:r>
              <a:rPr b="1" lang="en-US" sz="2000" spc="-1" strike="noStrike">
                <a:solidFill>
                  <a:srgbClr val="000000"/>
                </a:solidFill>
                <a:latin typeface="Arial"/>
                <a:ea typeface="Arial"/>
              </a:rPr>
              <a:t>Classification models attempt to predict the most likely class associated to an observation (set of input features)</a:t>
            </a:r>
            <a:endParaRPr b="0" lang="en-US" sz="2000" spc="-1" strike="noStrike">
              <a:latin typeface="Arial"/>
            </a:endParaRPr>
          </a:p>
          <a:p>
            <a:pPr lvl="1" marL="457200" indent="-182880">
              <a:lnSpc>
                <a:spcPct val="100000"/>
              </a:lnSpc>
              <a:spcBef>
                <a:spcPts val="941"/>
              </a:spcBef>
              <a:buClr>
                <a:srgbClr val="d1282e"/>
              </a:buClr>
              <a:buFont typeface="Arial"/>
              <a:buChar char="•"/>
              <a:tabLst>
                <a:tab algn="l" pos="0"/>
              </a:tabLst>
            </a:pPr>
            <a:r>
              <a:rPr b="0" lang="en-US" sz="2000" spc="-1" strike="noStrike">
                <a:solidFill>
                  <a:srgbClr val="000000"/>
                </a:solidFill>
                <a:latin typeface="Arial"/>
                <a:ea typeface="Arial"/>
              </a:rPr>
              <a:t>Class is a nominal attribute (e.g., 1=‘YES’ v 0=‘NO’).</a:t>
            </a:r>
            <a:endParaRPr b="0" lang="en-US" sz="2000" spc="-1" strike="noStrike">
              <a:latin typeface="Arial"/>
            </a:endParaRPr>
          </a:p>
          <a:p>
            <a:pPr>
              <a:lnSpc>
                <a:spcPct val="100000"/>
              </a:lnSpc>
              <a:spcBef>
                <a:spcPts val="340"/>
              </a:spcBef>
              <a:buNone/>
              <a:tabLst>
                <a:tab algn="l" pos="0"/>
              </a:tabLst>
            </a:pPr>
            <a:r>
              <a:rPr b="1" lang="en-US" sz="2000" spc="-1" strike="noStrike">
                <a:solidFill>
                  <a:srgbClr val="000000"/>
                </a:solidFill>
                <a:latin typeface="Arial"/>
                <a:ea typeface="Arial"/>
              </a:rPr>
              <a:t>A classifier is a function </a:t>
            </a:r>
            <a:r>
              <a:rPr b="1" lang="en-US" sz="2000" spc="-1" strike="noStrike" u="sng">
                <a:solidFill>
                  <a:srgbClr val="d1282e"/>
                </a:solidFill>
                <a:uFillTx/>
                <a:latin typeface="Arial"/>
                <a:ea typeface="Arial"/>
              </a:rPr>
              <a:t>F</a:t>
            </a:r>
            <a:r>
              <a:rPr b="1" lang="en-US" sz="2000" spc="-1" strike="noStrike">
                <a:solidFill>
                  <a:srgbClr val="000000"/>
                </a:solidFill>
                <a:latin typeface="Arial"/>
                <a:ea typeface="Arial"/>
              </a:rPr>
              <a:t>: X→Y that predicts whether an observation x∈X belongs to a class y∈Y.</a:t>
            </a: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Example: Given product purchase attributes (item, price, age, state), can one predict whether the person was satisfied with their purchase?</a:t>
            </a:r>
            <a:endParaRPr b="0" lang="en-US" sz="2000" spc="-1" strike="noStrike">
              <a:latin typeface="Arial"/>
            </a:endParaRPr>
          </a:p>
          <a:p>
            <a:pPr lvl="1" marL="457200" indent="-182880">
              <a:lnSpc>
                <a:spcPct val="100000"/>
              </a:lnSpc>
              <a:spcBef>
                <a:spcPts val="941"/>
              </a:spcBef>
              <a:buClr>
                <a:srgbClr val="d1282e"/>
              </a:buClr>
              <a:buFont typeface="Arial"/>
              <a:buChar char="•"/>
              <a:tabLst>
                <a:tab algn="l" pos="0"/>
              </a:tabLst>
            </a:pPr>
            <a:r>
              <a:rPr b="0" lang="en-US" sz="2000" spc="-1" strike="noStrike">
                <a:solidFill>
                  <a:srgbClr val="000000"/>
                </a:solidFill>
                <a:latin typeface="Arial"/>
                <a:ea typeface="Arial"/>
              </a:rPr>
              <a:t>X = (item, price, age, state) ∈ R</a:t>
            </a:r>
            <a:r>
              <a:rPr b="0" lang="en-US" sz="2000" spc="-1" strike="noStrike" baseline="30000">
                <a:solidFill>
                  <a:srgbClr val="000000"/>
                </a:solidFill>
                <a:latin typeface="Arial"/>
                <a:ea typeface="Arial"/>
              </a:rPr>
              <a:t>4</a:t>
            </a:r>
            <a:endParaRPr b="0" lang="en-US" sz="2000" spc="-1" strike="noStrike">
              <a:latin typeface="Arial"/>
            </a:endParaRPr>
          </a:p>
          <a:p>
            <a:pPr lvl="1" marL="457200" indent="-182880">
              <a:lnSpc>
                <a:spcPct val="100000"/>
              </a:lnSpc>
              <a:spcBef>
                <a:spcPts val="340"/>
              </a:spcBef>
              <a:buClr>
                <a:srgbClr val="d1282e"/>
              </a:buClr>
              <a:buFont typeface="Arial"/>
              <a:buChar char="•"/>
              <a:tabLst>
                <a:tab algn="l" pos="0"/>
              </a:tabLst>
            </a:pPr>
            <a:r>
              <a:rPr b="0" lang="en-US" sz="2000" spc="-1" strike="noStrike">
                <a:solidFill>
                  <a:srgbClr val="000000"/>
                </a:solidFill>
                <a:latin typeface="Arial"/>
                <a:ea typeface="Arial"/>
              </a:rPr>
              <a:t>Y = ‘SATISFIED’,‘NOT SATISFIED’ ∈ {0,1}</a:t>
            </a:r>
            <a:endParaRPr b="0" lang="en-US" sz="2000" spc="-1" strike="noStrike">
              <a:latin typeface="Arial"/>
            </a:endParaRPr>
          </a:p>
          <a:p>
            <a:pPr lvl="1" marL="457200" indent="-182880">
              <a:lnSpc>
                <a:spcPct val="100000"/>
              </a:lnSpc>
              <a:spcBef>
                <a:spcPts val="340"/>
              </a:spcBef>
              <a:buClr>
                <a:srgbClr val="d1282e"/>
              </a:buClr>
              <a:buFont typeface="Arial"/>
              <a:buChar char="•"/>
              <a:tabLst>
                <a:tab algn="l" pos="0"/>
              </a:tabLst>
            </a:pPr>
            <a:r>
              <a:rPr b="1" lang="en-US" sz="2000" spc="-1" strike="noStrike" u="sng">
                <a:solidFill>
                  <a:srgbClr val="d1282e"/>
                </a:solidFill>
                <a:uFillTx/>
                <a:latin typeface="Arial"/>
                <a:ea typeface="Arial"/>
              </a:rPr>
              <a:t>F</a:t>
            </a:r>
            <a:r>
              <a:rPr b="0" lang="en-US" sz="2000" spc="-1" strike="noStrike">
                <a:solidFill>
                  <a:srgbClr val="000000"/>
                </a:solidFill>
                <a:latin typeface="Arial"/>
                <a:ea typeface="Arial"/>
              </a:rPr>
              <a:t> predicts product satisfaction.</a:t>
            </a:r>
            <a:endParaRPr b="0" lang="en-US" sz="2000" spc="-1" strike="noStrike">
              <a:latin typeface="Arial"/>
            </a:endParaRPr>
          </a:p>
          <a:p>
            <a:pPr>
              <a:lnSpc>
                <a:spcPct val="100000"/>
              </a:lnSpc>
              <a:spcBef>
                <a:spcPts val="340"/>
              </a:spcBef>
              <a:buNone/>
              <a:tabLst>
                <a:tab algn="l" pos="0"/>
              </a:tabLst>
            </a:pPr>
            <a:endParaRPr b="0" lang="en-US" sz="2000" spc="-1" strike="noStrike">
              <a:latin typeface="Arial"/>
            </a:endParaRPr>
          </a:p>
          <a:p>
            <a:pPr>
              <a:lnSpc>
                <a:spcPct val="100000"/>
              </a:lnSpc>
              <a:spcBef>
                <a:spcPts val="941"/>
              </a:spcBef>
              <a:buNone/>
              <a:tabLst>
                <a:tab algn="l" pos="0"/>
              </a:tabLst>
            </a:pPr>
            <a:r>
              <a:rPr b="1" lang="en-US" sz="2000" spc="-1" strike="noStrike">
                <a:solidFill>
                  <a:srgbClr val="000000"/>
                </a:solidFill>
                <a:latin typeface="Arial"/>
                <a:ea typeface="Arial"/>
              </a:rPr>
              <a:t>Classification results in a model that we can use to predict labels for data we have not seen.</a:t>
            </a:r>
            <a:endParaRPr b="0" lang="en-US" sz="2000" spc="-1" strike="noStrike">
              <a:latin typeface="Arial"/>
            </a:endParaRPr>
          </a:p>
        </p:txBody>
      </p:sp>
      <p:sp>
        <p:nvSpPr>
          <p:cNvPr id="777" name="Google Shape;1214;p106"/>
          <p:cNvSpPr/>
          <p:nvPr/>
        </p:nvSpPr>
        <p:spPr>
          <a:xfrm>
            <a:off x="6788880" y="1801080"/>
            <a:ext cx="4869000" cy="3660480"/>
          </a:xfrm>
          <a:prstGeom prst="roundRect">
            <a:avLst>
              <a:gd name="adj" fmla="val 8594"/>
            </a:avLst>
          </a:prstGeom>
          <a:blipFill rotWithShape="0">
            <a:blip r:embed="rId1"/>
            <a:srcRect/>
            <a:stretch/>
          </a:blipFill>
          <a:ln w="0">
            <a:noFill/>
          </a:ln>
        </p:spPr>
        <p:style>
          <a:lnRef idx="0"/>
          <a:fillRef idx="0"/>
          <a:effectRef idx="0"/>
          <a:fontRef idx="minor"/>
        </p:style>
      </p:sp>
      <p:sp>
        <p:nvSpPr>
          <p:cNvPr id="778" name="Google Shape;1215;p106"/>
          <p:cNvSpPr/>
          <p:nvPr/>
        </p:nvSpPr>
        <p:spPr>
          <a:xfrm>
            <a:off x="11123280" y="5884560"/>
            <a:ext cx="183960" cy="368640"/>
          </a:xfrm>
          <a:prstGeom prst="rect">
            <a:avLst/>
          </a:prstGeom>
          <a:noFill/>
          <a:ln w="0">
            <a:noFill/>
          </a:ln>
        </p:spPr>
        <p:style>
          <a:lnRef idx="0"/>
          <a:fillRef idx="0"/>
          <a:effectRef idx="0"/>
          <a:fontRef idx="minor"/>
        </p:style>
      </p:sp>
      <p:sp>
        <p:nvSpPr>
          <p:cNvPr id="779" name="PlaceHolder 3"/>
          <p:cNvSpPr>
            <a:spLocks noGrp="1"/>
          </p:cNvSpPr>
          <p:nvPr>
            <p:ph type="sldNum" idx="103"/>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9D3FB8B4-EFE3-49D5-A10D-2FA54410855A}"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895" dur="indefinite" restart="never" nodeType="tmRoot">
          <p:childTnLst>
            <p:seq>
              <p:cTn id="1896" dur="indefinite" nodeType="mainSeq">
                <p:childTnLst>
                  <p:par>
                    <p:cTn id="1897" fill="hold">
                      <p:stCondLst>
                        <p:cond delay="indefinite"/>
                      </p:stCondLst>
                      <p:childTnLst>
                        <p:par>
                          <p:cTn id="1898" fill="hold">
                            <p:stCondLst>
                              <p:cond delay="0"/>
                            </p:stCondLst>
                            <p:childTnLst>
                              <p:par>
                                <p:cTn id="1899" nodeType="clickEffect" fill="hold" presetClass="entr" presetID="1">
                                  <p:stCondLst>
                                    <p:cond delay="0"/>
                                  </p:stCondLst>
                                  <p:childTnLst>
                                    <p:set>
                                      <p:cBhvr>
                                        <p:cTn id="1900" dur="1" fill="hold">
                                          <p:stCondLst>
                                            <p:cond delay="0"/>
                                          </p:stCondLst>
                                        </p:cTn>
                                        <p:tgtEl>
                                          <p:spTgt spid="776">
                                            <p:txEl>
                                              <p:pRg st="0" end="0"/>
                                            </p:txEl>
                                          </p:spTgt>
                                        </p:tgtEl>
                                        <p:attrNameLst>
                                          <p:attrName>style.visibility</p:attrName>
                                        </p:attrNameLst>
                                      </p:cBhvr>
                                      <p:to>
                                        <p:strVal val="visible"/>
                                      </p:to>
                                    </p:set>
                                  </p:childTnLst>
                                </p:cTn>
                              </p:par>
                            </p:childTnLst>
                          </p:cTn>
                        </p:par>
                      </p:childTnLst>
                    </p:cTn>
                  </p:par>
                  <p:par>
                    <p:cTn id="1901" fill="hold">
                      <p:stCondLst>
                        <p:cond delay="indefinite"/>
                      </p:stCondLst>
                      <p:childTnLst>
                        <p:par>
                          <p:cTn id="1902" fill="hold">
                            <p:stCondLst>
                              <p:cond delay="0"/>
                            </p:stCondLst>
                            <p:childTnLst>
                              <p:par>
                                <p:cTn id="1903" nodeType="clickEffect" fill="hold" presetClass="entr" presetID="1">
                                  <p:stCondLst>
                                    <p:cond delay="0"/>
                                  </p:stCondLst>
                                  <p:childTnLst>
                                    <p:set>
                                      <p:cBhvr>
                                        <p:cTn id="1904" dur="1" fill="hold">
                                          <p:stCondLst>
                                            <p:cond delay="0"/>
                                          </p:stCondLst>
                                        </p:cTn>
                                        <p:tgtEl>
                                          <p:spTgt spid="776">
                                            <p:txEl>
                                              <p:pRg st="1" end="1"/>
                                            </p:txEl>
                                          </p:spTgt>
                                        </p:tgtEl>
                                        <p:attrNameLst>
                                          <p:attrName>style.visibility</p:attrName>
                                        </p:attrNameLst>
                                      </p:cBhvr>
                                      <p:to>
                                        <p:strVal val="visible"/>
                                      </p:to>
                                    </p:set>
                                  </p:childTnLst>
                                </p:cTn>
                              </p:par>
                            </p:childTnLst>
                          </p:cTn>
                        </p:par>
                      </p:childTnLst>
                    </p:cTn>
                  </p:par>
                  <p:par>
                    <p:cTn id="1905" fill="hold">
                      <p:stCondLst>
                        <p:cond delay="indefinite"/>
                      </p:stCondLst>
                      <p:childTnLst>
                        <p:par>
                          <p:cTn id="1906" fill="hold">
                            <p:stCondLst>
                              <p:cond delay="0"/>
                            </p:stCondLst>
                            <p:childTnLst>
                              <p:par>
                                <p:cTn id="1907" nodeType="clickEffect" fill="hold" presetClass="entr" presetID="1">
                                  <p:stCondLst>
                                    <p:cond delay="0"/>
                                  </p:stCondLst>
                                  <p:childTnLst>
                                    <p:set>
                                      <p:cBhvr>
                                        <p:cTn id="1908" dur="1" fill="hold">
                                          <p:stCondLst>
                                            <p:cond delay="0"/>
                                          </p:stCondLst>
                                        </p:cTn>
                                        <p:tgtEl>
                                          <p:spTgt spid="776">
                                            <p:txEl>
                                              <p:pRg st="2" end="2"/>
                                            </p:txEl>
                                          </p:spTgt>
                                        </p:tgtEl>
                                        <p:attrNameLst>
                                          <p:attrName>style.visibility</p:attrName>
                                        </p:attrNameLst>
                                      </p:cBhvr>
                                      <p:to>
                                        <p:strVal val="visible"/>
                                      </p:to>
                                    </p:set>
                                  </p:childTnLst>
                                </p:cTn>
                              </p:par>
                            </p:childTnLst>
                          </p:cTn>
                        </p:par>
                      </p:childTnLst>
                    </p:cTn>
                  </p:par>
                  <p:par>
                    <p:cTn id="1909" fill="hold">
                      <p:stCondLst>
                        <p:cond delay="indefinite"/>
                      </p:stCondLst>
                      <p:childTnLst>
                        <p:par>
                          <p:cTn id="1910" fill="hold">
                            <p:stCondLst>
                              <p:cond delay="0"/>
                            </p:stCondLst>
                            <p:childTnLst>
                              <p:par>
                                <p:cTn id="1911" nodeType="clickEffect" fill="hold" presetClass="entr" presetID="1">
                                  <p:stCondLst>
                                    <p:cond delay="0"/>
                                  </p:stCondLst>
                                  <p:childTnLst>
                                    <p:set>
                                      <p:cBhvr>
                                        <p:cTn id="1912" dur="1" fill="hold">
                                          <p:stCondLst>
                                            <p:cond delay="0"/>
                                          </p:stCondLst>
                                        </p:cTn>
                                        <p:tgtEl>
                                          <p:spTgt spid="776">
                                            <p:txEl>
                                              <p:pRg st="3" end="3"/>
                                            </p:txEl>
                                          </p:spTgt>
                                        </p:tgtEl>
                                        <p:attrNameLst>
                                          <p:attrName>style.visibility</p:attrName>
                                        </p:attrNameLst>
                                      </p:cBhvr>
                                      <p:to>
                                        <p:strVal val="visible"/>
                                      </p:to>
                                    </p:set>
                                  </p:childTnLst>
                                </p:cTn>
                              </p:par>
                            </p:childTnLst>
                          </p:cTn>
                        </p:par>
                      </p:childTnLst>
                    </p:cTn>
                  </p:par>
                  <p:par>
                    <p:cTn id="1913" fill="hold">
                      <p:stCondLst>
                        <p:cond delay="indefinite"/>
                      </p:stCondLst>
                      <p:childTnLst>
                        <p:par>
                          <p:cTn id="1914" fill="hold">
                            <p:stCondLst>
                              <p:cond delay="0"/>
                            </p:stCondLst>
                            <p:childTnLst>
                              <p:par>
                                <p:cTn id="1915" nodeType="clickEffect" fill="hold" presetClass="entr" presetID="1">
                                  <p:stCondLst>
                                    <p:cond delay="0"/>
                                  </p:stCondLst>
                                  <p:childTnLst>
                                    <p:set>
                                      <p:cBhvr>
                                        <p:cTn id="1916" dur="1" fill="hold">
                                          <p:stCondLst>
                                            <p:cond delay="0"/>
                                          </p:stCondLst>
                                        </p:cTn>
                                        <p:tgtEl>
                                          <p:spTgt spid="776">
                                            <p:txEl>
                                              <p:pRg st="4" end="4"/>
                                            </p:txEl>
                                          </p:spTgt>
                                        </p:tgtEl>
                                        <p:attrNameLst>
                                          <p:attrName>style.visibility</p:attrName>
                                        </p:attrNameLst>
                                      </p:cBhvr>
                                      <p:to>
                                        <p:strVal val="visible"/>
                                      </p:to>
                                    </p:set>
                                  </p:childTnLst>
                                </p:cTn>
                              </p:par>
                            </p:childTnLst>
                          </p:cTn>
                        </p:par>
                      </p:childTnLst>
                    </p:cTn>
                  </p:par>
                  <p:par>
                    <p:cTn id="1917" fill="hold">
                      <p:stCondLst>
                        <p:cond delay="indefinite"/>
                      </p:stCondLst>
                      <p:childTnLst>
                        <p:par>
                          <p:cTn id="1918" fill="hold">
                            <p:stCondLst>
                              <p:cond delay="0"/>
                            </p:stCondLst>
                            <p:childTnLst>
                              <p:par>
                                <p:cTn id="1919" nodeType="clickEffect" fill="hold" presetClass="entr" presetID="1">
                                  <p:stCondLst>
                                    <p:cond delay="0"/>
                                  </p:stCondLst>
                                  <p:childTnLst>
                                    <p:set>
                                      <p:cBhvr>
                                        <p:cTn id="1920" dur="1" fill="hold">
                                          <p:stCondLst>
                                            <p:cond delay="0"/>
                                          </p:stCondLst>
                                        </p:cTn>
                                        <p:tgtEl>
                                          <p:spTgt spid="776">
                                            <p:txEl>
                                              <p:pRg st="5" end="5"/>
                                            </p:txEl>
                                          </p:spTgt>
                                        </p:tgtEl>
                                        <p:attrNameLst>
                                          <p:attrName>style.visibility</p:attrName>
                                        </p:attrNameLst>
                                      </p:cBhvr>
                                      <p:to>
                                        <p:strVal val="visible"/>
                                      </p:to>
                                    </p:set>
                                  </p:childTnLst>
                                </p:cTn>
                              </p:par>
                            </p:childTnLst>
                          </p:cTn>
                        </p:par>
                      </p:childTnLst>
                    </p:cTn>
                  </p:par>
                  <p:par>
                    <p:cTn id="1921" fill="hold">
                      <p:stCondLst>
                        <p:cond delay="indefinite"/>
                      </p:stCondLst>
                      <p:childTnLst>
                        <p:par>
                          <p:cTn id="1922" fill="hold">
                            <p:stCondLst>
                              <p:cond delay="0"/>
                            </p:stCondLst>
                            <p:childTnLst>
                              <p:par>
                                <p:cTn id="1923" nodeType="clickEffect" fill="hold" presetClass="entr" presetID="1">
                                  <p:stCondLst>
                                    <p:cond delay="0"/>
                                  </p:stCondLst>
                                  <p:childTnLst>
                                    <p:set>
                                      <p:cBhvr>
                                        <p:cTn id="1924" dur="1" fill="hold">
                                          <p:stCondLst>
                                            <p:cond delay="0"/>
                                          </p:stCondLst>
                                        </p:cTn>
                                        <p:tgtEl>
                                          <p:spTgt spid="776">
                                            <p:txEl>
                                              <p:pRg st="6" end="6"/>
                                            </p:txEl>
                                          </p:spTgt>
                                        </p:tgtEl>
                                        <p:attrNameLst>
                                          <p:attrName>style.visibility</p:attrName>
                                        </p:attrNameLst>
                                      </p:cBhvr>
                                      <p:to>
                                        <p:strVal val="visible"/>
                                      </p:to>
                                    </p:set>
                                  </p:childTnLst>
                                </p:cTn>
                              </p:par>
                            </p:childTnLst>
                          </p:cTn>
                        </p:par>
                      </p:childTnLst>
                    </p:cTn>
                  </p:par>
                  <p:par>
                    <p:cTn id="1925" fill="hold">
                      <p:stCondLst>
                        <p:cond delay="indefinite"/>
                      </p:stCondLst>
                      <p:childTnLst>
                        <p:par>
                          <p:cTn id="1926" fill="hold">
                            <p:stCondLst>
                              <p:cond delay="0"/>
                            </p:stCondLst>
                            <p:childTnLst>
                              <p:par>
                                <p:cTn id="1927" nodeType="clickEffect" fill="hold" presetClass="entr" presetID="1">
                                  <p:stCondLst>
                                    <p:cond delay="0"/>
                                  </p:stCondLst>
                                  <p:childTnLst>
                                    <p:set>
                                      <p:cBhvr>
                                        <p:cTn id="1928" dur="1" fill="hold">
                                          <p:stCondLst>
                                            <p:cond delay="0"/>
                                          </p:stCondLst>
                                        </p:cTn>
                                        <p:tgtEl>
                                          <p:spTgt spid="776">
                                            <p:txEl>
                                              <p:pRg st="7" end="7"/>
                                            </p:txEl>
                                          </p:spTgt>
                                        </p:tgtEl>
                                        <p:attrNameLst>
                                          <p:attrName>style.visibility</p:attrName>
                                        </p:attrNameLst>
                                      </p:cBhvr>
                                      <p:to>
                                        <p:strVal val="visible"/>
                                      </p:to>
                                    </p:set>
                                  </p:childTnLst>
                                </p:cTn>
                              </p:par>
                            </p:childTnLst>
                          </p:cTn>
                        </p:par>
                      </p:childTnLst>
                    </p:cTn>
                  </p:par>
                  <p:par>
                    <p:cTn id="1929" fill="hold">
                      <p:stCondLst>
                        <p:cond delay="indefinite"/>
                      </p:stCondLst>
                      <p:childTnLst>
                        <p:par>
                          <p:cTn id="1930" fill="hold">
                            <p:stCondLst>
                              <p:cond delay="0"/>
                            </p:stCondLst>
                            <p:childTnLst>
                              <p:par>
                                <p:cTn id="1931" nodeType="clickEffect" fill="hold" presetClass="entr" presetID="1">
                                  <p:stCondLst>
                                    <p:cond delay="0"/>
                                  </p:stCondLst>
                                  <p:childTnLst>
                                    <p:set>
                                      <p:cBhvr>
                                        <p:cTn id="1932" dur="1" fill="hold">
                                          <p:stCondLst>
                                            <p:cond delay="0"/>
                                          </p:stCondLst>
                                        </p:cTn>
                                        <p:tgtEl>
                                          <p:spTgt spid="776">
                                            <p:txEl>
                                              <p:pRg st="8" end="8"/>
                                            </p:txEl>
                                          </p:spTgt>
                                        </p:tgtEl>
                                        <p:attrNameLst>
                                          <p:attrName>style.visibility</p:attrName>
                                        </p:attrNameLst>
                                      </p:cBhvr>
                                      <p:to>
                                        <p:strVal val="visible"/>
                                      </p:to>
                                    </p:set>
                                  </p:childTnLst>
                                </p:cTn>
                              </p:par>
                            </p:childTnLst>
                          </p:cTn>
                        </p:par>
                      </p:childTnLst>
                    </p:cTn>
                  </p:par>
                  <p:par>
                    <p:cTn id="1933" fill="hold">
                      <p:stCondLst>
                        <p:cond delay="indefinite"/>
                      </p:stCondLst>
                      <p:childTnLst>
                        <p:par>
                          <p:cTn id="1934" fill="hold">
                            <p:stCondLst>
                              <p:cond delay="0"/>
                            </p:stCondLst>
                            <p:childTnLst>
                              <p:par>
                                <p:cTn id="1935" nodeType="clickEffect" fill="hold" presetClass="entr" presetID="1">
                                  <p:stCondLst>
                                    <p:cond delay="0"/>
                                  </p:stCondLst>
                                  <p:childTnLst>
                                    <p:set>
                                      <p:cBhvr>
                                        <p:cTn id="1936"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A SIDE NOTE ON TERMS</a:t>
            </a:r>
            <a:endParaRPr b="0" lang="en-US" sz="3600" spc="-1" strike="noStrike">
              <a:latin typeface="Arial"/>
            </a:endParaRPr>
          </a:p>
        </p:txBody>
      </p:sp>
      <p:sp>
        <p:nvSpPr>
          <p:cNvPr id="781"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For linear regression we want to know the relationship between an outcome, given some set/vector of predictors.</a:t>
            </a: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If you have a ML background:</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Get </a:t>
            </a:r>
            <a:r>
              <a:rPr b="0" lang="en-US" sz="2000" spc="-1" strike="noStrike">
                <a:solidFill>
                  <a:srgbClr val="d1282e"/>
                </a:solidFill>
                <a:latin typeface="Arial"/>
                <a:ea typeface="Arial"/>
              </a:rPr>
              <a:t>target</a:t>
            </a:r>
            <a:r>
              <a:rPr b="0" lang="en-US" sz="2000" spc="-1" strike="noStrike">
                <a:solidFill>
                  <a:srgbClr val="000000"/>
                </a:solidFill>
                <a:latin typeface="Arial"/>
                <a:ea typeface="Arial"/>
              </a:rPr>
              <a:t>, outcome given </a:t>
            </a:r>
            <a:r>
              <a:rPr b="0" lang="en-US" sz="2000" spc="-1" strike="noStrike">
                <a:solidFill>
                  <a:srgbClr val="526db0"/>
                </a:solidFill>
                <a:latin typeface="Arial"/>
                <a:ea typeface="Arial"/>
              </a:rPr>
              <a:t>predictors</a:t>
            </a:r>
            <a:r>
              <a:rPr b="0" lang="en-US" sz="2000" spc="-1" strike="noStrike">
                <a:solidFill>
                  <a:srgbClr val="000000"/>
                </a:solidFill>
                <a:latin typeface="Arial"/>
                <a:ea typeface="Arial"/>
              </a:rPr>
              <a:t>/</a:t>
            </a:r>
            <a:r>
              <a:rPr b="0" lang="en-US" sz="2000" spc="-1" strike="noStrike">
                <a:solidFill>
                  <a:srgbClr val="526db0"/>
                </a:solidFill>
                <a:latin typeface="Arial"/>
                <a:ea typeface="Arial"/>
              </a:rPr>
              <a:t>observations</a:t>
            </a:r>
            <a:endParaRPr b="0" lang="en-US" sz="2000" spc="-1" strike="noStrike">
              <a:latin typeface="Arial"/>
            </a:endParaRPr>
          </a:p>
          <a:p>
            <a:pPr>
              <a:lnSpc>
                <a:spcPct val="100000"/>
              </a:lnSpc>
              <a:spcBef>
                <a:spcPts val="400"/>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If you have a “stats” background:</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Get </a:t>
            </a:r>
            <a:r>
              <a:rPr b="0" lang="en-US" sz="2000" spc="-1" strike="noStrike">
                <a:solidFill>
                  <a:srgbClr val="d1282e"/>
                </a:solidFill>
                <a:latin typeface="Arial"/>
                <a:ea typeface="Arial"/>
              </a:rPr>
              <a:t>endogenous variables</a:t>
            </a:r>
            <a:r>
              <a:rPr b="0" lang="en-US" sz="2000" spc="-1" strike="noStrike">
                <a:solidFill>
                  <a:srgbClr val="000000"/>
                </a:solidFill>
                <a:latin typeface="Arial"/>
                <a:ea typeface="Arial"/>
              </a:rPr>
              <a:t> given </a:t>
            </a:r>
            <a:r>
              <a:rPr b="0" lang="en-US" sz="2000" spc="-1" strike="noStrike">
                <a:solidFill>
                  <a:srgbClr val="526db0"/>
                </a:solidFill>
                <a:latin typeface="Arial"/>
                <a:ea typeface="Arial"/>
              </a:rPr>
              <a:t>exogenous variables</a:t>
            </a:r>
            <a:endParaRPr b="0" lang="en-US" sz="2000" spc="-1" strike="noStrike">
              <a:latin typeface="Arial"/>
            </a:endParaRPr>
          </a:p>
          <a:p>
            <a:pPr marL="457200" indent="-55800">
              <a:lnSpc>
                <a:spcPct val="100000"/>
              </a:lnSpc>
              <a:spcBef>
                <a:spcPts val="400"/>
              </a:spcBef>
              <a:buNone/>
              <a:tabLst>
                <a:tab algn="l" pos="0"/>
              </a:tabLst>
            </a:pPr>
            <a:endParaRPr b="0" lang="en-US" sz="2000" spc="-1" strike="noStrike">
              <a:latin typeface="Arial"/>
            </a:endParaRPr>
          </a:p>
          <a:p>
            <a:pPr marL="457200" indent="-55800">
              <a:lnSpc>
                <a:spcPct val="100000"/>
              </a:lnSpc>
              <a:spcBef>
                <a:spcPts val="400"/>
              </a:spcBef>
              <a:buNone/>
              <a:tabLst>
                <a:tab algn="l" pos="0"/>
              </a:tabLst>
            </a:pPr>
            <a:r>
              <a:rPr b="1" lang="en-US" sz="2000" spc="-1" strike="noStrike">
                <a:solidFill>
                  <a:srgbClr val="000000"/>
                </a:solidFill>
                <a:latin typeface="Arial"/>
                <a:ea typeface="Arial"/>
              </a:rPr>
              <a:t>If you are more of a “math” person:</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Get </a:t>
            </a:r>
            <a:r>
              <a:rPr b="0" lang="en-US" sz="2000" spc="-1" strike="noStrike">
                <a:solidFill>
                  <a:srgbClr val="d1282e"/>
                </a:solidFill>
                <a:latin typeface="Arial"/>
                <a:ea typeface="Arial"/>
              </a:rPr>
              <a:t>dependent variable</a:t>
            </a:r>
            <a:r>
              <a:rPr b="0" lang="en-US" sz="2000" spc="-1" strike="noStrike">
                <a:solidFill>
                  <a:srgbClr val="000000"/>
                </a:solidFill>
                <a:latin typeface="Arial"/>
                <a:ea typeface="Arial"/>
              </a:rPr>
              <a:t> given one or more </a:t>
            </a:r>
            <a:r>
              <a:rPr b="0" lang="en-US" sz="2000" spc="-1" strike="noStrike">
                <a:solidFill>
                  <a:srgbClr val="526db0"/>
                </a:solidFill>
                <a:latin typeface="Arial"/>
                <a:ea typeface="Arial"/>
              </a:rPr>
              <a:t>independent variables</a:t>
            </a:r>
            <a:endParaRPr b="0" lang="en-US" sz="2000" spc="-1" strike="noStrike">
              <a:latin typeface="Arial"/>
            </a:endParaRPr>
          </a:p>
        </p:txBody>
      </p:sp>
      <p:pic>
        <p:nvPicPr>
          <p:cNvPr id="782" name="Google Shape;1223;p107" descr=""/>
          <p:cNvPicPr/>
          <p:nvPr/>
        </p:nvPicPr>
        <p:blipFill>
          <a:blip r:embed="rId1"/>
          <a:stretch/>
        </p:blipFill>
        <p:spPr>
          <a:xfrm>
            <a:off x="7723440" y="2173680"/>
            <a:ext cx="4183920" cy="3142440"/>
          </a:xfrm>
          <a:prstGeom prst="rect">
            <a:avLst/>
          </a:prstGeom>
          <a:ln w="0">
            <a:noFill/>
          </a:ln>
        </p:spPr>
      </p:pic>
      <p:sp>
        <p:nvSpPr>
          <p:cNvPr id="783" name="PlaceHolder 3"/>
          <p:cNvSpPr>
            <a:spLocks noGrp="1"/>
          </p:cNvSpPr>
          <p:nvPr>
            <p:ph type="sldNum" idx="104"/>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3D433F62-3233-4554-A31D-AF7B7F53093B}"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937" dur="indefinite" restart="never" nodeType="tmRoot">
          <p:childTnLst>
            <p:seq>
              <p:cTn id="1938" dur="indefinite" nodeType="mainSeq">
                <p:childTnLst>
                  <p:par>
                    <p:cTn id="1939" fill="hold">
                      <p:stCondLst>
                        <p:cond delay="indefinite"/>
                      </p:stCondLst>
                      <p:childTnLst>
                        <p:par>
                          <p:cTn id="1940" fill="hold">
                            <p:stCondLst>
                              <p:cond delay="0"/>
                            </p:stCondLst>
                            <p:childTnLst>
                              <p:par>
                                <p:cTn id="1941" nodeType="clickEffect" fill="hold" presetClass="entr" presetID="1">
                                  <p:stCondLst>
                                    <p:cond delay="0"/>
                                  </p:stCondLst>
                                  <p:childTnLst>
                                    <p:set>
                                      <p:cBhvr>
                                        <p:cTn id="1942" dur="1" fill="hold">
                                          <p:stCondLst>
                                            <p:cond delay="0"/>
                                          </p:stCondLst>
                                        </p:cTn>
                                        <p:tgtEl>
                                          <p:spTgt spid="781">
                                            <p:txEl>
                                              <p:pRg st="0" end="0"/>
                                            </p:txEl>
                                          </p:spTgt>
                                        </p:tgtEl>
                                        <p:attrNameLst>
                                          <p:attrName>style.visibility</p:attrName>
                                        </p:attrNameLst>
                                      </p:cBhvr>
                                      <p:to>
                                        <p:strVal val="visible"/>
                                      </p:to>
                                    </p:set>
                                  </p:childTnLst>
                                </p:cTn>
                              </p:par>
                            </p:childTnLst>
                          </p:cTn>
                        </p:par>
                      </p:childTnLst>
                    </p:cTn>
                  </p:par>
                  <p:par>
                    <p:cTn id="1943" fill="hold">
                      <p:stCondLst>
                        <p:cond delay="indefinite"/>
                      </p:stCondLst>
                      <p:childTnLst>
                        <p:par>
                          <p:cTn id="1944" fill="hold">
                            <p:stCondLst>
                              <p:cond delay="0"/>
                            </p:stCondLst>
                            <p:childTnLst>
                              <p:par>
                                <p:cTn id="1945" nodeType="clickEffect" fill="hold" presetClass="entr" presetID="1">
                                  <p:stCondLst>
                                    <p:cond delay="0"/>
                                  </p:stCondLst>
                                  <p:childTnLst>
                                    <p:set>
                                      <p:cBhvr>
                                        <p:cTn id="1946" dur="1" fill="hold">
                                          <p:stCondLst>
                                            <p:cond delay="0"/>
                                          </p:stCondLst>
                                        </p:cTn>
                                        <p:tgtEl>
                                          <p:spTgt spid="781">
                                            <p:txEl>
                                              <p:pRg st="1" end="1"/>
                                            </p:txEl>
                                          </p:spTgt>
                                        </p:tgtEl>
                                        <p:attrNameLst>
                                          <p:attrName>style.visibility</p:attrName>
                                        </p:attrNameLst>
                                      </p:cBhvr>
                                      <p:to>
                                        <p:strVal val="visible"/>
                                      </p:to>
                                    </p:set>
                                  </p:childTnLst>
                                </p:cTn>
                              </p:par>
                            </p:childTnLst>
                          </p:cTn>
                        </p:par>
                      </p:childTnLst>
                    </p:cTn>
                  </p:par>
                  <p:par>
                    <p:cTn id="1947" fill="hold">
                      <p:stCondLst>
                        <p:cond delay="indefinite"/>
                      </p:stCondLst>
                      <p:childTnLst>
                        <p:par>
                          <p:cTn id="1948" fill="hold">
                            <p:stCondLst>
                              <p:cond delay="0"/>
                            </p:stCondLst>
                            <p:childTnLst>
                              <p:par>
                                <p:cTn id="1949" nodeType="clickEffect" fill="hold" presetClass="entr" presetID="1">
                                  <p:stCondLst>
                                    <p:cond delay="0"/>
                                  </p:stCondLst>
                                  <p:childTnLst>
                                    <p:set>
                                      <p:cBhvr>
                                        <p:cTn id="1950" dur="1" fill="hold">
                                          <p:stCondLst>
                                            <p:cond delay="0"/>
                                          </p:stCondLst>
                                        </p:cTn>
                                        <p:tgtEl>
                                          <p:spTgt spid="781">
                                            <p:txEl>
                                              <p:pRg st="2" end="2"/>
                                            </p:txEl>
                                          </p:spTgt>
                                        </p:tgtEl>
                                        <p:attrNameLst>
                                          <p:attrName>style.visibility</p:attrName>
                                        </p:attrNameLst>
                                      </p:cBhvr>
                                      <p:to>
                                        <p:strVal val="visible"/>
                                      </p:to>
                                    </p:set>
                                  </p:childTnLst>
                                </p:cTn>
                              </p:par>
                            </p:childTnLst>
                          </p:cTn>
                        </p:par>
                      </p:childTnLst>
                    </p:cTn>
                  </p:par>
                  <p:par>
                    <p:cTn id="1951" fill="hold">
                      <p:stCondLst>
                        <p:cond delay="indefinite"/>
                      </p:stCondLst>
                      <p:childTnLst>
                        <p:par>
                          <p:cTn id="1952" fill="hold">
                            <p:stCondLst>
                              <p:cond delay="0"/>
                            </p:stCondLst>
                            <p:childTnLst>
                              <p:par>
                                <p:cTn id="1953" nodeType="clickEffect" fill="hold" presetClass="entr" presetID="1">
                                  <p:stCondLst>
                                    <p:cond delay="0"/>
                                  </p:stCondLst>
                                  <p:childTnLst>
                                    <p:set>
                                      <p:cBhvr>
                                        <p:cTn id="1954" dur="1" fill="hold">
                                          <p:stCondLst>
                                            <p:cond delay="0"/>
                                          </p:stCondLst>
                                        </p:cTn>
                                        <p:tgtEl>
                                          <p:spTgt spid="781">
                                            <p:txEl>
                                              <p:pRg st="3" end="3"/>
                                            </p:txEl>
                                          </p:spTgt>
                                        </p:tgtEl>
                                        <p:attrNameLst>
                                          <p:attrName>style.visibility</p:attrName>
                                        </p:attrNameLst>
                                      </p:cBhvr>
                                      <p:to>
                                        <p:strVal val="visible"/>
                                      </p:to>
                                    </p:set>
                                  </p:childTnLst>
                                </p:cTn>
                              </p:par>
                            </p:childTnLst>
                          </p:cTn>
                        </p:par>
                      </p:childTnLst>
                    </p:cTn>
                  </p:par>
                  <p:par>
                    <p:cTn id="1955" fill="hold">
                      <p:stCondLst>
                        <p:cond delay="indefinite"/>
                      </p:stCondLst>
                      <p:childTnLst>
                        <p:par>
                          <p:cTn id="1956" fill="hold">
                            <p:stCondLst>
                              <p:cond delay="0"/>
                            </p:stCondLst>
                            <p:childTnLst>
                              <p:par>
                                <p:cTn id="1957" nodeType="clickEffect" fill="hold" presetClass="entr" presetID="1">
                                  <p:stCondLst>
                                    <p:cond delay="0"/>
                                  </p:stCondLst>
                                  <p:childTnLst>
                                    <p:set>
                                      <p:cBhvr>
                                        <p:cTn id="1958" dur="1" fill="hold">
                                          <p:stCondLst>
                                            <p:cond delay="0"/>
                                          </p:stCondLst>
                                        </p:cTn>
                                        <p:tgtEl>
                                          <p:spTgt spid="781">
                                            <p:txEl>
                                              <p:pRg st="4" end="4"/>
                                            </p:txEl>
                                          </p:spTgt>
                                        </p:tgtEl>
                                        <p:attrNameLst>
                                          <p:attrName>style.visibility</p:attrName>
                                        </p:attrNameLst>
                                      </p:cBhvr>
                                      <p:to>
                                        <p:strVal val="visible"/>
                                      </p:to>
                                    </p:set>
                                  </p:childTnLst>
                                </p:cTn>
                              </p:par>
                            </p:childTnLst>
                          </p:cTn>
                        </p:par>
                      </p:childTnLst>
                    </p:cTn>
                  </p:par>
                  <p:par>
                    <p:cTn id="1959" fill="hold">
                      <p:stCondLst>
                        <p:cond delay="indefinite"/>
                      </p:stCondLst>
                      <p:childTnLst>
                        <p:par>
                          <p:cTn id="1960" fill="hold">
                            <p:stCondLst>
                              <p:cond delay="0"/>
                            </p:stCondLst>
                            <p:childTnLst>
                              <p:par>
                                <p:cTn id="1961" nodeType="clickEffect" fill="hold" presetClass="entr" presetID="1">
                                  <p:stCondLst>
                                    <p:cond delay="0"/>
                                  </p:stCondLst>
                                  <p:childTnLst>
                                    <p:set>
                                      <p:cBhvr>
                                        <p:cTn id="1962" dur="1" fill="hold">
                                          <p:stCondLst>
                                            <p:cond delay="0"/>
                                          </p:stCondLst>
                                        </p:cTn>
                                        <p:tgtEl>
                                          <p:spTgt spid="781">
                                            <p:txEl>
                                              <p:pRg st="5" end="5"/>
                                            </p:txEl>
                                          </p:spTgt>
                                        </p:tgtEl>
                                        <p:attrNameLst>
                                          <p:attrName>style.visibility</p:attrName>
                                        </p:attrNameLst>
                                      </p:cBhvr>
                                      <p:to>
                                        <p:strVal val="visible"/>
                                      </p:to>
                                    </p:set>
                                  </p:childTnLst>
                                </p:cTn>
                              </p:par>
                            </p:childTnLst>
                          </p:cTn>
                        </p:par>
                      </p:childTnLst>
                    </p:cTn>
                  </p:par>
                  <p:par>
                    <p:cTn id="1963" fill="hold">
                      <p:stCondLst>
                        <p:cond delay="indefinite"/>
                      </p:stCondLst>
                      <p:childTnLst>
                        <p:par>
                          <p:cTn id="1964" fill="hold">
                            <p:stCondLst>
                              <p:cond delay="0"/>
                            </p:stCondLst>
                            <p:childTnLst>
                              <p:par>
                                <p:cTn id="1965" nodeType="clickEffect" fill="hold" presetClass="entr" presetID="1">
                                  <p:stCondLst>
                                    <p:cond delay="0"/>
                                  </p:stCondLst>
                                  <p:childTnLst>
                                    <p:set>
                                      <p:cBhvr>
                                        <p:cTn id="1966" dur="1" fill="hold">
                                          <p:stCondLst>
                                            <p:cond delay="0"/>
                                          </p:stCondLst>
                                        </p:cTn>
                                        <p:tgtEl>
                                          <p:spTgt spid="781">
                                            <p:txEl>
                                              <p:pRg st="6" end="6"/>
                                            </p:txEl>
                                          </p:spTgt>
                                        </p:tgtEl>
                                        <p:attrNameLst>
                                          <p:attrName>style.visibility</p:attrName>
                                        </p:attrNameLst>
                                      </p:cBhvr>
                                      <p:to>
                                        <p:strVal val="visible"/>
                                      </p:to>
                                    </p:set>
                                  </p:childTnLst>
                                </p:cTn>
                              </p:par>
                            </p:childTnLst>
                          </p:cTn>
                        </p:par>
                      </p:childTnLst>
                    </p:cTn>
                  </p:par>
                  <p:par>
                    <p:cTn id="1967" fill="hold">
                      <p:stCondLst>
                        <p:cond delay="indefinite"/>
                      </p:stCondLst>
                      <p:childTnLst>
                        <p:par>
                          <p:cTn id="1968" fill="hold">
                            <p:stCondLst>
                              <p:cond delay="0"/>
                            </p:stCondLst>
                            <p:childTnLst>
                              <p:par>
                                <p:cTn id="1969" nodeType="clickEffect" fill="hold" presetClass="entr" presetID="1">
                                  <p:stCondLst>
                                    <p:cond delay="0"/>
                                  </p:stCondLst>
                                  <p:childTnLst>
                                    <p:set>
                                      <p:cBhvr>
                                        <p:cTn id="1970" dur="1" fill="hold">
                                          <p:stCondLst>
                                            <p:cond delay="0"/>
                                          </p:stCondLst>
                                        </p:cTn>
                                        <p:tgtEl>
                                          <p:spTgt spid="781">
                                            <p:txEl>
                                              <p:pRg st="7" end="7"/>
                                            </p:txEl>
                                          </p:spTgt>
                                        </p:tgtEl>
                                        <p:attrNameLst>
                                          <p:attrName>style.visibility</p:attrName>
                                        </p:attrNameLst>
                                      </p:cBhvr>
                                      <p:to>
                                        <p:strVal val="visible"/>
                                      </p:to>
                                    </p:set>
                                  </p:childTnLst>
                                </p:cTn>
                              </p:par>
                            </p:childTnLst>
                          </p:cTn>
                        </p:par>
                      </p:childTnLst>
                    </p:cTn>
                  </p:par>
                  <p:par>
                    <p:cTn id="1971" fill="hold">
                      <p:stCondLst>
                        <p:cond delay="indefinite"/>
                      </p:stCondLst>
                      <p:childTnLst>
                        <p:par>
                          <p:cTn id="1972" fill="hold">
                            <p:stCondLst>
                              <p:cond delay="0"/>
                            </p:stCondLst>
                            <p:childTnLst>
                              <p:par>
                                <p:cTn id="1973" nodeType="clickEffect" fill="hold" presetClass="entr" presetID="1">
                                  <p:stCondLst>
                                    <p:cond delay="0"/>
                                  </p:stCondLst>
                                  <p:childTnLst>
                                    <p:set>
                                      <p:cBhvr>
                                        <p:cTn id="1974" dur="1" fill="hold">
                                          <p:stCondLst>
                                            <p:cond delay="0"/>
                                          </p:stCondLst>
                                        </p:cTn>
                                        <p:tgtEl>
                                          <p:spTgt spid="781">
                                            <p:txEl>
                                              <p:pRg st="8" end="8"/>
                                            </p:txEl>
                                          </p:spTgt>
                                        </p:tgtEl>
                                        <p:attrNameLst>
                                          <p:attrName>style.visibility</p:attrName>
                                        </p:attrNameLst>
                                      </p:cBhvr>
                                      <p:to>
                                        <p:strVal val="visible"/>
                                      </p:to>
                                    </p:set>
                                  </p:childTnLst>
                                </p:cTn>
                              </p:par>
                            </p:childTnLst>
                          </p:cTn>
                        </p:par>
                      </p:childTnLst>
                    </p:cTn>
                  </p:par>
                  <p:par>
                    <p:cTn id="1975" fill="hold">
                      <p:stCondLst>
                        <p:cond delay="indefinite"/>
                      </p:stCondLst>
                      <p:childTnLst>
                        <p:par>
                          <p:cTn id="1976" fill="hold">
                            <p:stCondLst>
                              <p:cond delay="0"/>
                            </p:stCondLst>
                            <p:childTnLst>
                              <p:par>
                                <p:cTn id="1977" nodeType="clickEffect" fill="hold" presetClass="entr" presetID="1">
                                  <p:stCondLst>
                                    <p:cond delay="0"/>
                                  </p:stCondLst>
                                  <p:childTnLst>
                                    <p:set>
                                      <p:cBhvr>
                                        <p:cTn id="1978" dur="1" fill="hold">
                                          <p:stCondLst>
                                            <p:cond delay="0"/>
                                          </p:stCondLst>
                                        </p:cTn>
                                        <p:tgtEl>
                                          <p:spTgt spid="781">
                                            <p:txEl>
                                              <p:pRg st="9" end="9"/>
                                            </p:txEl>
                                          </p:spTgt>
                                        </p:tgtEl>
                                        <p:attrNameLst>
                                          <p:attrName>style.visibility</p:attrName>
                                        </p:attrNameLst>
                                      </p:cBhvr>
                                      <p:to>
                                        <p:strVal val="visible"/>
                                      </p:to>
                                    </p:set>
                                  </p:childTnLst>
                                </p:cTn>
                              </p:par>
                            </p:childTnLst>
                          </p:cTn>
                        </p:par>
                      </p:childTnLst>
                    </p:cTn>
                  </p:par>
                  <p:par>
                    <p:cTn id="1979" fill="hold">
                      <p:stCondLst>
                        <p:cond delay="indefinite"/>
                      </p:stCondLst>
                      <p:childTnLst>
                        <p:par>
                          <p:cTn id="1980" fill="hold">
                            <p:stCondLst>
                              <p:cond delay="0"/>
                            </p:stCondLst>
                            <p:childTnLst>
                              <p:par>
                                <p:cTn id="1981" nodeType="clickEffect" fill="hold" presetClass="entr" presetID="1">
                                  <p:stCondLst>
                                    <p:cond delay="0"/>
                                  </p:stCondLst>
                                  <p:childTnLst>
                                    <p:set>
                                      <p:cBhvr>
                                        <p:cTn id="1982" dur="1" fill="hold">
                                          <p:stCondLst>
                                            <p:cond delay="0"/>
                                          </p:stCondLst>
                                        </p:cTn>
                                        <p:tgtEl>
                                          <p:spTgt spid="7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TEASER I: PUTTING ON OUR STATS HAT</a:t>
            </a:r>
            <a:endParaRPr b="0" lang="en-US" sz="3600" spc="-1" strike="noStrike">
              <a:latin typeface="Arial"/>
            </a:endParaRPr>
          </a:p>
        </p:txBody>
      </p:sp>
      <p:sp>
        <p:nvSpPr>
          <p:cNvPr id="785"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Population (Individuals, study subjects, participants)</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European adults </a:t>
            </a:r>
            <a:endParaRPr b="0" lang="en-US" sz="2000" spc="-1" strike="noStrike">
              <a:latin typeface="Arial"/>
            </a:endParaRPr>
          </a:p>
          <a:p>
            <a:pPr marL="457200" indent="-55800">
              <a:lnSpc>
                <a:spcPct val="100000"/>
              </a:lnSpc>
              <a:spcBef>
                <a:spcPts val="400"/>
              </a:spcBef>
              <a:buNone/>
              <a:tabLst>
                <a:tab algn="l" pos="0"/>
              </a:tabLst>
            </a:pPr>
            <a:endParaRPr b="0" lang="en-US" sz="2000" spc="-1" strike="noStrike">
              <a:latin typeface="Arial"/>
            </a:endParaRPr>
          </a:p>
          <a:p>
            <a:pPr marL="457200" indent="-55800">
              <a:lnSpc>
                <a:spcPct val="100000"/>
              </a:lnSpc>
              <a:spcBef>
                <a:spcPts val="400"/>
              </a:spcBef>
              <a:buNone/>
              <a:tabLst>
                <a:tab algn="l" pos="0"/>
              </a:tabLst>
            </a:pPr>
            <a:r>
              <a:rPr b="1" lang="en-US" sz="2000" spc="-1" strike="noStrike">
                <a:solidFill>
                  <a:srgbClr val="000000"/>
                </a:solidFill>
                <a:latin typeface="Arial"/>
                <a:ea typeface="Arial"/>
              </a:rPr>
              <a:t>Treatment: Something (drug, price, web headline) to which a subjects are exposed </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Chocolate consumption </a:t>
            </a:r>
            <a:endParaRPr b="0" lang="en-US" sz="2000" spc="-1" strike="noStrike">
              <a:latin typeface="Arial"/>
            </a:endParaRPr>
          </a:p>
          <a:p>
            <a:pPr marL="457200" indent="-55800">
              <a:lnSpc>
                <a:spcPct val="100000"/>
              </a:lnSpc>
              <a:spcBef>
                <a:spcPts val="400"/>
              </a:spcBef>
              <a:buNone/>
              <a:tabLst>
                <a:tab algn="l" pos="0"/>
              </a:tabLst>
            </a:pPr>
            <a:endParaRPr b="0" lang="en-US" sz="2000" spc="-1" strike="noStrike">
              <a:latin typeface="Arial"/>
            </a:endParaRPr>
          </a:p>
          <a:p>
            <a:pPr marL="457200" indent="-55800">
              <a:lnSpc>
                <a:spcPct val="100000"/>
              </a:lnSpc>
              <a:spcBef>
                <a:spcPts val="400"/>
              </a:spcBef>
              <a:buNone/>
              <a:tabLst>
                <a:tab algn="l" pos="0"/>
              </a:tabLst>
            </a:pPr>
            <a:r>
              <a:rPr b="1" lang="en-US" sz="2000" spc="-1" strike="noStrike">
                <a:solidFill>
                  <a:srgbClr val="000000"/>
                </a:solidFill>
                <a:latin typeface="Arial"/>
                <a:ea typeface="Arial"/>
              </a:rPr>
              <a:t>Outcome: dependent variable, response, target, output </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Heart disease </a:t>
            </a:r>
            <a:endParaRPr b="0" lang="en-US" sz="2000" spc="-1" strike="noStrike">
              <a:latin typeface="Arial"/>
            </a:endParaRPr>
          </a:p>
        </p:txBody>
      </p:sp>
      <p:pic>
        <p:nvPicPr>
          <p:cNvPr id="786" name="Google Shape;1231;p108" descr="A picture containing graphical user interface, text&#10;&#10;Description automatically generated"/>
          <p:cNvPicPr/>
          <p:nvPr/>
        </p:nvPicPr>
        <p:blipFill>
          <a:blip r:embed="rId1"/>
          <a:stretch/>
        </p:blipFill>
        <p:spPr>
          <a:xfrm>
            <a:off x="7143120" y="1057680"/>
            <a:ext cx="4573080" cy="1412640"/>
          </a:xfrm>
          <a:prstGeom prst="rect">
            <a:avLst/>
          </a:prstGeom>
          <a:ln w="0">
            <a:noFill/>
          </a:ln>
        </p:spPr>
      </p:pic>
      <p:pic>
        <p:nvPicPr>
          <p:cNvPr id="787" name="Google Shape;1232;p108" descr="Hat films | Youtube Statistics / Analytics | Trackalytics"/>
          <p:cNvPicPr/>
          <p:nvPr/>
        </p:nvPicPr>
        <p:blipFill>
          <a:blip r:embed="rId2"/>
          <a:stretch/>
        </p:blipFill>
        <p:spPr>
          <a:xfrm>
            <a:off x="9100440" y="3976560"/>
            <a:ext cx="1668240" cy="1668240"/>
          </a:xfrm>
          <a:prstGeom prst="rect">
            <a:avLst/>
          </a:prstGeom>
          <a:ln w="0">
            <a:noFill/>
          </a:ln>
        </p:spPr>
      </p:pic>
      <p:sp>
        <p:nvSpPr>
          <p:cNvPr id="788" name="PlaceHolder 3"/>
          <p:cNvSpPr>
            <a:spLocks noGrp="1"/>
          </p:cNvSpPr>
          <p:nvPr>
            <p:ph type="sldNum" idx="105"/>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9FAB0C45-0A3E-4EB0-A768-FF2841DCABCE}"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983" dur="indefinite" restart="never" nodeType="tmRoot">
          <p:childTnLst>
            <p:seq>
              <p:cTn id="1984" dur="indefinite" nodeType="mainSeq">
                <p:childTnLst>
                  <p:par>
                    <p:cTn id="1985" fill="hold">
                      <p:stCondLst>
                        <p:cond delay="indefinite"/>
                      </p:stCondLst>
                      <p:childTnLst>
                        <p:par>
                          <p:cTn id="1986" fill="hold">
                            <p:stCondLst>
                              <p:cond delay="0"/>
                            </p:stCondLst>
                            <p:childTnLst>
                              <p:par>
                                <p:cTn id="1987" nodeType="clickEffect" fill="hold" presetClass="entr" presetID="1">
                                  <p:stCondLst>
                                    <p:cond delay="0"/>
                                  </p:stCondLst>
                                  <p:childTnLst>
                                    <p:set>
                                      <p:cBhvr>
                                        <p:cTn id="1988" dur="1" fill="hold">
                                          <p:stCondLst>
                                            <p:cond delay="0"/>
                                          </p:stCondLst>
                                        </p:cTn>
                                        <p:tgtEl>
                                          <p:spTgt spid="785">
                                            <p:txEl>
                                              <p:pRg st="0" end="0"/>
                                            </p:txEl>
                                          </p:spTgt>
                                        </p:tgtEl>
                                        <p:attrNameLst>
                                          <p:attrName>style.visibility</p:attrName>
                                        </p:attrNameLst>
                                      </p:cBhvr>
                                      <p:to>
                                        <p:strVal val="visible"/>
                                      </p:to>
                                    </p:set>
                                  </p:childTnLst>
                                </p:cTn>
                              </p:par>
                            </p:childTnLst>
                          </p:cTn>
                        </p:par>
                      </p:childTnLst>
                    </p:cTn>
                  </p:par>
                  <p:par>
                    <p:cTn id="1989" fill="hold">
                      <p:stCondLst>
                        <p:cond delay="indefinite"/>
                      </p:stCondLst>
                      <p:childTnLst>
                        <p:par>
                          <p:cTn id="1990" fill="hold">
                            <p:stCondLst>
                              <p:cond delay="0"/>
                            </p:stCondLst>
                            <p:childTnLst>
                              <p:par>
                                <p:cTn id="1991" nodeType="clickEffect" fill="hold" presetClass="entr" presetID="1">
                                  <p:stCondLst>
                                    <p:cond delay="0"/>
                                  </p:stCondLst>
                                  <p:childTnLst>
                                    <p:set>
                                      <p:cBhvr>
                                        <p:cTn id="1992" dur="1" fill="hold">
                                          <p:stCondLst>
                                            <p:cond delay="0"/>
                                          </p:stCondLst>
                                        </p:cTn>
                                        <p:tgtEl>
                                          <p:spTgt spid="785">
                                            <p:txEl>
                                              <p:pRg st="1" end="1"/>
                                            </p:txEl>
                                          </p:spTgt>
                                        </p:tgtEl>
                                        <p:attrNameLst>
                                          <p:attrName>style.visibility</p:attrName>
                                        </p:attrNameLst>
                                      </p:cBhvr>
                                      <p:to>
                                        <p:strVal val="visible"/>
                                      </p:to>
                                    </p:set>
                                  </p:childTnLst>
                                </p:cTn>
                              </p:par>
                            </p:childTnLst>
                          </p:cTn>
                        </p:par>
                      </p:childTnLst>
                    </p:cTn>
                  </p:par>
                  <p:par>
                    <p:cTn id="1993" fill="hold">
                      <p:stCondLst>
                        <p:cond delay="indefinite"/>
                      </p:stCondLst>
                      <p:childTnLst>
                        <p:par>
                          <p:cTn id="1994" fill="hold">
                            <p:stCondLst>
                              <p:cond delay="0"/>
                            </p:stCondLst>
                            <p:childTnLst>
                              <p:par>
                                <p:cTn id="1995" nodeType="clickEffect" fill="hold" presetClass="entr" presetID="1">
                                  <p:stCondLst>
                                    <p:cond delay="0"/>
                                  </p:stCondLst>
                                  <p:childTnLst>
                                    <p:set>
                                      <p:cBhvr>
                                        <p:cTn id="1996" dur="1" fill="hold">
                                          <p:stCondLst>
                                            <p:cond delay="0"/>
                                          </p:stCondLst>
                                        </p:cTn>
                                        <p:tgtEl>
                                          <p:spTgt spid="785">
                                            <p:txEl>
                                              <p:pRg st="2" end="2"/>
                                            </p:txEl>
                                          </p:spTgt>
                                        </p:tgtEl>
                                        <p:attrNameLst>
                                          <p:attrName>style.visibility</p:attrName>
                                        </p:attrNameLst>
                                      </p:cBhvr>
                                      <p:to>
                                        <p:strVal val="visible"/>
                                      </p:to>
                                    </p:set>
                                  </p:childTnLst>
                                </p:cTn>
                              </p:par>
                            </p:childTnLst>
                          </p:cTn>
                        </p:par>
                      </p:childTnLst>
                    </p:cTn>
                  </p:par>
                  <p:par>
                    <p:cTn id="1997" fill="hold">
                      <p:stCondLst>
                        <p:cond delay="indefinite"/>
                      </p:stCondLst>
                      <p:childTnLst>
                        <p:par>
                          <p:cTn id="1998" fill="hold">
                            <p:stCondLst>
                              <p:cond delay="0"/>
                            </p:stCondLst>
                            <p:childTnLst>
                              <p:par>
                                <p:cTn id="1999" nodeType="clickEffect" fill="hold" presetClass="entr" presetID="1">
                                  <p:stCondLst>
                                    <p:cond delay="0"/>
                                  </p:stCondLst>
                                  <p:childTnLst>
                                    <p:set>
                                      <p:cBhvr>
                                        <p:cTn id="2000" dur="1" fill="hold">
                                          <p:stCondLst>
                                            <p:cond delay="0"/>
                                          </p:stCondLst>
                                        </p:cTn>
                                        <p:tgtEl>
                                          <p:spTgt spid="785">
                                            <p:txEl>
                                              <p:pRg st="3" end="3"/>
                                            </p:txEl>
                                          </p:spTgt>
                                        </p:tgtEl>
                                        <p:attrNameLst>
                                          <p:attrName>style.visibility</p:attrName>
                                        </p:attrNameLst>
                                      </p:cBhvr>
                                      <p:to>
                                        <p:strVal val="visible"/>
                                      </p:to>
                                    </p:set>
                                  </p:childTnLst>
                                </p:cTn>
                              </p:par>
                            </p:childTnLst>
                          </p:cTn>
                        </p:par>
                      </p:childTnLst>
                    </p:cTn>
                  </p:par>
                  <p:par>
                    <p:cTn id="2001" fill="hold">
                      <p:stCondLst>
                        <p:cond delay="indefinite"/>
                      </p:stCondLst>
                      <p:childTnLst>
                        <p:par>
                          <p:cTn id="2002" fill="hold">
                            <p:stCondLst>
                              <p:cond delay="0"/>
                            </p:stCondLst>
                            <p:childTnLst>
                              <p:par>
                                <p:cTn id="2003" nodeType="clickEffect" fill="hold" presetClass="entr" presetID="1">
                                  <p:stCondLst>
                                    <p:cond delay="0"/>
                                  </p:stCondLst>
                                  <p:childTnLst>
                                    <p:set>
                                      <p:cBhvr>
                                        <p:cTn id="2004" dur="1" fill="hold">
                                          <p:stCondLst>
                                            <p:cond delay="0"/>
                                          </p:stCondLst>
                                        </p:cTn>
                                        <p:tgtEl>
                                          <p:spTgt spid="785">
                                            <p:txEl>
                                              <p:pRg st="4" end="4"/>
                                            </p:txEl>
                                          </p:spTgt>
                                        </p:tgtEl>
                                        <p:attrNameLst>
                                          <p:attrName>style.visibility</p:attrName>
                                        </p:attrNameLst>
                                      </p:cBhvr>
                                      <p:to>
                                        <p:strVal val="visible"/>
                                      </p:to>
                                    </p:set>
                                  </p:childTnLst>
                                </p:cTn>
                              </p:par>
                            </p:childTnLst>
                          </p:cTn>
                        </p:par>
                      </p:childTnLst>
                    </p:cTn>
                  </p:par>
                  <p:par>
                    <p:cTn id="2005" fill="hold">
                      <p:stCondLst>
                        <p:cond delay="indefinite"/>
                      </p:stCondLst>
                      <p:childTnLst>
                        <p:par>
                          <p:cTn id="2006" fill="hold">
                            <p:stCondLst>
                              <p:cond delay="0"/>
                            </p:stCondLst>
                            <p:childTnLst>
                              <p:par>
                                <p:cTn id="2007" nodeType="clickEffect" fill="hold" presetClass="entr" presetID="1">
                                  <p:stCondLst>
                                    <p:cond delay="0"/>
                                  </p:stCondLst>
                                  <p:childTnLst>
                                    <p:set>
                                      <p:cBhvr>
                                        <p:cTn id="2008" dur="1" fill="hold">
                                          <p:stCondLst>
                                            <p:cond delay="0"/>
                                          </p:stCondLst>
                                        </p:cTn>
                                        <p:tgtEl>
                                          <p:spTgt spid="785">
                                            <p:txEl>
                                              <p:pRg st="5" end="5"/>
                                            </p:txEl>
                                          </p:spTgt>
                                        </p:tgtEl>
                                        <p:attrNameLst>
                                          <p:attrName>style.visibility</p:attrName>
                                        </p:attrNameLst>
                                      </p:cBhvr>
                                      <p:to>
                                        <p:strVal val="visible"/>
                                      </p:to>
                                    </p:set>
                                  </p:childTnLst>
                                </p:cTn>
                              </p:par>
                            </p:childTnLst>
                          </p:cTn>
                        </p:par>
                      </p:childTnLst>
                    </p:cTn>
                  </p:par>
                  <p:par>
                    <p:cTn id="2009" fill="hold">
                      <p:stCondLst>
                        <p:cond delay="indefinite"/>
                      </p:stCondLst>
                      <p:childTnLst>
                        <p:par>
                          <p:cTn id="2010" fill="hold">
                            <p:stCondLst>
                              <p:cond delay="0"/>
                            </p:stCondLst>
                            <p:childTnLst>
                              <p:par>
                                <p:cTn id="2011" nodeType="clickEffect" fill="hold" presetClass="entr" presetID="1">
                                  <p:stCondLst>
                                    <p:cond delay="0"/>
                                  </p:stCondLst>
                                  <p:childTnLst>
                                    <p:set>
                                      <p:cBhvr>
                                        <p:cTn id="2012" dur="1" fill="hold">
                                          <p:stCondLst>
                                            <p:cond delay="0"/>
                                          </p:stCondLst>
                                        </p:cTn>
                                        <p:tgtEl>
                                          <p:spTgt spid="785">
                                            <p:txEl>
                                              <p:pRg st="6" end="6"/>
                                            </p:txEl>
                                          </p:spTgt>
                                        </p:tgtEl>
                                        <p:attrNameLst>
                                          <p:attrName>style.visibility</p:attrName>
                                        </p:attrNameLst>
                                      </p:cBhvr>
                                      <p:to>
                                        <p:strVal val="visible"/>
                                      </p:to>
                                    </p:set>
                                  </p:childTnLst>
                                </p:cTn>
                              </p:par>
                            </p:childTnLst>
                          </p:cTn>
                        </p:par>
                      </p:childTnLst>
                    </p:cTn>
                  </p:par>
                  <p:par>
                    <p:cTn id="2013" fill="hold">
                      <p:stCondLst>
                        <p:cond delay="indefinite"/>
                      </p:stCondLst>
                      <p:childTnLst>
                        <p:par>
                          <p:cTn id="2014" fill="hold">
                            <p:stCondLst>
                              <p:cond delay="0"/>
                            </p:stCondLst>
                            <p:childTnLst>
                              <p:par>
                                <p:cTn id="2015" nodeType="clickEffect" fill="hold" presetClass="entr" presetID="1">
                                  <p:stCondLst>
                                    <p:cond delay="0"/>
                                  </p:stCondLst>
                                  <p:childTnLst>
                                    <p:set>
                                      <p:cBhvr>
                                        <p:cTn id="2016" dur="1" fill="hold">
                                          <p:stCondLst>
                                            <p:cond delay="0"/>
                                          </p:stCondLst>
                                        </p:cTn>
                                        <p:tgtEl>
                                          <p:spTgt spid="78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TEASER II: PUTTING ON OUR STATS HAT</a:t>
            </a:r>
            <a:endParaRPr b="0" lang="en-US" sz="3600" spc="-1" strike="noStrike">
              <a:latin typeface="Arial"/>
            </a:endParaRPr>
          </a:p>
        </p:txBody>
      </p:sp>
      <p:sp>
        <p:nvSpPr>
          <p:cNvPr id="790" name="PlaceHolder 2"/>
          <p:cNvSpPr>
            <a:spLocks noGrp="1"/>
          </p:cNvSpPr>
          <p:nvPr>
            <p:ph/>
          </p:nvPr>
        </p:nvSpPr>
        <p:spPr>
          <a:xfrm>
            <a:off x="609480" y="1752480"/>
            <a:ext cx="816804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Question: Is there any relation between chocolate</a:t>
            </a:r>
            <a:br/>
            <a:r>
              <a:rPr b="1" lang="en-US" sz="2000" spc="-1" strike="noStrike">
                <a:solidFill>
                  <a:srgbClr val="000000"/>
                </a:solidFill>
                <a:latin typeface="Arial"/>
                <a:ea typeface="Arial"/>
              </a:rPr>
              <a:t>consumption and heart disease? </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d1282e"/>
                </a:solidFill>
                <a:latin typeface="Arial"/>
                <a:ea typeface="Arial"/>
              </a:rPr>
              <a:t>Association</a:t>
            </a:r>
            <a:r>
              <a:rPr b="0" lang="en-US" sz="2000" spc="-1" strike="noStrike">
                <a:solidFill>
                  <a:srgbClr val="000000"/>
                </a:solidFill>
                <a:latin typeface="Arial"/>
                <a:ea typeface="Arial"/>
              </a:rPr>
              <a:t>: any relation</a:t>
            </a:r>
            <a:endParaRPr b="0" lang="en-US" sz="2000" spc="-1" strike="noStrike">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ea typeface="Arial"/>
              </a:rPr>
              <a:t>Not necessarily </a:t>
            </a:r>
            <a:r>
              <a:rPr b="0" lang="en-US" sz="2000" spc="-1" strike="noStrike">
                <a:solidFill>
                  <a:srgbClr val="d1282e"/>
                </a:solidFill>
                <a:latin typeface="Arial"/>
                <a:ea typeface="Arial"/>
              </a:rPr>
              <a:t>causal</a:t>
            </a:r>
            <a:r>
              <a:rPr b="0" lang="en-US" sz="2000" spc="-1" strike="noStrike">
                <a:solidFill>
                  <a:srgbClr val="000000"/>
                </a:solidFill>
                <a:latin typeface="Arial"/>
                <a:ea typeface="Arial"/>
              </a:rPr>
              <a:t>!  “The rooster does not make the sun rise.”</a:t>
            </a:r>
            <a:endParaRPr b="0" lang="en-US" sz="2000" spc="-1" strike="noStrike">
              <a:latin typeface="Arial"/>
            </a:endParaRPr>
          </a:p>
          <a:p>
            <a:pPr>
              <a:lnSpc>
                <a:spcPct val="100000"/>
              </a:lnSpc>
              <a:spcBef>
                <a:spcPts val="400"/>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Data:</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a:t>
            </a:r>
            <a:r>
              <a:rPr b="0" lang="en-US" sz="2000" spc="-1" strike="noStrike">
                <a:solidFill>
                  <a:srgbClr val="000000"/>
                </a:solidFill>
                <a:latin typeface="Arial"/>
                <a:ea typeface="Arial"/>
              </a:rPr>
              <a:t>Among those in the top tier of chocolate consumption, 12 percent developed or died of cardiovascular disease during the study, compared to 17.4 percent of those who didn’t eat chocolate.” </a:t>
            </a:r>
            <a:endParaRPr b="0" lang="en-US" sz="2000" spc="-1" strike="noStrike">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ea typeface="Arial"/>
              </a:rPr>
              <a:t>- Howard LeWine of Harvard Health Blog, reported by npr.org </a:t>
            </a:r>
            <a:endParaRPr b="0" lang="en-US" sz="2000" spc="-1" strike="noStrike">
              <a:latin typeface="Arial"/>
            </a:endParaRPr>
          </a:p>
          <a:p>
            <a:pPr>
              <a:lnSpc>
                <a:spcPct val="100000"/>
              </a:lnSpc>
              <a:spcBef>
                <a:spcPts val="400"/>
              </a:spcBef>
              <a:buNone/>
              <a:tabLst>
                <a:tab algn="l" pos="0"/>
              </a:tabLst>
            </a:pPr>
            <a:endParaRPr b="0" lang="en-US" sz="2000" spc="-1" strike="noStrike">
              <a:latin typeface="Arial"/>
            </a:endParaRPr>
          </a:p>
        </p:txBody>
      </p:sp>
      <p:pic>
        <p:nvPicPr>
          <p:cNvPr id="791" name="Google Shape;1240;p109" descr="page15image3460096"/>
          <p:cNvPicPr/>
          <p:nvPr/>
        </p:nvPicPr>
        <p:blipFill>
          <a:blip r:embed="rId1"/>
          <a:stretch/>
        </p:blipFill>
        <p:spPr>
          <a:xfrm>
            <a:off x="0" y="0"/>
            <a:ext cx="8520840" cy="570960"/>
          </a:xfrm>
          <a:prstGeom prst="rect">
            <a:avLst/>
          </a:prstGeom>
          <a:ln w="0">
            <a:noFill/>
          </a:ln>
        </p:spPr>
      </p:pic>
      <p:pic>
        <p:nvPicPr>
          <p:cNvPr id="792" name="Google Shape;1241;p109" descr="page16image8750016"/>
          <p:cNvPicPr/>
          <p:nvPr/>
        </p:nvPicPr>
        <p:blipFill>
          <a:blip r:embed="rId2"/>
          <a:stretch/>
        </p:blipFill>
        <p:spPr>
          <a:xfrm>
            <a:off x="0" y="0"/>
            <a:ext cx="8520840" cy="570960"/>
          </a:xfrm>
          <a:prstGeom prst="rect">
            <a:avLst/>
          </a:prstGeom>
          <a:ln w="0">
            <a:noFill/>
          </a:ln>
        </p:spPr>
      </p:pic>
      <p:pic>
        <p:nvPicPr>
          <p:cNvPr id="793" name="Google Shape;1242;p109" descr="Diagram&#10;&#10;Description automatically generated"/>
          <p:cNvPicPr/>
          <p:nvPr/>
        </p:nvPicPr>
        <p:blipFill>
          <a:blip r:embed="rId3"/>
          <a:stretch/>
        </p:blipFill>
        <p:spPr>
          <a:xfrm>
            <a:off x="3474000" y="5750640"/>
            <a:ext cx="5243400" cy="1207800"/>
          </a:xfrm>
          <a:prstGeom prst="rect">
            <a:avLst/>
          </a:prstGeom>
          <a:ln w="0">
            <a:noFill/>
          </a:ln>
        </p:spPr>
      </p:pic>
      <p:pic>
        <p:nvPicPr>
          <p:cNvPr id="794" name="Google Shape;1243;p109" descr="Hat films | Youtube Statistics / Analytics | Trackalytics"/>
          <p:cNvPicPr/>
          <p:nvPr/>
        </p:nvPicPr>
        <p:blipFill>
          <a:blip r:embed="rId4"/>
          <a:stretch/>
        </p:blipFill>
        <p:spPr>
          <a:xfrm>
            <a:off x="9100440" y="3976560"/>
            <a:ext cx="1668240" cy="1668240"/>
          </a:xfrm>
          <a:prstGeom prst="rect">
            <a:avLst/>
          </a:prstGeom>
          <a:ln w="0">
            <a:noFill/>
          </a:ln>
        </p:spPr>
      </p:pic>
      <p:pic>
        <p:nvPicPr>
          <p:cNvPr id="795" name="Google Shape;1244;p109" descr="A picture containing graphical user interface, text&#10;&#10;Description automatically generated"/>
          <p:cNvPicPr/>
          <p:nvPr/>
        </p:nvPicPr>
        <p:blipFill>
          <a:blip r:embed="rId5"/>
          <a:stretch/>
        </p:blipFill>
        <p:spPr>
          <a:xfrm>
            <a:off x="7143120" y="1057680"/>
            <a:ext cx="4573080" cy="1412640"/>
          </a:xfrm>
          <a:prstGeom prst="rect">
            <a:avLst/>
          </a:prstGeom>
          <a:ln w="0">
            <a:noFill/>
          </a:ln>
        </p:spPr>
      </p:pic>
      <p:sp>
        <p:nvSpPr>
          <p:cNvPr id="796" name="PlaceHolder 3"/>
          <p:cNvSpPr>
            <a:spLocks noGrp="1"/>
          </p:cNvSpPr>
          <p:nvPr>
            <p:ph type="sldNum" idx="106"/>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DCBA1FD8-49F1-4088-A136-296A744AF583}"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017" dur="indefinite" restart="never" nodeType="tmRoot">
          <p:childTnLst>
            <p:seq>
              <p:cTn id="2018" dur="indefinite" nodeType="mainSeq">
                <p:childTnLst>
                  <p:par>
                    <p:cTn id="2019" fill="hold">
                      <p:stCondLst>
                        <p:cond delay="indefinite"/>
                      </p:stCondLst>
                      <p:childTnLst>
                        <p:par>
                          <p:cTn id="2020" fill="hold">
                            <p:stCondLst>
                              <p:cond delay="0"/>
                            </p:stCondLst>
                            <p:childTnLst>
                              <p:par>
                                <p:cTn id="2021" nodeType="clickEffect" fill="hold" presetClass="entr" presetID="1">
                                  <p:stCondLst>
                                    <p:cond delay="0"/>
                                  </p:stCondLst>
                                  <p:childTnLst>
                                    <p:set>
                                      <p:cBhvr>
                                        <p:cTn id="2022" dur="1" fill="hold">
                                          <p:stCondLst>
                                            <p:cond delay="0"/>
                                          </p:stCondLst>
                                        </p:cTn>
                                        <p:tgtEl>
                                          <p:spTgt spid="790">
                                            <p:txEl>
                                              <p:pRg st="0" end="0"/>
                                            </p:txEl>
                                          </p:spTgt>
                                        </p:tgtEl>
                                        <p:attrNameLst>
                                          <p:attrName>style.visibility</p:attrName>
                                        </p:attrNameLst>
                                      </p:cBhvr>
                                      <p:to>
                                        <p:strVal val="visible"/>
                                      </p:to>
                                    </p:set>
                                  </p:childTnLst>
                                </p:cTn>
                              </p:par>
                            </p:childTnLst>
                          </p:cTn>
                        </p:par>
                      </p:childTnLst>
                    </p:cTn>
                  </p:par>
                  <p:par>
                    <p:cTn id="2023" fill="hold">
                      <p:stCondLst>
                        <p:cond delay="indefinite"/>
                      </p:stCondLst>
                      <p:childTnLst>
                        <p:par>
                          <p:cTn id="2024" fill="hold">
                            <p:stCondLst>
                              <p:cond delay="0"/>
                            </p:stCondLst>
                            <p:childTnLst>
                              <p:par>
                                <p:cTn id="2025" nodeType="clickEffect" fill="hold" presetClass="entr" presetID="1">
                                  <p:stCondLst>
                                    <p:cond delay="0"/>
                                  </p:stCondLst>
                                  <p:childTnLst>
                                    <p:set>
                                      <p:cBhvr>
                                        <p:cTn id="2026" dur="1" fill="hold">
                                          <p:stCondLst>
                                            <p:cond delay="0"/>
                                          </p:stCondLst>
                                        </p:cTn>
                                        <p:tgtEl>
                                          <p:spTgt spid="790">
                                            <p:txEl>
                                              <p:pRg st="1" end="1"/>
                                            </p:txEl>
                                          </p:spTgt>
                                        </p:tgtEl>
                                        <p:attrNameLst>
                                          <p:attrName>style.visibility</p:attrName>
                                        </p:attrNameLst>
                                      </p:cBhvr>
                                      <p:to>
                                        <p:strVal val="visible"/>
                                      </p:to>
                                    </p:set>
                                  </p:childTnLst>
                                </p:cTn>
                              </p:par>
                            </p:childTnLst>
                          </p:cTn>
                        </p:par>
                      </p:childTnLst>
                    </p:cTn>
                  </p:par>
                  <p:par>
                    <p:cTn id="2027" fill="hold">
                      <p:stCondLst>
                        <p:cond delay="indefinite"/>
                      </p:stCondLst>
                      <p:childTnLst>
                        <p:par>
                          <p:cTn id="2028" fill="hold">
                            <p:stCondLst>
                              <p:cond delay="0"/>
                            </p:stCondLst>
                            <p:childTnLst>
                              <p:par>
                                <p:cTn id="2029" nodeType="clickEffect" fill="hold" presetClass="entr" presetID="1">
                                  <p:stCondLst>
                                    <p:cond delay="0"/>
                                  </p:stCondLst>
                                  <p:childTnLst>
                                    <p:set>
                                      <p:cBhvr>
                                        <p:cTn id="2030" dur="1" fill="hold">
                                          <p:stCondLst>
                                            <p:cond delay="0"/>
                                          </p:stCondLst>
                                        </p:cTn>
                                        <p:tgtEl>
                                          <p:spTgt spid="790">
                                            <p:txEl>
                                              <p:pRg st="2" end="2"/>
                                            </p:txEl>
                                          </p:spTgt>
                                        </p:tgtEl>
                                        <p:attrNameLst>
                                          <p:attrName>style.visibility</p:attrName>
                                        </p:attrNameLst>
                                      </p:cBhvr>
                                      <p:to>
                                        <p:strVal val="visible"/>
                                      </p:to>
                                    </p:set>
                                  </p:childTnLst>
                                </p:cTn>
                              </p:par>
                            </p:childTnLst>
                          </p:cTn>
                        </p:par>
                      </p:childTnLst>
                    </p:cTn>
                  </p:par>
                  <p:par>
                    <p:cTn id="2031" fill="hold">
                      <p:stCondLst>
                        <p:cond delay="indefinite"/>
                      </p:stCondLst>
                      <p:childTnLst>
                        <p:par>
                          <p:cTn id="2032" fill="hold">
                            <p:stCondLst>
                              <p:cond delay="0"/>
                            </p:stCondLst>
                            <p:childTnLst>
                              <p:par>
                                <p:cTn id="2033" nodeType="clickEffect" fill="hold" presetClass="entr" presetID="1">
                                  <p:stCondLst>
                                    <p:cond delay="0"/>
                                  </p:stCondLst>
                                  <p:childTnLst>
                                    <p:set>
                                      <p:cBhvr>
                                        <p:cTn id="2034" dur="1" fill="hold">
                                          <p:stCondLst>
                                            <p:cond delay="0"/>
                                          </p:stCondLst>
                                        </p:cTn>
                                        <p:tgtEl>
                                          <p:spTgt spid="790">
                                            <p:txEl>
                                              <p:pRg st="3" end="3"/>
                                            </p:txEl>
                                          </p:spTgt>
                                        </p:tgtEl>
                                        <p:attrNameLst>
                                          <p:attrName>style.visibility</p:attrName>
                                        </p:attrNameLst>
                                      </p:cBhvr>
                                      <p:to>
                                        <p:strVal val="visible"/>
                                      </p:to>
                                    </p:set>
                                  </p:childTnLst>
                                </p:cTn>
                              </p:par>
                            </p:childTnLst>
                          </p:cTn>
                        </p:par>
                      </p:childTnLst>
                    </p:cTn>
                  </p:par>
                  <p:par>
                    <p:cTn id="2035" fill="hold">
                      <p:stCondLst>
                        <p:cond delay="indefinite"/>
                      </p:stCondLst>
                      <p:childTnLst>
                        <p:par>
                          <p:cTn id="2036" fill="hold">
                            <p:stCondLst>
                              <p:cond delay="0"/>
                            </p:stCondLst>
                            <p:childTnLst>
                              <p:par>
                                <p:cTn id="2037" nodeType="clickEffect" fill="hold" presetClass="entr" presetID="1">
                                  <p:stCondLst>
                                    <p:cond delay="0"/>
                                  </p:stCondLst>
                                  <p:childTnLst>
                                    <p:set>
                                      <p:cBhvr>
                                        <p:cTn id="2038" dur="1" fill="hold">
                                          <p:stCondLst>
                                            <p:cond delay="0"/>
                                          </p:stCondLst>
                                        </p:cTn>
                                        <p:tgtEl>
                                          <p:spTgt spid="790">
                                            <p:txEl>
                                              <p:pRg st="4" end="4"/>
                                            </p:txEl>
                                          </p:spTgt>
                                        </p:tgtEl>
                                        <p:attrNameLst>
                                          <p:attrName>style.visibility</p:attrName>
                                        </p:attrNameLst>
                                      </p:cBhvr>
                                      <p:to>
                                        <p:strVal val="visible"/>
                                      </p:to>
                                    </p:set>
                                  </p:childTnLst>
                                </p:cTn>
                              </p:par>
                            </p:childTnLst>
                          </p:cTn>
                        </p:par>
                      </p:childTnLst>
                    </p:cTn>
                  </p:par>
                  <p:par>
                    <p:cTn id="2039" fill="hold">
                      <p:stCondLst>
                        <p:cond delay="indefinite"/>
                      </p:stCondLst>
                      <p:childTnLst>
                        <p:par>
                          <p:cTn id="2040" fill="hold">
                            <p:stCondLst>
                              <p:cond delay="0"/>
                            </p:stCondLst>
                            <p:childTnLst>
                              <p:par>
                                <p:cTn id="2041" nodeType="clickEffect" fill="hold" presetClass="entr" presetID="1">
                                  <p:stCondLst>
                                    <p:cond delay="0"/>
                                  </p:stCondLst>
                                  <p:childTnLst>
                                    <p:set>
                                      <p:cBhvr>
                                        <p:cTn id="2042" dur="1" fill="hold">
                                          <p:stCondLst>
                                            <p:cond delay="0"/>
                                          </p:stCondLst>
                                        </p:cTn>
                                        <p:tgtEl>
                                          <p:spTgt spid="790">
                                            <p:txEl>
                                              <p:pRg st="5" end="5"/>
                                            </p:txEl>
                                          </p:spTgt>
                                        </p:tgtEl>
                                        <p:attrNameLst>
                                          <p:attrName>style.visibility</p:attrName>
                                        </p:attrNameLst>
                                      </p:cBhvr>
                                      <p:to>
                                        <p:strVal val="visible"/>
                                      </p:to>
                                    </p:set>
                                  </p:childTnLst>
                                </p:cTn>
                              </p:par>
                            </p:childTnLst>
                          </p:cTn>
                        </p:par>
                      </p:childTnLst>
                    </p:cTn>
                  </p:par>
                  <p:par>
                    <p:cTn id="2043" fill="hold">
                      <p:stCondLst>
                        <p:cond delay="indefinite"/>
                      </p:stCondLst>
                      <p:childTnLst>
                        <p:par>
                          <p:cTn id="2044" fill="hold">
                            <p:stCondLst>
                              <p:cond delay="0"/>
                            </p:stCondLst>
                            <p:childTnLst>
                              <p:par>
                                <p:cTn id="2045" nodeType="clickEffect" fill="hold" presetClass="entr" presetID="1">
                                  <p:stCondLst>
                                    <p:cond delay="0"/>
                                  </p:stCondLst>
                                  <p:childTnLst>
                                    <p:set>
                                      <p:cBhvr>
                                        <p:cTn id="2046" dur="1" fill="hold">
                                          <p:stCondLst>
                                            <p:cond delay="0"/>
                                          </p:stCondLst>
                                        </p:cTn>
                                        <p:tgtEl>
                                          <p:spTgt spid="790">
                                            <p:txEl>
                                              <p:pRg st="6" end="6"/>
                                            </p:txEl>
                                          </p:spTgt>
                                        </p:tgtEl>
                                        <p:attrNameLst>
                                          <p:attrName>style.visibility</p:attrName>
                                        </p:attrNameLst>
                                      </p:cBhvr>
                                      <p:to>
                                        <p:strVal val="visible"/>
                                      </p:to>
                                    </p:set>
                                  </p:childTnLst>
                                </p:cTn>
                              </p:par>
                            </p:childTnLst>
                          </p:cTn>
                        </p:par>
                      </p:childTnLst>
                    </p:cTn>
                  </p:par>
                  <p:par>
                    <p:cTn id="2047" fill="hold">
                      <p:stCondLst>
                        <p:cond delay="indefinite"/>
                      </p:stCondLst>
                      <p:childTnLst>
                        <p:par>
                          <p:cTn id="2048" fill="hold">
                            <p:stCondLst>
                              <p:cond delay="0"/>
                            </p:stCondLst>
                            <p:childTnLst>
                              <p:par>
                                <p:cTn id="2049" nodeType="clickEffect" fill="hold" presetClass="entr" presetID="1">
                                  <p:stCondLst>
                                    <p:cond delay="0"/>
                                  </p:stCondLst>
                                  <p:childTnLst>
                                    <p:set>
                                      <p:cBhvr>
                                        <p:cTn id="2050" dur="1" fill="hold">
                                          <p:stCondLst>
                                            <p:cond delay="0"/>
                                          </p:stCondLst>
                                        </p:cTn>
                                        <p:tgtEl>
                                          <p:spTgt spid="79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7" name="Google Shape;1250;p110" descr="Dust, Smoke and Ashes: A Glimpse into Dickensian London – O Captain! My  Captain!"/>
          <p:cNvPicPr/>
          <p:nvPr/>
        </p:nvPicPr>
        <p:blipFill>
          <a:blip r:embed="rId1"/>
          <a:stretch/>
        </p:blipFill>
        <p:spPr>
          <a:xfrm>
            <a:off x="0" y="0"/>
            <a:ext cx="12196080" cy="5894640"/>
          </a:xfrm>
          <a:prstGeom prst="rect">
            <a:avLst/>
          </a:prstGeom>
          <a:ln w="0">
            <a:noFill/>
          </a:ln>
        </p:spPr>
      </p:pic>
      <p:sp>
        <p:nvSpPr>
          <p:cNvPr id="798" name="Google Shape;1251;p110"/>
          <p:cNvSpPr/>
          <p:nvPr/>
        </p:nvSpPr>
        <p:spPr>
          <a:xfrm>
            <a:off x="0" y="5658480"/>
            <a:ext cx="12191400" cy="1198800"/>
          </a:xfrm>
          <a:prstGeom prst="rect">
            <a:avLst/>
          </a:prstGeom>
          <a:solidFill>
            <a:srgbClr val="000000"/>
          </a:solidFill>
          <a:ln w="28440">
            <a:solidFill>
              <a:srgbClr val="000000"/>
            </a:solidFill>
            <a:round/>
          </a:ln>
        </p:spPr>
        <p:style>
          <a:lnRef idx="0"/>
          <a:fillRef idx="0"/>
          <a:effectRef idx="0"/>
          <a:fontRef idx="minor"/>
        </p:style>
      </p:sp>
      <p:sp>
        <p:nvSpPr>
          <p:cNvPr id="799" name="PlaceHolder 1"/>
          <p:cNvSpPr>
            <a:spLocks noGrp="1"/>
          </p:cNvSpPr>
          <p:nvPr>
            <p:ph type="title"/>
          </p:nvPr>
        </p:nvSpPr>
        <p:spPr>
          <a:xfrm>
            <a:off x="0" y="5486400"/>
            <a:ext cx="10079280" cy="1370880"/>
          </a:xfrm>
          <a:prstGeom prst="rect">
            <a:avLst/>
          </a:prstGeom>
          <a:noFill/>
          <a:ln w="0">
            <a:noFill/>
          </a:ln>
        </p:spPr>
        <p:txBody>
          <a:bodyPr lIns="0" rIns="0" tIns="0" bIns="0" anchor="b">
            <a:normAutofit/>
          </a:bodyPr>
          <a:p>
            <a:pPr>
              <a:lnSpc>
                <a:spcPct val="100000"/>
              </a:lnSpc>
              <a:buNone/>
              <a:tabLst>
                <a:tab algn="l" pos="0"/>
              </a:tabLst>
            </a:pPr>
            <a:r>
              <a:rPr b="0" lang="en-US" sz="3600" spc="-1" strike="noStrike">
                <a:solidFill>
                  <a:srgbClr val="d1282e"/>
                </a:solidFill>
                <a:latin typeface="Arial Black"/>
                <a:ea typeface="Arial Black"/>
              </a:rPr>
              <a:t>NOW, TRAVEL BACK TO LONDON IN THE 1800S …</a:t>
            </a:r>
            <a:endParaRPr b="0" lang="en-US" sz="3600" spc="-1" strike="noStrike">
              <a:latin typeface="Arial"/>
            </a:endParaRPr>
          </a:p>
        </p:txBody>
      </p:sp>
      <p:sp>
        <p:nvSpPr>
          <p:cNvPr id="800" name="PlaceHolder 2"/>
          <p:cNvSpPr>
            <a:spLocks noGrp="1"/>
          </p:cNvSpPr>
          <p:nvPr>
            <p:ph type="sldNum" idx="107"/>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CEF6DB19-3D80-4883-9B9E-4FC9FCF6F5CB}"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buNone/>
              <a:tabLst>
                <a:tab algn="l" pos="0"/>
              </a:tabLst>
            </a:pPr>
            <a:r>
              <a:rPr b="0" lang="en-US" sz="3600" spc="-1" strike="noStrike">
                <a:solidFill>
                  <a:srgbClr val="d1282e"/>
                </a:solidFill>
                <a:latin typeface="Arial Black"/>
                <a:ea typeface="Arial Black"/>
              </a:rPr>
              <a:t>MIASMAS, MIASMATISM, MIASMATISTS</a:t>
            </a:r>
            <a:endParaRPr b="0" lang="en-US" sz="3600" spc="-1" strike="noStrike">
              <a:latin typeface="Arial"/>
            </a:endParaRPr>
          </a:p>
        </p:txBody>
      </p:sp>
      <p:sp>
        <p:nvSpPr>
          <p:cNvPr id="802"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buNone/>
              <a:tabLst>
                <a:tab algn="l" pos="0"/>
              </a:tabLst>
            </a:pPr>
            <a:r>
              <a:rPr b="1" lang="en-US" sz="2000" spc="-1" strike="noStrike">
                <a:solidFill>
                  <a:srgbClr val="000000"/>
                </a:solidFill>
                <a:latin typeface="Arial"/>
                <a:ea typeface="Arial"/>
              </a:rPr>
              <a:t>Bad smells given off by waste and rotting matter …</a:t>
            </a: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Believed to be the main source of disease (cholera)</a:t>
            </a:r>
            <a:endParaRPr b="0" lang="en-US" sz="2000" spc="-1" strike="noStrike">
              <a:latin typeface="Arial"/>
            </a:endParaRPr>
          </a:p>
          <a:p>
            <a:pPr>
              <a:lnSpc>
                <a:spcPct val="100000"/>
              </a:lnSpc>
              <a:spcBef>
                <a:spcPts val="1001"/>
              </a:spcBef>
              <a:buNone/>
              <a:tabLst>
                <a:tab algn="l" pos="0"/>
              </a:tabLst>
            </a:pPr>
            <a:endParaRPr b="0" lang="en-US"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Arial"/>
                <a:ea typeface="Arial"/>
              </a:rPr>
              <a:t>Suggested remedies: </a:t>
            </a:r>
            <a:endParaRPr b="0" lang="en-US" sz="2000" spc="-1" strike="noStrike">
              <a:latin typeface="Arial"/>
            </a:endParaRPr>
          </a:p>
          <a:p>
            <a:pPr lvl="1" marL="457200" indent="-1828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a:t>
            </a:r>
            <a:r>
              <a:rPr b="0" lang="en-US" sz="2000" spc="-1" strike="noStrike">
                <a:solidFill>
                  <a:srgbClr val="000000"/>
                </a:solidFill>
                <a:latin typeface="Arial"/>
                <a:ea typeface="Arial"/>
              </a:rPr>
              <a:t>fly to clene air”</a:t>
            </a:r>
            <a:endParaRPr b="0" lang="en-US" sz="2000" spc="-1" strike="noStrike">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ea typeface="Arial"/>
              </a:rPr>
              <a:t>“</a:t>
            </a:r>
            <a:r>
              <a:rPr b="0" lang="en-US" sz="2000" spc="-1" strike="noStrike">
                <a:solidFill>
                  <a:srgbClr val="000000"/>
                </a:solidFill>
                <a:latin typeface="Arial"/>
                <a:ea typeface="Arial"/>
              </a:rPr>
              <a:t>a pocket full o’posies”</a:t>
            </a:r>
            <a:endParaRPr b="0" lang="en-US" sz="2000" spc="-1" strike="noStrike">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ea typeface="Arial"/>
              </a:rPr>
              <a:t>“</a:t>
            </a:r>
            <a:r>
              <a:rPr b="0" lang="en-US" sz="2000" spc="-1" strike="noStrike">
                <a:solidFill>
                  <a:srgbClr val="000000"/>
                </a:solidFill>
                <a:latin typeface="Arial"/>
                <a:ea typeface="Arial"/>
              </a:rPr>
              <a:t>fire off barrels of gunpowder” </a:t>
            </a:r>
            <a:endParaRPr b="0" lang="en-US" sz="2000" spc="-1" strike="noStrike">
              <a:latin typeface="Arial"/>
            </a:endParaRPr>
          </a:p>
        </p:txBody>
      </p:sp>
      <p:pic>
        <p:nvPicPr>
          <p:cNvPr id="803" name="Google Shape;1260;p111" descr=""/>
          <p:cNvPicPr/>
          <p:nvPr/>
        </p:nvPicPr>
        <p:blipFill>
          <a:blip r:embed="rId1"/>
          <a:stretch/>
        </p:blipFill>
        <p:spPr>
          <a:xfrm>
            <a:off x="7421760" y="1523880"/>
            <a:ext cx="3984480" cy="2994120"/>
          </a:xfrm>
          <a:prstGeom prst="rect">
            <a:avLst/>
          </a:prstGeom>
          <a:ln w="0">
            <a:noFill/>
          </a:ln>
        </p:spPr>
      </p:pic>
      <p:sp>
        <p:nvSpPr>
          <p:cNvPr id="804" name="Google Shape;1261;p111"/>
          <p:cNvSpPr/>
          <p:nvPr/>
        </p:nvSpPr>
        <p:spPr>
          <a:xfrm>
            <a:off x="4259520" y="4650120"/>
            <a:ext cx="3672360" cy="1927440"/>
          </a:xfrm>
          <a:prstGeom prst="ellipse">
            <a:avLst/>
          </a:prstGeom>
          <a:blipFill rotWithShape="0">
            <a:blip r:embed="rId2"/>
            <a:srcRect/>
            <a:stretch/>
          </a:blipFill>
          <a:ln cap="rnd" w="63360">
            <a:solidFill>
              <a:srgbClr val="333333"/>
            </a:solidFill>
            <a:round/>
          </a:ln>
          <a:effectLst>
            <a:outerShdw dist="291960" dir="5400000" blurRad="380880" rotWithShape="0">
              <a:srgbClr val="000000">
                <a:alpha val="22000"/>
              </a:srgbClr>
            </a:outerShdw>
          </a:effectLst>
        </p:spPr>
        <p:style>
          <a:lnRef idx="0"/>
          <a:fillRef idx="0"/>
          <a:effectRef idx="0"/>
          <a:fontRef idx="minor"/>
        </p:style>
      </p:sp>
      <p:sp>
        <p:nvSpPr>
          <p:cNvPr id="805" name="PlaceHolder 3"/>
          <p:cNvSpPr>
            <a:spLocks noGrp="1"/>
          </p:cNvSpPr>
          <p:nvPr>
            <p:ph type="sldNum" idx="108"/>
          </p:nvPr>
        </p:nvSpPr>
        <p:spPr>
          <a:xfrm rot="16200000">
            <a:off x="11188800" y="5825160"/>
            <a:ext cx="1315080" cy="486000"/>
          </a:xfrm>
          <a:prstGeom prst="rect">
            <a:avLst/>
          </a:prstGeom>
          <a:noFill/>
          <a:ln w="0">
            <a:noFill/>
          </a:ln>
        </p:spPr>
        <p:txBody>
          <a:bodyPr lIns="90000" rIns="90000" tIns="45000" bIns="45000" anchor="ctr">
            <a:noAutofit/>
          </a:bodyPr>
          <a:lstStyle>
            <a:lvl1pPr>
              <a:lnSpc>
                <a:spcPct val="100000"/>
              </a:lnSpc>
              <a:buNone/>
              <a:tabLst>
                <a:tab algn="l" pos="0"/>
              </a:tabLst>
              <a:defRPr b="1" lang="en-US" sz="2400" spc="-1" strike="noStrike">
                <a:solidFill>
                  <a:srgbClr val="d1282e"/>
                </a:solidFill>
                <a:latin typeface="Arial"/>
                <a:ea typeface="Arial"/>
              </a:defRPr>
            </a:lvl1pPr>
          </a:lstStyle>
          <a:p>
            <a:pPr>
              <a:lnSpc>
                <a:spcPct val="100000"/>
              </a:lnSpc>
              <a:buNone/>
              <a:tabLst>
                <a:tab algn="l" pos="0"/>
              </a:tabLst>
            </a:pPr>
            <a:fld id="{8CAA514F-98D4-426B-8A0E-75B4C78EB21E}"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051" dur="indefinite" restart="never" nodeType="tmRoot">
          <p:childTnLst>
            <p:seq>
              <p:cTn id="2052" dur="indefinite" nodeType="mainSeq">
                <p:childTnLst>
                  <p:par>
                    <p:cTn id="2053" fill="hold">
                      <p:stCondLst>
                        <p:cond delay="indefinite"/>
                      </p:stCondLst>
                      <p:childTnLst>
                        <p:par>
                          <p:cTn id="2054" fill="hold">
                            <p:stCondLst>
                              <p:cond delay="0"/>
                            </p:stCondLst>
                            <p:childTnLst>
                              <p:par>
                                <p:cTn id="2055" nodeType="clickEffect" fill="hold" presetClass="entr" presetID="1">
                                  <p:stCondLst>
                                    <p:cond delay="0"/>
                                  </p:stCondLst>
                                  <p:childTnLst>
                                    <p:set>
                                      <p:cBhvr>
                                        <p:cTn id="2056" dur="1" fill="hold">
                                          <p:stCondLst>
                                            <p:cond delay="0"/>
                                          </p:stCondLst>
                                        </p:cTn>
                                        <p:tgtEl>
                                          <p:spTgt spid="802">
                                            <p:txEl>
                                              <p:pRg st="0" end="0"/>
                                            </p:txEl>
                                          </p:spTgt>
                                        </p:tgtEl>
                                        <p:attrNameLst>
                                          <p:attrName>style.visibility</p:attrName>
                                        </p:attrNameLst>
                                      </p:cBhvr>
                                      <p:to>
                                        <p:strVal val="visible"/>
                                      </p:to>
                                    </p:set>
                                  </p:childTnLst>
                                </p:cTn>
                              </p:par>
                            </p:childTnLst>
                          </p:cTn>
                        </p:par>
                      </p:childTnLst>
                    </p:cTn>
                  </p:par>
                  <p:par>
                    <p:cTn id="2057" fill="hold">
                      <p:stCondLst>
                        <p:cond delay="indefinite"/>
                      </p:stCondLst>
                      <p:childTnLst>
                        <p:par>
                          <p:cTn id="2058" fill="hold">
                            <p:stCondLst>
                              <p:cond delay="0"/>
                            </p:stCondLst>
                            <p:childTnLst>
                              <p:par>
                                <p:cTn id="2059" nodeType="clickEffect" fill="hold" presetClass="entr" presetID="1">
                                  <p:stCondLst>
                                    <p:cond delay="0"/>
                                  </p:stCondLst>
                                  <p:childTnLst>
                                    <p:set>
                                      <p:cBhvr>
                                        <p:cTn id="2060" dur="1" fill="hold">
                                          <p:stCondLst>
                                            <p:cond delay="0"/>
                                          </p:stCondLst>
                                        </p:cTn>
                                        <p:tgtEl>
                                          <p:spTgt spid="802">
                                            <p:txEl>
                                              <p:pRg st="1" end="1"/>
                                            </p:txEl>
                                          </p:spTgt>
                                        </p:tgtEl>
                                        <p:attrNameLst>
                                          <p:attrName>style.visibility</p:attrName>
                                        </p:attrNameLst>
                                      </p:cBhvr>
                                      <p:to>
                                        <p:strVal val="visible"/>
                                      </p:to>
                                    </p:set>
                                  </p:childTnLst>
                                </p:cTn>
                              </p:par>
                            </p:childTnLst>
                          </p:cTn>
                        </p:par>
                      </p:childTnLst>
                    </p:cTn>
                  </p:par>
                  <p:par>
                    <p:cTn id="2061" fill="hold">
                      <p:stCondLst>
                        <p:cond delay="indefinite"/>
                      </p:stCondLst>
                      <p:childTnLst>
                        <p:par>
                          <p:cTn id="2062" fill="hold">
                            <p:stCondLst>
                              <p:cond delay="0"/>
                            </p:stCondLst>
                            <p:childTnLst>
                              <p:par>
                                <p:cTn id="2063" nodeType="clickEffect" fill="hold" presetClass="entr" presetID="1">
                                  <p:stCondLst>
                                    <p:cond delay="0"/>
                                  </p:stCondLst>
                                  <p:childTnLst>
                                    <p:set>
                                      <p:cBhvr>
                                        <p:cTn id="2064" dur="1" fill="hold">
                                          <p:stCondLst>
                                            <p:cond delay="0"/>
                                          </p:stCondLst>
                                        </p:cTn>
                                        <p:tgtEl>
                                          <p:spTgt spid="802">
                                            <p:txEl>
                                              <p:pRg st="2" end="2"/>
                                            </p:txEl>
                                          </p:spTgt>
                                        </p:tgtEl>
                                        <p:attrNameLst>
                                          <p:attrName>style.visibility</p:attrName>
                                        </p:attrNameLst>
                                      </p:cBhvr>
                                      <p:to>
                                        <p:strVal val="visible"/>
                                      </p:to>
                                    </p:set>
                                  </p:childTnLst>
                                </p:cTn>
                              </p:par>
                            </p:childTnLst>
                          </p:cTn>
                        </p:par>
                      </p:childTnLst>
                    </p:cTn>
                  </p:par>
                  <p:par>
                    <p:cTn id="2065" fill="hold">
                      <p:stCondLst>
                        <p:cond delay="indefinite"/>
                      </p:stCondLst>
                      <p:childTnLst>
                        <p:par>
                          <p:cTn id="2066" fill="hold">
                            <p:stCondLst>
                              <p:cond delay="0"/>
                            </p:stCondLst>
                            <p:childTnLst>
                              <p:par>
                                <p:cTn id="2067" nodeType="clickEffect" fill="hold" presetClass="entr" presetID="1">
                                  <p:stCondLst>
                                    <p:cond delay="0"/>
                                  </p:stCondLst>
                                  <p:childTnLst>
                                    <p:set>
                                      <p:cBhvr>
                                        <p:cTn id="2068" dur="1" fill="hold">
                                          <p:stCondLst>
                                            <p:cond delay="0"/>
                                          </p:stCondLst>
                                        </p:cTn>
                                        <p:tgtEl>
                                          <p:spTgt spid="802">
                                            <p:txEl>
                                              <p:pRg st="3" end="3"/>
                                            </p:txEl>
                                          </p:spTgt>
                                        </p:tgtEl>
                                        <p:attrNameLst>
                                          <p:attrName>style.visibility</p:attrName>
                                        </p:attrNameLst>
                                      </p:cBhvr>
                                      <p:to>
                                        <p:strVal val="visible"/>
                                      </p:to>
                                    </p:set>
                                  </p:childTnLst>
                                </p:cTn>
                              </p:par>
                            </p:childTnLst>
                          </p:cTn>
                        </p:par>
                      </p:childTnLst>
                    </p:cTn>
                  </p:par>
                  <p:par>
                    <p:cTn id="2069" fill="hold">
                      <p:stCondLst>
                        <p:cond delay="indefinite"/>
                      </p:stCondLst>
                      <p:childTnLst>
                        <p:par>
                          <p:cTn id="2070" fill="hold">
                            <p:stCondLst>
                              <p:cond delay="0"/>
                            </p:stCondLst>
                            <p:childTnLst>
                              <p:par>
                                <p:cTn id="2071" nodeType="clickEffect" fill="hold" presetClass="entr" presetID="1">
                                  <p:stCondLst>
                                    <p:cond delay="0"/>
                                  </p:stCondLst>
                                  <p:childTnLst>
                                    <p:set>
                                      <p:cBhvr>
                                        <p:cTn id="2072" dur="1" fill="hold">
                                          <p:stCondLst>
                                            <p:cond delay="0"/>
                                          </p:stCondLst>
                                        </p:cTn>
                                        <p:tgtEl>
                                          <p:spTgt spid="802">
                                            <p:txEl>
                                              <p:pRg st="4" end="4"/>
                                            </p:txEl>
                                          </p:spTgt>
                                        </p:tgtEl>
                                        <p:attrNameLst>
                                          <p:attrName>style.visibility</p:attrName>
                                        </p:attrNameLst>
                                      </p:cBhvr>
                                      <p:to>
                                        <p:strVal val="visible"/>
                                      </p:to>
                                    </p:set>
                                  </p:childTnLst>
                                </p:cTn>
                              </p:par>
                            </p:childTnLst>
                          </p:cTn>
                        </p:par>
                      </p:childTnLst>
                    </p:cTn>
                  </p:par>
                  <p:par>
                    <p:cTn id="2073" fill="hold">
                      <p:stCondLst>
                        <p:cond delay="indefinite"/>
                      </p:stCondLst>
                      <p:childTnLst>
                        <p:par>
                          <p:cTn id="2074" fill="hold">
                            <p:stCondLst>
                              <p:cond delay="0"/>
                            </p:stCondLst>
                            <p:childTnLst>
                              <p:par>
                                <p:cTn id="2075" nodeType="clickEffect" fill="hold" presetClass="entr" presetID="1">
                                  <p:stCondLst>
                                    <p:cond delay="0"/>
                                  </p:stCondLst>
                                  <p:childTnLst>
                                    <p:set>
                                      <p:cBhvr>
                                        <p:cTn id="2076" dur="1" fill="hold">
                                          <p:stCondLst>
                                            <p:cond delay="0"/>
                                          </p:stCondLst>
                                        </p:cTn>
                                        <p:tgtEl>
                                          <p:spTgt spid="802">
                                            <p:txEl>
                                              <p:pRg st="5" end="5"/>
                                            </p:txEl>
                                          </p:spTgt>
                                        </p:tgtEl>
                                        <p:attrNameLst>
                                          <p:attrName>style.visibility</p:attrName>
                                        </p:attrNameLst>
                                      </p:cBhvr>
                                      <p:to>
                                        <p:strVal val="visible"/>
                                      </p:to>
                                    </p:set>
                                  </p:childTnLst>
                                </p:cTn>
                              </p:par>
                            </p:childTnLst>
                          </p:cTn>
                        </p:par>
                      </p:childTnLst>
                    </p:cTn>
                  </p:par>
                  <p:par>
                    <p:cTn id="2077" fill="hold">
                      <p:stCondLst>
                        <p:cond delay="indefinite"/>
                      </p:stCondLst>
                      <p:childTnLst>
                        <p:par>
                          <p:cTn id="2078" fill="hold">
                            <p:stCondLst>
                              <p:cond delay="0"/>
                            </p:stCondLst>
                            <p:childTnLst>
                              <p:par>
                                <p:cTn id="2079" nodeType="clickEffect" fill="hold" presetClass="entr" presetID="1">
                                  <p:stCondLst>
                                    <p:cond delay="0"/>
                                  </p:stCondLst>
                                  <p:childTnLst>
                                    <p:set>
                                      <p:cBhvr>
                                        <p:cTn id="2080" dur="1" fill="hold">
                                          <p:stCondLst>
                                            <p:cond delay="0"/>
                                          </p:stCondLst>
                                        </p:cTn>
                                        <p:tgtEl>
                                          <p:spTgt spid="802">
                                            <p:txEl>
                                              <p:pRg st="6" end="6"/>
                                            </p:txEl>
                                          </p:spTgt>
                                        </p:tgtEl>
                                        <p:attrNameLst>
                                          <p:attrName>style.visibility</p:attrName>
                                        </p:attrNameLst>
                                      </p:cBhvr>
                                      <p:to>
                                        <p:strVal val="visible"/>
                                      </p:to>
                                    </p:set>
                                  </p:childTnLst>
                                </p:cTn>
                              </p:par>
                            </p:childTnLst>
                          </p:cTn>
                        </p:par>
                      </p:childTnLst>
                    </p:cTn>
                  </p:par>
                  <p:par>
                    <p:cTn id="2081" fill="hold">
                      <p:stCondLst>
                        <p:cond delay="indefinite"/>
                      </p:stCondLst>
                      <p:childTnLst>
                        <p:par>
                          <p:cTn id="2082" fill="hold">
                            <p:stCondLst>
                              <p:cond delay="0"/>
                            </p:stCondLst>
                            <p:childTnLst>
                              <p:par>
                                <p:cTn id="2083" nodeType="withEffect" fill="hold" presetClass="entr" presetID="1">
                                  <p:stCondLst>
                                    <p:cond delay="0"/>
                                  </p:stCondLst>
                                  <p:childTnLst>
                                    <p:set>
                                      <p:cBhvr>
                                        <p:cTn id="2084" dur="1" fill="hold">
                                          <p:stCondLst>
                                            <p:cond delay="0"/>
                                          </p:stCondLst>
                                        </p:cTn>
                                        <p:tgtEl>
                                          <p:spTgt spid="803"/>
                                        </p:tgtEl>
                                        <p:attrNameLst>
                                          <p:attrName>style.visibility</p:attrName>
                                        </p:attrNameLst>
                                      </p:cBhvr>
                                      <p:to>
                                        <p:strVal val="visible"/>
                                      </p:to>
                                    </p:set>
                                  </p:childTnLst>
                                </p:cTn>
                              </p:par>
                            </p:childTnLst>
                          </p:cTn>
                        </p:par>
                      </p:childTnLst>
                    </p:cTn>
                  </p:par>
                  <p:par>
                    <p:cTn id="2085" fill="hold">
                      <p:stCondLst>
                        <p:cond delay="indefinite"/>
                      </p:stCondLst>
                      <p:childTnLst>
                        <p:par>
                          <p:cTn id="2086" fill="hold">
                            <p:stCondLst>
                              <p:cond delay="0"/>
                            </p:stCondLst>
                            <p:childTnLst>
                              <p:par>
                                <p:cTn id="2087" nodeType="clickEffect" fill="hold" presetClass="entr" presetID="1">
                                  <p:stCondLst>
                                    <p:cond delay="0"/>
                                  </p:stCondLst>
                                  <p:childTnLst>
                                    <p:set>
                                      <p:cBhvr>
                                        <p:cTn id="2088"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48</TotalTime>
  <Application>LibreOffice/7.3.0.3$Linux_X86_64 LibreOffice_project/30$Build-3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2022-02-14T13:05:55Z</dcterms:modified>
  <cp:revision>3</cp:revision>
  <dc:subject/>
  <dc:title/>
</cp:coreProperties>
</file>

<file path=docProps/custom.xml><?xml version="1.0" encoding="utf-8"?>
<Properties xmlns="http://schemas.openxmlformats.org/officeDocument/2006/custom-properties" xmlns:vt="http://schemas.openxmlformats.org/officeDocument/2006/docPropsVTypes"/>
</file>